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Rate of Change &amp; Slope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685800"/>
          </a:xfrm>
        </p:spPr>
        <p:txBody>
          <a:bodyPr/>
          <a:lstStyle/>
          <a:p>
            <a:r>
              <a:rPr lang="en-US" dirty="0" smtClean="0"/>
              <a:t>8.F.4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2197656"/>
            <a:ext cx="876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Essential Question</a:t>
            </a:r>
            <a:r>
              <a:rPr lang="en-US" sz="4000" dirty="0" smtClean="0">
                <a:solidFill>
                  <a:prstClr val="black"/>
                </a:solidFill>
              </a:rPr>
              <a:t>?</a:t>
            </a:r>
          </a:p>
          <a:p>
            <a:pPr marL="914400"/>
            <a:r>
              <a:rPr lang="en-US" sz="4000" dirty="0" smtClean="0">
                <a:solidFill>
                  <a:prstClr val="black"/>
                </a:solidFill>
              </a:rPr>
              <a:t>How do you find the rate of change (slope)?</a:t>
            </a:r>
            <a:r>
              <a:rPr lang="en-US" sz="4000" dirty="0">
                <a:solidFill>
                  <a:prstClr val="black"/>
                </a:solidFill>
              </a:rPr>
              <a:t/>
            </a:r>
            <a:br>
              <a:rPr lang="en-US" sz="4000" dirty="0">
                <a:solidFill>
                  <a:prstClr val="black"/>
                </a:solidFill>
              </a:rPr>
            </a:b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</a:rPr>
              <a:t>Zero Slope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118320"/>
            <a:ext cx="4876800" cy="3581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dirty="0" smtClean="0"/>
              <a:t>Slope = Rise over Run</a:t>
            </a:r>
          </a:p>
          <a:p>
            <a:pPr eaLnBrk="1" hangingPunct="1">
              <a:buFontTx/>
              <a:buNone/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HORIZONTAL LINE.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 smtClean="0"/>
              <a:t>These </a:t>
            </a:r>
            <a:r>
              <a:rPr lang="en-US" dirty="0"/>
              <a:t>ratios always </a:t>
            </a:r>
            <a:r>
              <a:rPr lang="en-US" dirty="0" smtClean="0"/>
              <a:t>have</a:t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0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the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numerator</a:t>
            </a:r>
            <a:b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dirty="0" smtClean="0"/>
              <a:t>which </a:t>
            </a:r>
            <a:r>
              <a:rPr lang="en-US" dirty="0"/>
              <a:t>is 0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15904" y="1981200"/>
            <a:ext cx="3875696" cy="385564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91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</a:rPr>
              <a:t>Undefined Slope (no slope)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38" y="2209800"/>
            <a:ext cx="48006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 smtClean="0"/>
              <a:t>Slope = Rise over Run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VERTICAL LINE</a:t>
            </a:r>
            <a:endParaRPr lang="en-US" sz="3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dirty="0" smtClean="0"/>
              <a:t>These ratios always have</a:t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0 in the denominator </a:t>
            </a:r>
            <a:r>
              <a:rPr lang="en-US" dirty="0" smtClean="0"/>
              <a:t>which is UNDEFINED.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6629400" y="3276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6629400" y="3276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9222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52038" y="2057400"/>
            <a:ext cx="3787162" cy="365760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58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/>
              <a:t>Slope Practice: Identify the type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905000"/>
            <a:ext cx="8686800" cy="4343400"/>
          </a:xfr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9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Common Core Standard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8.F.4 ─ </a:t>
            </a:r>
            <a:r>
              <a:rPr lang="en-US" sz="2400" b="1" dirty="0"/>
              <a:t>Use functions to model relationships between quantities</a:t>
            </a:r>
            <a:r>
              <a:rPr lang="en-US" sz="2400" b="1" dirty="0" smtClean="0"/>
              <a:t>.</a:t>
            </a:r>
          </a:p>
          <a:p>
            <a:pPr algn="just"/>
            <a:r>
              <a:rPr lang="en-US" sz="2400" dirty="0"/>
              <a:t>Construct a function to model a linear relationship between two quantities. Determine the rate of </a:t>
            </a:r>
            <a:r>
              <a:rPr lang="en-US" sz="2400" dirty="0" smtClean="0"/>
              <a:t>change and </a:t>
            </a:r>
            <a:r>
              <a:rPr lang="en-US" sz="2400" dirty="0"/>
              <a:t>initial value of the function from a description of a relationship or from two (</a:t>
            </a:r>
            <a:r>
              <a:rPr lang="en-US" sz="2400" i="1" dirty="0"/>
              <a:t>x</a:t>
            </a:r>
            <a:r>
              <a:rPr lang="en-US" sz="2400" dirty="0"/>
              <a:t>, </a:t>
            </a:r>
            <a:r>
              <a:rPr lang="en-US" sz="2400" i="1" dirty="0"/>
              <a:t>y</a:t>
            </a:r>
            <a:r>
              <a:rPr lang="en-US" sz="2400" dirty="0"/>
              <a:t>) values, </a:t>
            </a:r>
            <a:r>
              <a:rPr lang="en-US" sz="2400" dirty="0" smtClean="0"/>
              <a:t>including reading </a:t>
            </a:r>
            <a:r>
              <a:rPr lang="en-US" sz="2400" dirty="0"/>
              <a:t>these from a table or from a graph. Interpret the rate of change and initial value of a linear </a:t>
            </a:r>
            <a:r>
              <a:rPr lang="en-US" sz="2400" dirty="0" smtClean="0"/>
              <a:t>function in </a:t>
            </a:r>
            <a:r>
              <a:rPr lang="en-US" sz="2400" dirty="0"/>
              <a:t>terms of the situation it models, and in terms of its graph or a table of values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84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Objectives: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To find the slope (rate of change) of a linear function.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79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990600" y="228601"/>
            <a:ext cx="6781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Curriculum Vocabulary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2000" y="1103293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Rate of Change </a:t>
            </a:r>
            <a:r>
              <a:rPr lang="en-US" sz="2800" b="1" dirty="0">
                <a:solidFill>
                  <a:srgbClr val="006600"/>
                </a:solidFill>
              </a:rPr>
              <a:t>(</a:t>
            </a:r>
            <a:r>
              <a:rPr lang="en-US" sz="2800" b="1" dirty="0" err="1">
                <a:solidFill>
                  <a:srgbClr val="006600"/>
                </a:solidFill>
              </a:rPr>
              <a:t>tasa</a:t>
            </a:r>
            <a:r>
              <a:rPr lang="en-US" sz="2800" b="1" dirty="0">
                <a:solidFill>
                  <a:srgbClr val="006600"/>
                </a:solidFill>
              </a:rPr>
              <a:t> de </a:t>
            </a:r>
            <a:r>
              <a:rPr lang="en-US" sz="2800" b="1" dirty="0" err="1">
                <a:solidFill>
                  <a:srgbClr val="006600"/>
                </a:solidFill>
              </a:rPr>
              <a:t>cambio</a:t>
            </a:r>
            <a:r>
              <a:rPr lang="en-US" sz="2800" b="1" dirty="0">
                <a:solidFill>
                  <a:srgbClr val="006600"/>
                </a:solidFill>
              </a:rPr>
              <a:t>)</a:t>
            </a:r>
            <a:r>
              <a:rPr lang="en-US" sz="2800" b="1" dirty="0"/>
              <a:t>: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762000" y="16002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ratio of vertical change (change </a:t>
            </a:r>
            <a:r>
              <a:rPr lang="en-US" sz="2800" dirty="0" smtClean="0"/>
              <a:t>in the dependent variable,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/>
              <a:t>) to horizontal change (change </a:t>
            </a:r>
            <a:r>
              <a:rPr lang="en-US" sz="2800" dirty="0" smtClean="0"/>
              <a:t>in independent variable,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/>
              <a:t>) in a function; the rate at which the quantity represented by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dirty="0"/>
              <a:t> increases or decreases with respect to a change in the quantity represented by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442978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Initial Value </a:t>
            </a:r>
            <a:r>
              <a:rPr lang="en-US" sz="2800" b="1" dirty="0">
                <a:solidFill>
                  <a:srgbClr val="006600"/>
                </a:solidFill>
              </a:rPr>
              <a:t>(valor </a:t>
            </a:r>
            <a:r>
              <a:rPr lang="en-US" sz="2800" b="1" dirty="0" err="1">
                <a:solidFill>
                  <a:srgbClr val="006600"/>
                </a:solidFill>
              </a:rPr>
              <a:t>inicial</a:t>
            </a:r>
            <a:r>
              <a:rPr lang="en-US" sz="2800" b="1" dirty="0">
                <a:solidFill>
                  <a:srgbClr val="006600"/>
                </a:solidFill>
              </a:rPr>
              <a:t>)</a:t>
            </a:r>
            <a:r>
              <a:rPr lang="en-US" sz="2800" b="1" dirty="0"/>
              <a:t>: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762000" y="488698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starting value of a function; the first pair of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x, y </a:t>
            </a:r>
            <a:r>
              <a:rPr lang="en-US" sz="2800" dirty="0"/>
              <a:t>values for which a function is </a:t>
            </a:r>
            <a:r>
              <a:rPr lang="en-US" sz="2800" dirty="0" smtClean="0"/>
              <a:t>true.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3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SLOPE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103293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/>
              <a:t>Slope </a:t>
            </a:r>
            <a:r>
              <a:rPr lang="en-US" sz="2800" b="1" smtClean="0">
                <a:solidFill>
                  <a:srgbClr val="006600"/>
                </a:solidFill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</a:rPr>
              <a:t>pendiente</a:t>
            </a:r>
            <a:r>
              <a:rPr lang="en-US" sz="2800" b="1" dirty="0" smtClean="0">
                <a:solidFill>
                  <a:srgbClr val="006600"/>
                </a:solidFill>
              </a:rPr>
              <a:t>)</a:t>
            </a:r>
            <a:r>
              <a:rPr lang="en-US" sz="2800" b="1" dirty="0" smtClean="0"/>
              <a:t>: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0" y="1600200"/>
                <a:ext cx="8001000" cy="3818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/>
                  <a:t>The slope of a line is the ratio of the change in</a:t>
                </a:r>
                <a:br>
                  <a:rPr lang="en-US" sz="3200" dirty="0" smtClean="0"/>
                </a:b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3200" dirty="0" smtClean="0"/>
                  <a:t>-values (rise) to the corresponding change in</a:t>
                </a:r>
                <a:br>
                  <a:rPr lang="en-US" sz="3200" dirty="0" smtClean="0"/>
                </a:b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200" dirty="0" smtClean="0"/>
                  <a:t>-values (run).</a:t>
                </a:r>
              </a:p>
              <a:p>
                <a:endParaRPr lang="en-US" sz="3200" dirty="0">
                  <a:solidFill>
                    <a:prstClr val="black"/>
                  </a:solidFill>
                </a:endParaRPr>
              </a:p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Slope uses the letter </a:t>
                </a:r>
                <a:r>
                  <a:rPr lang="en-US" sz="3200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endParaRPr lang="en-US" sz="3200" dirty="0">
                  <a:solidFill>
                    <a:prstClr val="black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𝒎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𝒓𝒊𝒔𝒆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𝒓𝒖𝒏</m:t>
                        </m:r>
                      </m:den>
                    </m:f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l-GR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𝚫</m:t>
                        </m:r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𝒚</m:t>
                        </m:r>
                      </m:num>
                      <m:den>
                        <m:r>
                          <a:rPr lang="el-GR" sz="3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𝚫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prstClr val="black"/>
                    </a:solidFill>
                  </a:rPr>
                  <a:t>	The Slope Formula</a:t>
                </a:r>
                <a:endParaRPr lang="en-US" sz="32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600200"/>
                <a:ext cx="8001000" cy="3818546"/>
              </a:xfrm>
              <a:prstGeom prst="rect">
                <a:avLst/>
              </a:prstGeom>
              <a:blipFill rotWithShape="1">
                <a:blip r:embed="rId3"/>
                <a:stretch>
                  <a:fillRect l="-1904" t="-2077" r="-1219" b="-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888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ope Formula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381000"/>
            <a:ext cx="77470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</a:rPr>
              <a:t>KINDS of SLOPE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8768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dirty="0" smtClean="0"/>
              <a:t>There are four kinds of slope.</a:t>
            </a:r>
          </a:p>
          <a:p>
            <a:pPr marL="1009650" lvl="1" indent="-609600" eaLnBrk="1" hangingPunct="1">
              <a:buFontTx/>
              <a:buAutoNum type="arabicParenR"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Positive slope</a:t>
            </a:r>
          </a:p>
          <a:p>
            <a:pPr marL="1009650" lvl="1" indent="-609600" eaLnBrk="1" hangingPunct="1">
              <a:buFontTx/>
              <a:buAutoNum type="arabicParenR"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Negative slope</a:t>
            </a:r>
          </a:p>
          <a:p>
            <a:pPr marL="1009650" lvl="1" indent="-609600" eaLnBrk="1" hangingPunct="1">
              <a:buFontTx/>
              <a:buAutoNum type="arabicParenR"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Zero Slope</a:t>
            </a:r>
          </a:p>
          <a:p>
            <a:pPr marL="1009650" lvl="1" indent="-609600" eaLnBrk="1" hangingPunct="1">
              <a:buFontTx/>
              <a:buAutoNum type="arabicParenR"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Undefined Slope (No Slope)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07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</a:rPr>
              <a:t>Positive Slope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773156"/>
            <a:ext cx="4876800" cy="393938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dirty="0" smtClean="0"/>
              <a:t>Slope = Rise over Run</a:t>
            </a:r>
          </a:p>
          <a:p>
            <a:pPr eaLnBrk="1" hangingPunct="1">
              <a:buFontTx/>
              <a:buNone/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Positive slope goes 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uphill</a:t>
            </a:r>
          </a:p>
          <a:p>
            <a:pPr eaLnBrk="1" hangingPunct="1">
              <a:defRPr/>
            </a:pPr>
            <a:r>
              <a:rPr lang="en-US" sz="3600" dirty="0" smtClean="0"/>
              <a:t>These ratios are always 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positive</a:t>
            </a:r>
            <a:r>
              <a:rPr lang="en-US" sz="3600" dirty="0" smtClean="0"/>
              <a:t>.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1923093"/>
            <a:ext cx="3581400" cy="3639507"/>
          </a:xfrm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6629400" y="3276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6629400" y="3276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63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Calibri" pitchFamily="34" charset="0"/>
              </a:rPr>
              <a:t>Negative Slope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4651" y="1939330"/>
            <a:ext cx="4876800" cy="390128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dirty="0" smtClean="0"/>
              <a:t>Slope = Rise over Run</a:t>
            </a:r>
          </a:p>
          <a:p>
            <a:pPr eaLnBrk="1" hangingPunct="1">
              <a:buFontTx/>
              <a:buNone/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Negative slope goes 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downhill</a:t>
            </a:r>
          </a:p>
          <a:p>
            <a:pPr eaLnBrk="1" hangingPunct="1">
              <a:defRPr/>
            </a:pPr>
            <a:r>
              <a:rPr lang="en-US" sz="3600" dirty="0" smtClean="0"/>
              <a:t>These ratios are always </a:t>
            </a:r>
            <a:r>
              <a:rPr lang="en-U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negative</a:t>
            </a:r>
            <a:r>
              <a:rPr lang="en-US" sz="3600" dirty="0" smtClean="0"/>
              <a:t>.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6629400" y="32766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629400" y="3276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 type="body" sz="half" idx="2"/>
          </p:nvPr>
        </p:nvPicPr>
        <p:blipFill rotWithShape="1">
          <a:blip r:embed="rId3" cstate="print"/>
          <a:srcRect t="3700"/>
          <a:stretch/>
        </p:blipFill>
        <p:spPr>
          <a:xfrm>
            <a:off x="5267651" y="2059285"/>
            <a:ext cx="3647749" cy="366137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65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On-screen Show (4:3)</PresentationFormat>
  <Paragraphs>48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Rate of Change &amp; Slope</vt:lpstr>
      <vt:lpstr>Common Core Standard:</vt:lpstr>
      <vt:lpstr>Objectives:</vt:lpstr>
      <vt:lpstr>PowerPoint Presentation</vt:lpstr>
      <vt:lpstr>PowerPoint Presentation</vt:lpstr>
      <vt:lpstr>PowerPoint Presentation</vt:lpstr>
      <vt:lpstr>KINDS of SLOPE</vt:lpstr>
      <vt:lpstr>Positive Slope</vt:lpstr>
      <vt:lpstr>Negative Slope</vt:lpstr>
      <vt:lpstr>Zero Slope</vt:lpstr>
      <vt:lpstr>Undefined Slope (no slope)</vt:lpstr>
      <vt:lpstr>Slope Practice: Identify the type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 of Change &amp; Slope</dc:title>
  <dc:creator>Amplo, William (wamplo@psusd.us)</dc:creator>
  <cp:lastModifiedBy>Amplo, William (wamplo@psusd.us)</cp:lastModifiedBy>
  <cp:revision>1</cp:revision>
  <dcterms:created xsi:type="dcterms:W3CDTF">2006-08-16T00:00:00Z</dcterms:created>
  <dcterms:modified xsi:type="dcterms:W3CDTF">2015-10-22T13:51:37Z</dcterms:modified>
</cp:coreProperties>
</file>