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60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91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8" r:id="rId19"/>
    <p:sldId id="289" r:id="rId20"/>
    <p:sldId id="290" r:id="rId21"/>
    <p:sldId id="282" r:id="rId22"/>
    <p:sldId id="283" r:id="rId23"/>
    <p:sldId id="284" r:id="rId24"/>
    <p:sldId id="285" r:id="rId25"/>
    <p:sldId id="286" r:id="rId26"/>
    <p:sldId id="28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1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807F9-9392-4C54-9FC3-CDC737DED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5E996-AFE6-4D03-BB62-912E5172A9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428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AC23F-8BD8-41C3-AB30-630EDA45A6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049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80C97-1B5F-4BCB-A68E-81C29C9AF8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590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EE4D2-C793-4AD3-BDAC-AAFDEDDD29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040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730A2-B072-4DBE-B0AC-FBC7BBDA8C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8101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20660-686C-40F7-A109-23590DA986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555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AA2C8-2429-44F8-9DE7-3DEC029E49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94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513E4-3792-42E3-AEDA-E246DB2AB5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550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60DCD-91F1-46E9-875C-713763837E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4785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412A3-76DD-4F57-986A-7410EB775D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244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72DB8-6C0F-446F-BC46-E8BADBF874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4136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11133-9201-4DA0-A7ED-C1C9AE4CE8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113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3D127B-C1EE-4BE5-85A5-5876EF5C13F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95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17.bin"/><Relationship Id="rId3" Type="http://schemas.openxmlformats.org/officeDocument/2006/relationships/image" Target="../media/image11.png"/><Relationship Id="rId21" Type="http://schemas.openxmlformats.org/officeDocument/2006/relationships/image" Target="../media/image20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23" Type="http://schemas.openxmlformats.org/officeDocument/2006/relationships/image" Target="../media/image21.wmf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19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5.bin"/><Relationship Id="rId22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6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3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2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1.png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2.wmf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295400"/>
            <a:ext cx="7772400" cy="2971799"/>
          </a:xfrm>
        </p:spPr>
        <p:txBody>
          <a:bodyPr>
            <a:normAutofit/>
          </a:bodyPr>
          <a:lstStyle/>
          <a:p>
            <a:r>
              <a:rPr lang="en-US" dirty="0" smtClean="0"/>
              <a:t>REAL NUMBERS:</a:t>
            </a:r>
            <a:br>
              <a:rPr lang="en-US" dirty="0" smtClean="0"/>
            </a:br>
            <a:r>
              <a:rPr lang="en-US" dirty="0" smtClean="0"/>
              <a:t>Understanding Rational &amp; Irrational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1" cy="990600"/>
          </a:xfrm>
        </p:spPr>
        <p:txBody>
          <a:bodyPr/>
          <a:lstStyle/>
          <a:p>
            <a:r>
              <a:rPr lang="en-US" dirty="0" smtClean="0"/>
              <a:t>CCSS 8.NS.A.1, 8.NS.A.2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1" cy="1143000"/>
          </a:xfrm>
        </p:spPr>
        <p:txBody>
          <a:bodyPr/>
          <a:lstStyle/>
          <a:p>
            <a:r>
              <a:rPr lang="en-US"/>
              <a:t>Number Lines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066800"/>
            <a:ext cx="9144000" cy="5791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/>
              <a:t>A number line can be any length you want.</a:t>
            </a:r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/>
              <a:t>The lines on a number line are called</a:t>
            </a:r>
            <a:br>
              <a:rPr lang="en-US" dirty="0"/>
            </a:br>
            <a:r>
              <a:rPr lang="en-US" b="1" dirty="0">
                <a:solidFill>
                  <a:srgbClr val="800080"/>
                </a:solidFill>
              </a:rPr>
              <a:t>TICK MARKS.</a:t>
            </a:r>
          </a:p>
          <a:p>
            <a:pPr algn="ctr">
              <a:buFontTx/>
              <a:buNone/>
            </a:pPr>
            <a:endParaRPr lang="en-US" b="1" dirty="0">
              <a:solidFill>
                <a:srgbClr val="800080"/>
              </a:solidFill>
            </a:endParaRPr>
          </a:p>
          <a:p>
            <a:pPr algn="ctr">
              <a:buFontTx/>
              <a:buNone/>
            </a:pPr>
            <a:r>
              <a:rPr lang="en-US" dirty="0"/>
              <a:t>The space between the tick marks is called an </a:t>
            </a:r>
            <a:r>
              <a:rPr lang="en-US" b="1" dirty="0">
                <a:solidFill>
                  <a:srgbClr val="800080"/>
                </a:solidFill>
              </a:rPr>
              <a:t>INTERVAL</a:t>
            </a:r>
            <a:r>
              <a:rPr lang="en-US" dirty="0">
                <a:solidFill>
                  <a:srgbClr val="800080"/>
                </a:solidFill>
              </a:rPr>
              <a:t>.</a:t>
            </a:r>
          </a:p>
          <a:p>
            <a:pPr algn="ctr">
              <a:buFontTx/>
              <a:buNone/>
            </a:pPr>
            <a:endParaRPr lang="en-US" dirty="0">
              <a:solidFill>
                <a:srgbClr val="800080"/>
              </a:solidFill>
            </a:endParaRPr>
          </a:p>
          <a:p>
            <a:pPr algn="ctr"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All intervals</a:t>
            </a:r>
            <a:r>
              <a:rPr lang="en-US" b="1" dirty="0"/>
              <a:t> </a:t>
            </a:r>
            <a:r>
              <a:rPr lang="en-US" dirty="0"/>
              <a:t>on a number line must be </a:t>
            </a:r>
            <a:r>
              <a:rPr lang="en-US" dirty="0" smtClean="0"/>
              <a:t>equal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same distance apart</a:t>
            </a:r>
            <a:r>
              <a:rPr lang="en-US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Number Lines</a:t>
            </a:r>
          </a:p>
        </p:txBody>
      </p:sp>
      <p:pic>
        <p:nvPicPr>
          <p:cNvPr id="9220" name="Picture 4" descr="Number-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7364" y="1790700"/>
            <a:ext cx="5629275" cy="495300"/>
          </a:xfrm>
          <a:prstGeom prst="rect">
            <a:avLst/>
          </a:prstGeom>
          <a:noFill/>
        </p:spPr>
      </p:pic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4430713" y="1992313"/>
            <a:ext cx="457200" cy="15240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668713" y="3592513"/>
            <a:ext cx="152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8000"/>
                </a:solidFill>
              </a:rPr>
              <a:t>TICK MARK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>
            <a:off x="6543675" y="2001838"/>
            <a:ext cx="457200" cy="15240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791200" y="3581401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8000"/>
                </a:solidFill>
              </a:rPr>
              <a:t>TICK MARK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2036763" y="2016125"/>
            <a:ext cx="457200" cy="15240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274763" y="3614738"/>
            <a:ext cx="152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8000"/>
                </a:solidFill>
              </a:rPr>
              <a:t>TICK MARK</a:t>
            </a:r>
          </a:p>
        </p:txBody>
      </p:sp>
      <p:sp>
        <p:nvSpPr>
          <p:cNvPr id="9227" name="AutoShape 11"/>
          <p:cNvSpPr>
            <a:spLocks/>
          </p:cNvSpPr>
          <p:nvPr/>
        </p:nvSpPr>
        <p:spPr bwMode="auto">
          <a:xfrm rot="16200000">
            <a:off x="3052763" y="2247901"/>
            <a:ext cx="381000" cy="304800"/>
          </a:xfrm>
          <a:prstGeom prst="leftBrace">
            <a:avLst>
              <a:gd name="adj1" fmla="val 8333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611439" y="2555876"/>
            <a:ext cx="1330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INTERVAL</a:t>
            </a:r>
          </a:p>
        </p:txBody>
      </p:sp>
      <p:sp>
        <p:nvSpPr>
          <p:cNvPr id="9229" name="AutoShape 13"/>
          <p:cNvSpPr>
            <a:spLocks/>
          </p:cNvSpPr>
          <p:nvPr/>
        </p:nvSpPr>
        <p:spPr bwMode="auto">
          <a:xfrm rot="16200000">
            <a:off x="4860925" y="2259013"/>
            <a:ext cx="381000" cy="304800"/>
          </a:xfrm>
          <a:prstGeom prst="leftBrace">
            <a:avLst>
              <a:gd name="adj1" fmla="val 8333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419601" y="2566988"/>
            <a:ext cx="1330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INTERVAL</a:t>
            </a:r>
          </a:p>
        </p:txBody>
      </p:sp>
      <p:sp>
        <p:nvSpPr>
          <p:cNvPr id="9231" name="AutoShape 15"/>
          <p:cNvSpPr>
            <a:spLocks/>
          </p:cNvSpPr>
          <p:nvPr/>
        </p:nvSpPr>
        <p:spPr bwMode="auto">
          <a:xfrm rot="16200000">
            <a:off x="6364288" y="2266951"/>
            <a:ext cx="381000" cy="304800"/>
          </a:xfrm>
          <a:prstGeom prst="leftBrace">
            <a:avLst>
              <a:gd name="adj1" fmla="val 8333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922964" y="2574926"/>
            <a:ext cx="1330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INTERVAL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/>
      <p:bldP spid="9223" grpId="0" animBg="1"/>
      <p:bldP spid="9224" grpId="0"/>
      <p:bldP spid="9225" grpId="0" animBg="1"/>
      <p:bldP spid="9226" grpId="0"/>
      <p:bldP spid="9227" grpId="0" animBg="1"/>
      <p:bldP spid="9228" grpId="0"/>
      <p:bldP spid="9229" grpId="0" animBg="1"/>
      <p:bldP spid="9230" grpId="0"/>
      <p:bldP spid="9231" grpId="0" animBg="1"/>
      <p:bldP spid="92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1" cy="1935162"/>
          </a:xfrm>
        </p:spPr>
        <p:txBody>
          <a:bodyPr/>
          <a:lstStyle/>
          <a:p>
            <a:r>
              <a:rPr lang="en-US"/>
              <a:t>Showing Decimals on a</a:t>
            </a:r>
            <a:br>
              <a:rPr lang="en-US"/>
            </a:br>
            <a:r>
              <a:rPr lang="en-US"/>
              <a:t>Number Line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524001" y="2743201"/>
            <a:ext cx="6315075" cy="2124075"/>
            <a:chOff x="960" y="1728"/>
            <a:chExt cx="3978" cy="1338"/>
          </a:xfrm>
        </p:grpSpPr>
        <p:pic>
          <p:nvPicPr>
            <p:cNvPr id="10244" name="Picture 4" descr="Number-lin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60" y="1728"/>
              <a:ext cx="3546" cy="312"/>
            </a:xfrm>
            <a:prstGeom prst="rect">
              <a:avLst/>
            </a:prstGeom>
            <a:noFill/>
          </p:spPr>
        </p:pic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2600" y="1749"/>
              <a:ext cx="2291" cy="1317"/>
              <a:chOff x="2599" y="1752"/>
              <a:chExt cx="2291" cy="1317"/>
            </a:xfrm>
          </p:grpSpPr>
          <p:sp>
            <p:nvSpPr>
              <p:cNvPr id="10246" name="Line 6"/>
              <p:cNvSpPr>
                <a:spLocks noChangeShapeType="1"/>
              </p:cNvSpPr>
              <p:nvPr/>
            </p:nvSpPr>
            <p:spPr bwMode="auto">
              <a:xfrm>
                <a:off x="2730" y="1752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" name="Text Box 21"/>
              <p:cNvSpPr txBox="1">
                <a:spLocks noChangeArrowheads="1"/>
              </p:cNvSpPr>
              <p:nvPr/>
            </p:nvSpPr>
            <p:spPr bwMode="auto">
              <a:xfrm>
                <a:off x="2599" y="2794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000" b="1">
                    <a:solidFill>
                      <a:srgbClr val="800080"/>
                    </a:solidFill>
                  </a:rPr>
                  <a:t>2</a:t>
                </a:r>
              </a:p>
            </p:txBody>
          </p:sp>
          <p:sp>
            <p:nvSpPr>
              <p:cNvPr id="10262" name="Text Box 22"/>
              <p:cNvSpPr txBox="1">
                <a:spLocks noChangeArrowheads="1"/>
              </p:cNvSpPr>
              <p:nvPr/>
            </p:nvSpPr>
            <p:spPr bwMode="auto">
              <a:xfrm>
                <a:off x="4547" y="2791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rgbClr val="800080"/>
                    </a:solidFill>
                  </a:rPr>
                  <a:t>3</a:t>
                </a:r>
              </a:p>
            </p:txBody>
          </p:sp>
          <p:pic>
            <p:nvPicPr>
              <p:cNvPr id="10264" name="Picture 24" descr="Number-line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contrast="36000"/>
              </a:blip>
              <a:srcRect l="52792" t="-15384" r="40439" b="46838"/>
              <a:stretch>
                <a:fillRect/>
              </a:stretch>
            </p:blipFill>
            <p:spPr bwMode="auto">
              <a:xfrm>
                <a:off x="2654" y="2621"/>
                <a:ext cx="288" cy="240"/>
              </a:xfrm>
              <a:prstGeom prst="rect">
                <a:avLst/>
              </a:prstGeom>
              <a:noFill/>
            </p:spPr>
          </p:pic>
          <p:pic>
            <p:nvPicPr>
              <p:cNvPr id="10245" name="Picture 5" descr="Number-line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51437" t="-15384" r="-9645" b="-23077"/>
              <a:stretch>
                <a:fillRect/>
              </a:stretch>
            </p:blipFill>
            <p:spPr bwMode="auto">
              <a:xfrm>
                <a:off x="2826" y="2637"/>
                <a:ext cx="2064" cy="432"/>
              </a:xfrm>
              <a:prstGeom prst="rect">
                <a:avLst/>
              </a:prstGeom>
              <a:noFill/>
            </p:spPr>
          </p:pic>
          <p:pic>
            <p:nvPicPr>
              <p:cNvPr id="10249" name="Picture 9" descr="Number-line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contrast="36000"/>
              </a:blip>
              <a:srcRect l="52792" t="-15384" r="40439" b="46838"/>
              <a:stretch>
                <a:fillRect/>
              </a:stretch>
            </p:blipFill>
            <p:spPr bwMode="auto">
              <a:xfrm>
                <a:off x="4527" y="2616"/>
                <a:ext cx="288" cy="240"/>
              </a:xfrm>
              <a:prstGeom prst="rect">
                <a:avLst/>
              </a:prstGeom>
              <a:noFill/>
            </p:spPr>
          </p:pic>
          <p:sp>
            <p:nvSpPr>
              <p:cNvPr id="10251" name="Text Box 11"/>
              <p:cNvSpPr txBox="1">
                <a:spLocks noChangeArrowheads="1"/>
              </p:cNvSpPr>
              <p:nvPr/>
            </p:nvSpPr>
            <p:spPr bwMode="auto">
              <a:xfrm>
                <a:off x="2805" y="2801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rgbClr val="800080"/>
                    </a:solidFill>
                  </a:rPr>
                  <a:t>2.</a:t>
                </a:r>
              </a:p>
            </p:txBody>
          </p:sp>
          <p:sp>
            <p:nvSpPr>
              <p:cNvPr id="10252" name="Text Box 12"/>
              <p:cNvSpPr txBox="1">
                <a:spLocks noChangeArrowheads="1"/>
              </p:cNvSpPr>
              <p:nvPr/>
            </p:nvSpPr>
            <p:spPr bwMode="auto">
              <a:xfrm>
                <a:off x="2990" y="2802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rgbClr val="800080"/>
                    </a:solidFill>
                  </a:rPr>
                  <a:t>2.</a:t>
                </a:r>
              </a:p>
            </p:txBody>
          </p:sp>
          <p:sp>
            <p:nvSpPr>
              <p:cNvPr id="10253" name="Text Box 13"/>
              <p:cNvSpPr txBox="1">
                <a:spLocks noChangeArrowheads="1"/>
              </p:cNvSpPr>
              <p:nvPr/>
            </p:nvSpPr>
            <p:spPr bwMode="auto">
              <a:xfrm>
                <a:off x="3182" y="2801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rgbClr val="800080"/>
                    </a:solidFill>
                  </a:rPr>
                  <a:t>2.</a:t>
                </a:r>
              </a:p>
            </p:txBody>
          </p:sp>
          <p:sp>
            <p:nvSpPr>
              <p:cNvPr id="10254" name="Text Box 14"/>
              <p:cNvSpPr txBox="1">
                <a:spLocks noChangeArrowheads="1"/>
              </p:cNvSpPr>
              <p:nvPr/>
            </p:nvSpPr>
            <p:spPr bwMode="auto">
              <a:xfrm>
                <a:off x="3388" y="2802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rgbClr val="800080"/>
                    </a:solidFill>
                  </a:rPr>
                  <a:t>2.</a:t>
                </a:r>
              </a:p>
            </p:txBody>
          </p:sp>
          <p:sp>
            <p:nvSpPr>
              <p:cNvPr id="10255" name="Text Box 15"/>
              <p:cNvSpPr txBox="1">
                <a:spLocks noChangeArrowheads="1"/>
              </p:cNvSpPr>
              <p:nvPr/>
            </p:nvSpPr>
            <p:spPr bwMode="auto">
              <a:xfrm>
                <a:off x="3552" y="280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rgbClr val="800080"/>
                    </a:solidFill>
                  </a:rPr>
                  <a:t>2.</a:t>
                </a:r>
              </a:p>
            </p:txBody>
          </p:sp>
          <p:sp>
            <p:nvSpPr>
              <p:cNvPr id="10256" name="Text Box 16"/>
              <p:cNvSpPr txBox="1">
                <a:spLocks noChangeArrowheads="1"/>
              </p:cNvSpPr>
              <p:nvPr/>
            </p:nvSpPr>
            <p:spPr bwMode="auto">
              <a:xfrm>
                <a:off x="3737" y="2800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rgbClr val="800080"/>
                    </a:solidFill>
                  </a:rPr>
                  <a:t>2.</a:t>
                </a:r>
              </a:p>
            </p:txBody>
          </p:sp>
          <p:sp>
            <p:nvSpPr>
              <p:cNvPr id="10257" name="Text Box 17"/>
              <p:cNvSpPr txBox="1">
                <a:spLocks noChangeArrowheads="1"/>
              </p:cNvSpPr>
              <p:nvPr/>
            </p:nvSpPr>
            <p:spPr bwMode="auto">
              <a:xfrm>
                <a:off x="3929" y="280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rgbClr val="800080"/>
                    </a:solidFill>
                  </a:rPr>
                  <a:t>2.</a:t>
                </a:r>
              </a:p>
            </p:txBody>
          </p:sp>
          <p:sp>
            <p:nvSpPr>
              <p:cNvPr id="10258" name="Text Box 18"/>
              <p:cNvSpPr txBox="1">
                <a:spLocks noChangeArrowheads="1"/>
              </p:cNvSpPr>
              <p:nvPr/>
            </p:nvSpPr>
            <p:spPr bwMode="auto">
              <a:xfrm>
                <a:off x="4135" y="2802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rgbClr val="800080"/>
                    </a:solidFill>
                  </a:rPr>
                  <a:t>2.</a:t>
                </a:r>
              </a:p>
            </p:txBody>
          </p:sp>
          <p:sp>
            <p:nvSpPr>
              <p:cNvPr id="10259" name="Text Box 19"/>
              <p:cNvSpPr txBox="1">
                <a:spLocks noChangeArrowheads="1"/>
              </p:cNvSpPr>
              <p:nvPr/>
            </p:nvSpPr>
            <p:spPr bwMode="auto">
              <a:xfrm>
                <a:off x="4321" y="2802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rgbClr val="800080"/>
                    </a:solidFill>
                  </a:rPr>
                  <a:t>2.</a:t>
                </a:r>
              </a:p>
            </p:txBody>
          </p:sp>
        </p:grp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2490" y="2712"/>
              <a:ext cx="2448" cy="0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Line 26"/>
            <p:cNvSpPr>
              <a:spLocks noChangeShapeType="1"/>
            </p:cNvSpPr>
            <p:nvPr/>
          </p:nvSpPr>
          <p:spPr bwMode="auto">
            <a:xfrm flipH="1">
              <a:off x="2778" y="1752"/>
              <a:ext cx="336" cy="96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Line 28"/>
            <p:cNvSpPr>
              <a:spLocks noChangeShapeType="1"/>
            </p:cNvSpPr>
            <p:nvPr/>
          </p:nvSpPr>
          <p:spPr bwMode="auto">
            <a:xfrm>
              <a:off x="3306" y="1752"/>
              <a:ext cx="1344" cy="96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Taking it further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914401" y="1676401"/>
            <a:ext cx="6315075" cy="2124075"/>
            <a:chOff x="576" y="1056"/>
            <a:chExt cx="3978" cy="1338"/>
          </a:xfrm>
        </p:grpSpPr>
        <p:pic>
          <p:nvPicPr>
            <p:cNvPr id="16389" name="Picture 5" descr="Number-lin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" y="1056"/>
              <a:ext cx="3546" cy="312"/>
            </a:xfrm>
            <a:prstGeom prst="rect">
              <a:avLst/>
            </a:prstGeom>
            <a:noFill/>
          </p:spPr>
        </p:pic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2216" y="1077"/>
              <a:ext cx="2291" cy="1317"/>
              <a:chOff x="2216" y="1077"/>
              <a:chExt cx="2291" cy="1317"/>
            </a:xfrm>
          </p:grpSpPr>
          <p:sp>
            <p:nvSpPr>
              <p:cNvPr id="16391" name="Line 7"/>
              <p:cNvSpPr>
                <a:spLocks noChangeShapeType="1"/>
              </p:cNvSpPr>
              <p:nvPr/>
            </p:nvSpPr>
            <p:spPr bwMode="auto">
              <a:xfrm>
                <a:off x="2347" y="1077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2" name="Text Box 8"/>
              <p:cNvSpPr txBox="1">
                <a:spLocks noChangeArrowheads="1"/>
              </p:cNvSpPr>
              <p:nvPr/>
            </p:nvSpPr>
            <p:spPr bwMode="auto">
              <a:xfrm>
                <a:off x="2216" y="2119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000" b="1">
                    <a:solidFill>
                      <a:srgbClr val="800080"/>
                    </a:solidFill>
                  </a:rPr>
                  <a:t>2</a:t>
                </a:r>
              </a:p>
            </p:txBody>
          </p:sp>
          <p:sp>
            <p:nvSpPr>
              <p:cNvPr id="16393" name="Text Box 9"/>
              <p:cNvSpPr txBox="1">
                <a:spLocks noChangeArrowheads="1"/>
              </p:cNvSpPr>
              <p:nvPr/>
            </p:nvSpPr>
            <p:spPr bwMode="auto">
              <a:xfrm>
                <a:off x="4164" y="2116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rgbClr val="800080"/>
                    </a:solidFill>
                  </a:rPr>
                  <a:t>3</a:t>
                </a:r>
              </a:p>
            </p:txBody>
          </p:sp>
          <p:pic>
            <p:nvPicPr>
              <p:cNvPr id="16394" name="Picture 10" descr="Number-line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contrast="36000"/>
              </a:blip>
              <a:srcRect l="52792" t="-15384" r="40439" b="46838"/>
              <a:stretch>
                <a:fillRect/>
              </a:stretch>
            </p:blipFill>
            <p:spPr bwMode="auto">
              <a:xfrm>
                <a:off x="2271" y="1946"/>
                <a:ext cx="288" cy="240"/>
              </a:xfrm>
              <a:prstGeom prst="rect">
                <a:avLst/>
              </a:prstGeom>
              <a:noFill/>
            </p:spPr>
          </p:pic>
          <p:pic>
            <p:nvPicPr>
              <p:cNvPr id="16395" name="Picture 11" descr="Number-line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51437" t="-15384" r="-9645" b="-23077"/>
              <a:stretch>
                <a:fillRect/>
              </a:stretch>
            </p:blipFill>
            <p:spPr bwMode="auto">
              <a:xfrm>
                <a:off x="2443" y="1962"/>
                <a:ext cx="2064" cy="432"/>
              </a:xfrm>
              <a:prstGeom prst="rect">
                <a:avLst/>
              </a:prstGeom>
              <a:noFill/>
            </p:spPr>
          </p:pic>
          <p:pic>
            <p:nvPicPr>
              <p:cNvPr id="16396" name="Picture 12" descr="Number-line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contrast="36000"/>
              </a:blip>
              <a:srcRect l="52792" t="-15384" r="40439" b="46838"/>
              <a:stretch>
                <a:fillRect/>
              </a:stretch>
            </p:blipFill>
            <p:spPr bwMode="auto">
              <a:xfrm>
                <a:off x="4144" y="1941"/>
                <a:ext cx="288" cy="240"/>
              </a:xfrm>
              <a:prstGeom prst="rect">
                <a:avLst/>
              </a:prstGeom>
              <a:noFill/>
            </p:spPr>
          </p:pic>
          <p:sp>
            <p:nvSpPr>
              <p:cNvPr id="16397" name="Text Box 13"/>
              <p:cNvSpPr txBox="1">
                <a:spLocks noChangeArrowheads="1"/>
              </p:cNvSpPr>
              <p:nvPr/>
            </p:nvSpPr>
            <p:spPr bwMode="auto">
              <a:xfrm>
                <a:off x="2422" y="212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rgbClr val="800080"/>
                    </a:solidFill>
                  </a:rPr>
                  <a:t>2.</a:t>
                </a:r>
              </a:p>
            </p:txBody>
          </p:sp>
          <p:sp>
            <p:nvSpPr>
              <p:cNvPr id="16398" name="Text Box 14"/>
              <p:cNvSpPr txBox="1">
                <a:spLocks noChangeArrowheads="1"/>
              </p:cNvSpPr>
              <p:nvPr/>
            </p:nvSpPr>
            <p:spPr bwMode="auto">
              <a:xfrm>
                <a:off x="2607" y="2127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rgbClr val="800080"/>
                    </a:solidFill>
                  </a:rPr>
                  <a:t>2.</a:t>
                </a:r>
              </a:p>
            </p:txBody>
          </p:sp>
          <p:sp>
            <p:nvSpPr>
              <p:cNvPr id="16399" name="Text Box 15"/>
              <p:cNvSpPr txBox="1">
                <a:spLocks noChangeArrowheads="1"/>
              </p:cNvSpPr>
              <p:nvPr/>
            </p:nvSpPr>
            <p:spPr bwMode="auto">
              <a:xfrm>
                <a:off x="2799" y="212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rgbClr val="800080"/>
                    </a:solidFill>
                  </a:rPr>
                  <a:t>2.</a:t>
                </a:r>
              </a:p>
            </p:txBody>
          </p:sp>
          <p:sp>
            <p:nvSpPr>
              <p:cNvPr id="16400" name="Text Box 16"/>
              <p:cNvSpPr txBox="1">
                <a:spLocks noChangeArrowheads="1"/>
              </p:cNvSpPr>
              <p:nvPr/>
            </p:nvSpPr>
            <p:spPr bwMode="auto">
              <a:xfrm>
                <a:off x="3005" y="2127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rgbClr val="800080"/>
                    </a:solidFill>
                  </a:rPr>
                  <a:t>2.</a:t>
                </a:r>
              </a:p>
            </p:txBody>
          </p:sp>
          <p:sp>
            <p:nvSpPr>
              <p:cNvPr id="16401" name="Text Box 17"/>
              <p:cNvSpPr txBox="1">
                <a:spLocks noChangeArrowheads="1"/>
              </p:cNvSpPr>
              <p:nvPr/>
            </p:nvSpPr>
            <p:spPr bwMode="auto">
              <a:xfrm>
                <a:off x="3169" y="2131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rgbClr val="800080"/>
                    </a:solidFill>
                  </a:rPr>
                  <a:t>2.</a:t>
                </a:r>
              </a:p>
            </p:txBody>
          </p:sp>
          <p:sp>
            <p:nvSpPr>
              <p:cNvPr id="16402" name="Text Box 18"/>
              <p:cNvSpPr txBox="1">
                <a:spLocks noChangeArrowheads="1"/>
              </p:cNvSpPr>
              <p:nvPr/>
            </p:nvSpPr>
            <p:spPr bwMode="auto">
              <a:xfrm>
                <a:off x="3354" y="2125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rgbClr val="800080"/>
                    </a:solidFill>
                  </a:rPr>
                  <a:t>2.</a:t>
                </a:r>
              </a:p>
            </p:txBody>
          </p:sp>
          <p:sp>
            <p:nvSpPr>
              <p:cNvPr id="16403" name="Text Box 19"/>
              <p:cNvSpPr txBox="1">
                <a:spLocks noChangeArrowheads="1"/>
              </p:cNvSpPr>
              <p:nvPr/>
            </p:nvSpPr>
            <p:spPr bwMode="auto">
              <a:xfrm>
                <a:off x="3546" y="2131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rgbClr val="800080"/>
                    </a:solidFill>
                  </a:rPr>
                  <a:t>2.</a:t>
                </a:r>
              </a:p>
            </p:txBody>
          </p:sp>
          <p:sp>
            <p:nvSpPr>
              <p:cNvPr id="16404" name="Text Box 20"/>
              <p:cNvSpPr txBox="1">
                <a:spLocks noChangeArrowheads="1"/>
              </p:cNvSpPr>
              <p:nvPr/>
            </p:nvSpPr>
            <p:spPr bwMode="auto">
              <a:xfrm>
                <a:off x="3752" y="2127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rgbClr val="800080"/>
                    </a:solidFill>
                  </a:rPr>
                  <a:t>2.</a:t>
                </a:r>
              </a:p>
            </p:txBody>
          </p:sp>
          <p:sp>
            <p:nvSpPr>
              <p:cNvPr id="16405" name="Text Box 21"/>
              <p:cNvSpPr txBox="1">
                <a:spLocks noChangeArrowheads="1"/>
              </p:cNvSpPr>
              <p:nvPr/>
            </p:nvSpPr>
            <p:spPr bwMode="auto">
              <a:xfrm>
                <a:off x="3938" y="2127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rgbClr val="800080"/>
                    </a:solidFill>
                  </a:rPr>
                  <a:t>2.</a:t>
                </a:r>
              </a:p>
            </p:txBody>
          </p:sp>
        </p:grpSp>
        <p:sp>
          <p:nvSpPr>
            <p:cNvPr id="16406" name="Line 22"/>
            <p:cNvSpPr>
              <a:spLocks noChangeShapeType="1"/>
            </p:cNvSpPr>
            <p:nvPr/>
          </p:nvSpPr>
          <p:spPr bwMode="auto">
            <a:xfrm>
              <a:off x="2106" y="2040"/>
              <a:ext cx="2448" cy="0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Line 23"/>
            <p:cNvSpPr>
              <a:spLocks noChangeShapeType="1"/>
            </p:cNvSpPr>
            <p:nvPr/>
          </p:nvSpPr>
          <p:spPr bwMode="auto">
            <a:xfrm flipH="1">
              <a:off x="2394" y="1080"/>
              <a:ext cx="336" cy="96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24"/>
            <p:cNvSpPr>
              <a:spLocks noChangeShapeType="1"/>
            </p:cNvSpPr>
            <p:nvPr/>
          </p:nvSpPr>
          <p:spPr bwMode="auto">
            <a:xfrm>
              <a:off x="2922" y="1080"/>
              <a:ext cx="1344" cy="96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1143001" y="4800600"/>
            <a:ext cx="7239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stealth" w="med" len="lg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 flipH="1">
            <a:off x="1524000" y="3276600"/>
            <a:ext cx="3200400" cy="1524000"/>
          </a:xfrm>
          <a:prstGeom prst="line">
            <a:avLst/>
          </a:prstGeom>
          <a:noFill/>
          <a:ln w="25400">
            <a:solidFill>
              <a:srgbClr val="FF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5029201" y="3276600"/>
            <a:ext cx="3124200" cy="1524000"/>
          </a:xfrm>
          <a:prstGeom prst="line">
            <a:avLst/>
          </a:prstGeom>
          <a:noFill/>
          <a:ln w="25400">
            <a:solidFill>
              <a:srgbClr val="FF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6493" name="Group 109"/>
          <p:cNvGraphicFramePr>
            <a:graphicFrameLocks noGrp="1"/>
          </p:cNvGraphicFramePr>
          <p:nvPr/>
        </p:nvGraphicFramePr>
        <p:xfrm>
          <a:off x="1524000" y="4800600"/>
          <a:ext cx="6629400" cy="521940"/>
        </p:xfrm>
        <a:graphic>
          <a:graphicData uri="http://schemas.openxmlformats.org/drawingml/2006/table">
            <a:tbl>
              <a:tblPr/>
              <a:tblGrid>
                <a:gridCol w="663575"/>
                <a:gridCol w="661988"/>
                <a:gridCol w="663575"/>
                <a:gridCol w="661987"/>
                <a:gridCol w="663575"/>
                <a:gridCol w="663575"/>
                <a:gridCol w="661988"/>
                <a:gridCol w="663575"/>
                <a:gridCol w="661987"/>
                <a:gridCol w="663575"/>
              </a:tblGrid>
              <a:tr h="521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94" name="Text Box 110"/>
          <p:cNvSpPr txBox="1">
            <a:spLocks noChangeArrowheads="1"/>
          </p:cNvSpPr>
          <p:nvPr/>
        </p:nvSpPr>
        <p:spPr bwMode="auto">
          <a:xfrm>
            <a:off x="1252538" y="5257801"/>
            <a:ext cx="7281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6600"/>
                </a:solidFill>
              </a:rPr>
              <a:t>2.3  </a:t>
            </a:r>
            <a:r>
              <a:rPr lang="en-US" b="1" smtClean="0">
                <a:solidFill>
                  <a:srgbClr val="FF6600"/>
                </a:solidFill>
              </a:rPr>
              <a:t>     </a:t>
            </a:r>
            <a:r>
              <a:rPr lang="en-US" b="1">
                <a:solidFill>
                  <a:srgbClr val="FF6600"/>
                </a:solidFill>
              </a:rPr>
              <a:t>2.31   </a:t>
            </a:r>
            <a:r>
              <a:rPr lang="en-US" b="1" smtClean="0">
                <a:solidFill>
                  <a:srgbClr val="FF6600"/>
                </a:solidFill>
              </a:rPr>
              <a:t>  </a:t>
            </a:r>
            <a:r>
              <a:rPr lang="en-US" b="1">
                <a:solidFill>
                  <a:srgbClr val="FF6600"/>
                </a:solidFill>
              </a:rPr>
              <a:t>2.32    </a:t>
            </a:r>
            <a:r>
              <a:rPr lang="en-US" b="1" smtClean="0">
                <a:solidFill>
                  <a:srgbClr val="FF6600"/>
                </a:solidFill>
              </a:rPr>
              <a:t> 2.33     </a:t>
            </a:r>
            <a:r>
              <a:rPr lang="en-US" b="1">
                <a:solidFill>
                  <a:srgbClr val="FF6600"/>
                </a:solidFill>
              </a:rPr>
              <a:t>2.34  </a:t>
            </a:r>
            <a:r>
              <a:rPr lang="en-US" b="1" smtClean="0">
                <a:solidFill>
                  <a:srgbClr val="FF6600"/>
                </a:solidFill>
              </a:rPr>
              <a:t>   2.35     </a:t>
            </a:r>
            <a:r>
              <a:rPr lang="en-US" b="1">
                <a:solidFill>
                  <a:srgbClr val="FF6600"/>
                </a:solidFill>
              </a:rPr>
              <a:t>2.36 </a:t>
            </a:r>
            <a:r>
              <a:rPr lang="en-US" b="1" smtClean="0">
                <a:solidFill>
                  <a:srgbClr val="FF6600"/>
                </a:solidFill>
              </a:rPr>
              <a:t>    </a:t>
            </a:r>
            <a:r>
              <a:rPr lang="en-US" b="1">
                <a:solidFill>
                  <a:srgbClr val="FF6600"/>
                </a:solidFill>
              </a:rPr>
              <a:t>2.37   </a:t>
            </a:r>
            <a:r>
              <a:rPr lang="en-US" b="1" smtClean="0">
                <a:solidFill>
                  <a:srgbClr val="FF6600"/>
                </a:solidFill>
              </a:rPr>
              <a:t>  2.38     </a:t>
            </a:r>
            <a:r>
              <a:rPr lang="en-US" b="1">
                <a:solidFill>
                  <a:srgbClr val="FF6600"/>
                </a:solidFill>
              </a:rPr>
              <a:t>2.39  </a:t>
            </a:r>
            <a:r>
              <a:rPr lang="en-US" b="1" smtClean="0">
                <a:solidFill>
                  <a:srgbClr val="FF6600"/>
                </a:solidFill>
              </a:rPr>
              <a:t>   </a:t>
            </a:r>
            <a:r>
              <a:rPr lang="en-US" b="1">
                <a:solidFill>
                  <a:srgbClr val="FF6600"/>
                </a:solidFill>
              </a:rPr>
              <a:t>2.4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6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0"/>
                                        <p:tgtEl>
                                          <p:spTgt spid="16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7" grpId="0" animBg="1"/>
      <p:bldP spid="16428" grpId="0" animBg="1"/>
      <p:bldP spid="16429" grpId="0" animBg="1"/>
      <p:bldP spid="164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1" cy="1935162"/>
          </a:xfrm>
        </p:spPr>
        <p:txBody>
          <a:bodyPr/>
          <a:lstStyle/>
          <a:p>
            <a:r>
              <a:rPr lang="en-US"/>
              <a:t>Showing Fractions on a</a:t>
            </a:r>
            <a:br>
              <a:rPr lang="en-US"/>
            </a:br>
            <a:r>
              <a:rPr lang="en-US"/>
              <a:t>Number Line</a:t>
            </a:r>
          </a:p>
        </p:txBody>
      </p:sp>
      <p:pic>
        <p:nvPicPr>
          <p:cNvPr id="12293" name="Picture 5" descr="Number-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1126" y="2895600"/>
            <a:ext cx="5629275" cy="495300"/>
          </a:xfrm>
          <a:prstGeom prst="rect">
            <a:avLst/>
          </a:prstGeom>
          <a:noFill/>
        </p:spPr>
      </p:pic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4191000" y="29337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3810000" y="4457700"/>
            <a:ext cx="3886200" cy="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18"/>
          <p:cNvGrpSpPr>
            <a:grpSpLocks/>
          </p:cNvGrpSpPr>
          <p:nvPr/>
        </p:nvGrpSpPr>
        <p:grpSpPr bwMode="auto">
          <a:xfrm>
            <a:off x="3994151" y="2933701"/>
            <a:ext cx="3527425" cy="2463800"/>
            <a:chOff x="2516" y="1848"/>
            <a:chExt cx="2222" cy="1552"/>
          </a:xfrm>
        </p:grpSpPr>
        <p:sp>
          <p:nvSpPr>
            <p:cNvPr id="12295" name="Text Box 7"/>
            <p:cNvSpPr txBox="1">
              <a:spLocks noChangeArrowheads="1"/>
            </p:cNvSpPr>
            <p:nvPr/>
          </p:nvSpPr>
          <p:spPr bwMode="auto">
            <a:xfrm>
              <a:off x="2516" y="309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>
                  <a:solidFill>
                    <a:srgbClr val="008000"/>
                  </a:solidFill>
                </a:rPr>
                <a:t>2</a:t>
              </a:r>
            </a:p>
          </p:txBody>
        </p:sp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4450" y="311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8000"/>
                  </a:solidFill>
                </a:rPr>
                <a:t>3</a:t>
              </a:r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 flipH="1">
              <a:off x="2688" y="1848"/>
              <a:ext cx="336" cy="96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>
              <a:off x="3216" y="1848"/>
              <a:ext cx="1344" cy="96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Line 33"/>
            <p:cNvSpPr>
              <a:spLocks noChangeShapeType="1"/>
            </p:cNvSpPr>
            <p:nvPr/>
          </p:nvSpPr>
          <p:spPr bwMode="auto">
            <a:xfrm>
              <a:off x="2688" y="2817"/>
              <a:ext cx="1872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Line 37"/>
            <p:cNvSpPr>
              <a:spLocks noChangeShapeType="1"/>
            </p:cNvSpPr>
            <p:nvPr/>
          </p:nvSpPr>
          <p:spPr bwMode="auto">
            <a:xfrm>
              <a:off x="3312" y="2817"/>
              <a:ext cx="0" cy="326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30"/>
          <p:cNvGrpSpPr>
            <a:grpSpLocks/>
          </p:cNvGrpSpPr>
          <p:nvPr/>
        </p:nvGrpSpPr>
        <p:grpSpPr bwMode="auto">
          <a:xfrm>
            <a:off x="4267200" y="4471989"/>
            <a:ext cx="2971800" cy="517525"/>
            <a:chOff x="2688" y="2817"/>
            <a:chExt cx="1872" cy="326"/>
          </a:xfrm>
        </p:grpSpPr>
        <p:sp>
          <p:nvSpPr>
            <p:cNvPr id="12320" name="Rectangle 32"/>
            <p:cNvSpPr>
              <a:spLocks noChangeArrowheads="1"/>
            </p:cNvSpPr>
            <p:nvPr/>
          </p:nvSpPr>
          <p:spPr bwMode="auto">
            <a:xfrm>
              <a:off x="4248" y="2817"/>
              <a:ext cx="31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19" name="Rectangle 31"/>
            <p:cNvSpPr>
              <a:spLocks noChangeArrowheads="1"/>
            </p:cNvSpPr>
            <p:nvPr/>
          </p:nvSpPr>
          <p:spPr bwMode="auto">
            <a:xfrm>
              <a:off x="3936" y="2817"/>
              <a:ext cx="31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18" name="Rectangle 30"/>
            <p:cNvSpPr>
              <a:spLocks noChangeArrowheads="1"/>
            </p:cNvSpPr>
            <p:nvPr/>
          </p:nvSpPr>
          <p:spPr bwMode="auto">
            <a:xfrm>
              <a:off x="3624" y="2817"/>
              <a:ext cx="31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17" name="Rectangle 29"/>
            <p:cNvSpPr>
              <a:spLocks noChangeArrowheads="1"/>
            </p:cNvSpPr>
            <p:nvPr/>
          </p:nvSpPr>
          <p:spPr bwMode="auto">
            <a:xfrm>
              <a:off x="3312" y="2817"/>
              <a:ext cx="31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16" name="Rectangle 28"/>
            <p:cNvSpPr>
              <a:spLocks noChangeArrowheads="1"/>
            </p:cNvSpPr>
            <p:nvPr/>
          </p:nvSpPr>
          <p:spPr bwMode="auto">
            <a:xfrm>
              <a:off x="3000" y="2817"/>
              <a:ext cx="31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15" name="Rectangle 27"/>
            <p:cNvSpPr>
              <a:spLocks noChangeArrowheads="1"/>
            </p:cNvSpPr>
            <p:nvPr/>
          </p:nvSpPr>
          <p:spPr bwMode="auto">
            <a:xfrm>
              <a:off x="2688" y="2817"/>
              <a:ext cx="31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22" name="Line 34"/>
            <p:cNvSpPr>
              <a:spLocks noChangeShapeType="1"/>
            </p:cNvSpPr>
            <p:nvPr/>
          </p:nvSpPr>
          <p:spPr bwMode="auto">
            <a:xfrm>
              <a:off x="2688" y="3143"/>
              <a:ext cx="312" cy="0"/>
            </a:xfrm>
            <a:prstGeom prst="line">
              <a:avLst/>
            </a:prstGeom>
            <a:noFill/>
            <a:ln w="12700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Line 35"/>
            <p:cNvSpPr>
              <a:spLocks noChangeShapeType="1"/>
            </p:cNvSpPr>
            <p:nvPr/>
          </p:nvSpPr>
          <p:spPr bwMode="auto">
            <a:xfrm>
              <a:off x="2688" y="2817"/>
              <a:ext cx="0" cy="326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Line 36"/>
            <p:cNvSpPr>
              <a:spLocks noChangeShapeType="1"/>
            </p:cNvSpPr>
            <p:nvPr/>
          </p:nvSpPr>
          <p:spPr bwMode="auto">
            <a:xfrm>
              <a:off x="3000" y="2817"/>
              <a:ext cx="0" cy="326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Line 38"/>
            <p:cNvSpPr>
              <a:spLocks noChangeShapeType="1"/>
            </p:cNvSpPr>
            <p:nvPr/>
          </p:nvSpPr>
          <p:spPr bwMode="auto">
            <a:xfrm>
              <a:off x="3624" y="2817"/>
              <a:ext cx="0" cy="326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Line 39"/>
            <p:cNvSpPr>
              <a:spLocks noChangeShapeType="1"/>
            </p:cNvSpPr>
            <p:nvPr/>
          </p:nvSpPr>
          <p:spPr bwMode="auto">
            <a:xfrm>
              <a:off x="3936" y="2817"/>
              <a:ext cx="0" cy="326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Line 40"/>
            <p:cNvSpPr>
              <a:spLocks noChangeShapeType="1"/>
            </p:cNvSpPr>
            <p:nvPr/>
          </p:nvSpPr>
          <p:spPr bwMode="auto">
            <a:xfrm>
              <a:off x="4248" y="2817"/>
              <a:ext cx="0" cy="326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Line 41"/>
            <p:cNvSpPr>
              <a:spLocks noChangeShapeType="1"/>
            </p:cNvSpPr>
            <p:nvPr/>
          </p:nvSpPr>
          <p:spPr bwMode="auto">
            <a:xfrm>
              <a:off x="4560" y="2817"/>
              <a:ext cx="0" cy="326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87" name="Line 99"/>
            <p:cNvSpPr>
              <a:spLocks noChangeShapeType="1"/>
            </p:cNvSpPr>
            <p:nvPr/>
          </p:nvSpPr>
          <p:spPr bwMode="auto">
            <a:xfrm>
              <a:off x="3000" y="3143"/>
              <a:ext cx="312" cy="0"/>
            </a:xfrm>
            <a:prstGeom prst="line">
              <a:avLst/>
            </a:prstGeom>
            <a:noFill/>
            <a:ln w="12700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90" name="Line 102"/>
            <p:cNvSpPr>
              <a:spLocks noChangeShapeType="1"/>
            </p:cNvSpPr>
            <p:nvPr/>
          </p:nvSpPr>
          <p:spPr bwMode="auto">
            <a:xfrm>
              <a:off x="3312" y="3143"/>
              <a:ext cx="312" cy="0"/>
            </a:xfrm>
            <a:prstGeom prst="line">
              <a:avLst/>
            </a:prstGeom>
            <a:noFill/>
            <a:ln w="12700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93" name="Line 105"/>
            <p:cNvSpPr>
              <a:spLocks noChangeShapeType="1"/>
            </p:cNvSpPr>
            <p:nvPr/>
          </p:nvSpPr>
          <p:spPr bwMode="auto">
            <a:xfrm>
              <a:off x="3624" y="3143"/>
              <a:ext cx="312" cy="0"/>
            </a:xfrm>
            <a:prstGeom prst="line">
              <a:avLst/>
            </a:prstGeom>
            <a:noFill/>
            <a:ln w="12700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96" name="Line 108"/>
            <p:cNvSpPr>
              <a:spLocks noChangeShapeType="1"/>
            </p:cNvSpPr>
            <p:nvPr/>
          </p:nvSpPr>
          <p:spPr bwMode="auto">
            <a:xfrm>
              <a:off x="3936" y="3143"/>
              <a:ext cx="312" cy="0"/>
            </a:xfrm>
            <a:prstGeom prst="line">
              <a:avLst/>
            </a:prstGeom>
            <a:noFill/>
            <a:ln w="12700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99" name="Line 111"/>
            <p:cNvSpPr>
              <a:spLocks noChangeShapeType="1"/>
            </p:cNvSpPr>
            <p:nvPr/>
          </p:nvSpPr>
          <p:spPr bwMode="auto">
            <a:xfrm>
              <a:off x="4248" y="3143"/>
              <a:ext cx="312" cy="0"/>
            </a:xfrm>
            <a:prstGeom prst="line">
              <a:avLst/>
            </a:prstGeom>
            <a:noFill/>
            <a:ln w="12700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2407" name="Object 119"/>
          <p:cNvGraphicFramePr>
            <a:graphicFrameLocks noChangeAspect="1"/>
          </p:cNvGraphicFramePr>
          <p:nvPr/>
        </p:nvGraphicFramePr>
        <p:xfrm>
          <a:off x="4572000" y="4964113"/>
          <a:ext cx="3730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2" name="Equation" r:id="rId4" imgW="241200" imgH="393480" progId="Equation.3">
                  <p:embed/>
                </p:oleObj>
              </mc:Choice>
              <mc:Fallback>
                <p:oleObj name="Equation" r:id="rId4" imgW="2412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964113"/>
                        <a:ext cx="37306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08" name="Object 120"/>
          <p:cNvGraphicFramePr>
            <a:graphicFrameLocks noChangeAspect="1"/>
          </p:cNvGraphicFramePr>
          <p:nvPr/>
        </p:nvGraphicFramePr>
        <p:xfrm>
          <a:off x="5059363" y="4973638"/>
          <a:ext cx="3730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3" name="Equation" r:id="rId6" imgW="241200" imgH="393480" progId="Equation.3">
                  <p:embed/>
                </p:oleObj>
              </mc:Choice>
              <mc:Fallback>
                <p:oleObj name="Equation" r:id="rId6" imgW="2412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9363" y="4973638"/>
                        <a:ext cx="3730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09" name="Object 121"/>
          <p:cNvGraphicFramePr>
            <a:graphicFrameLocks noChangeAspect="1"/>
          </p:cNvGraphicFramePr>
          <p:nvPr/>
        </p:nvGraphicFramePr>
        <p:xfrm>
          <a:off x="5562600" y="4964113"/>
          <a:ext cx="3730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4" name="Equation" r:id="rId8" imgW="241200" imgH="393480" progId="Equation.3">
                  <p:embed/>
                </p:oleObj>
              </mc:Choice>
              <mc:Fallback>
                <p:oleObj name="Equation" r:id="rId8" imgW="2412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964113"/>
                        <a:ext cx="37306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10" name="Object 122"/>
          <p:cNvGraphicFramePr>
            <a:graphicFrameLocks noChangeAspect="1"/>
          </p:cNvGraphicFramePr>
          <p:nvPr/>
        </p:nvGraphicFramePr>
        <p:xfrm>
          <a:off x="6053138" y="4975225"/>
          <a:ext cx="3730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5" name="Equation" r:id="rId10" imgW="241200" imgH="393480" progId="Equation.3">
                  <p:embed/>
                </p:oleObj>
              </mc:Choice>
              <mc:Fallback>
                <p:oleObj name="Equation" r:id="rId10" imgW="2412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3138" y="4975225"/>
                        <a:ext cx="3730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11" name="Object 123"/>
          <p:cNvGraphicFramePr>
            <a:graphicFrameLocks noChangeAspect="1"/>
          </p:cNvGraphicFramePr>
          <p:nvPr/>
        </p:nvGraphicFramePr>
        <p:xfrm>
          <a:off x="6553201" y="4964113"/>
          <a:ext cx="3730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6" name="Equation" r:id="rId12" imgW="241200" imgH="393480" progId="Equation.3">
                  <p:embed/>
                </p:oleObj>
              </mc:Choice>
              <mc:Fallback>
                <p:oleObj name="Equation" r:id="rId12" imgW="2412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1" y="4964113"/>
                        <a:ext cx="37306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12" name="Object 124"/>
          <p:cNvGraphicFramePr>
            <a:graphicFrameLocks noChangeAspect="1"/>
          </p:cNvGraphicFramePr>
          <p:nvPr/>
        </p:nvGraphicFramePr>
        <p:xfrm>
          <a:off x="4572000" y="5627688"/>
          <a:ext cx="3730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7" name="Equation" r:id="rId14" imgW="241200" imgH="393480" progId="Equation.3">
                  <p:embed/>
                </p:oleObj>
              </mc:Choice>
              <mc:Fallback>
                <p:oleObj name="Equation" r:id="rId14" imgW="2412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627688"/>
                        <a:ext cx="37306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13" name="Object 125"/>
          <p:cNvGraphicFramePr>
            <a:graphicFrameLocks noChangeAspect="1"/>
          </p:cNvGraphicFramePr>
          <p:nvPr/>
        </p:nvGraphicFramePr>
        <p:xfrm>
          <a:off x="5068888" y="5637213"/>
          <a:ext cx="3540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8" name="Equation" r:id="rId16" imgW="228600" imgH="393480" progId="Equation.3">
                  <p:embed/>
                </p:oleObj>
              </mc:Choice>
              <mc:Fallback>
                <p:oleObj name="Equation" r:id="rId16" imgW="2286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8888" y="5637213"/>
                        <a:ext cx="35401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14" name="Object 126"/>
          <p:cNvGraphicFramePr>
            <a:graphicFrameLocks noChangeAspect="1"/>
          </p:cNvGraphicFramePr>
          <p:nvPr/>
        </p:nvGraphicFramePr>
        <p:xfrm>
          <a:off x="5562600" y="5627688"/>
          <a:ext cx="3730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9" name="Equation" r:id="rId18" imgW="241200" imgH="393480" progId="Equation.3">
                  <p:embed/>
                </p:oleObj>
              </mc:Choice>
              <mc:Fallback>
                <p:oleObj name="Equation" r:id="rId18" imgW="2412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627688"/>
                        <a:ext cx="37306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15" name="Object 127"/>
          <p:cNvGraphicFramePr>
            <a:graphicFrameLocks noChangeAspect="1"/>
          </p:cNvGraphicFramePr>
          <p:nvPr/>
        </p:nvGraphicFramePr>
        <p:xfrm>
          <a:off x="6053138" y="5638800"/>
          <a:ext cx="3730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0" name="Equation" r:id="rId20" imgW="241200" imgH="393480" progId="Equation.3">
                  <p:embed/>
                </p:oleObj>
              </mc:Choice>
              <mc:Fallback>
                <p:oleObj name="Equation" r:id="rId20" imgW="2412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3138" y="5638800"/>
                        <a:ext cx="3730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16" name="Object 128"/>
          <p:cNvGraphicFramePr>
            <a:graphicFrameLocks noChangeAspect="1"/>
          </p:cNvGraphicFramePr>
          <p:nvPr/>
        </p:nvGraphicFramePr>
        <p:xfrm>
          <a:off x="6553201" y="5627688"/>
          <a:ext cx="3730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1" name="Equation" r:id="rId22" imgW="241200" imgH="393480" progId="Equation.3">
                  <p:embed/>
                </p:oleObj>
              </mc:Choice>
              <mc:Fallback>
                <p:oleObj name="Equation" r:id="rId22" imgW="24120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1" y="5627688"/>
                        <a:ext cx="37306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17" name="Text Box 129"/>
          <p:cNvSpPr txBox="1">
            <a:spLocks noChangeArrowheads="1"/>
          </p:cNvSpPr>
          <p:nvPr/>
        </p:nvSpPr>
        <p:spPr bwMode="auto">
          <a:xfrm>
            <a:off x="0" y="3810001"/>
            <a:ext cx="36576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How many intervals are there?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8000"/>
                </a:solidFill>
              </a:rPr>
              <a:t>6</a:t>
            </a:r>
          </a:p>
          <a:p>
            <a:pPr algn="ctr">
              <a:spcBef>
                <a:spcPct val="50000"/>
              </a:spcBef>
            </a:pPr>
            <a:r>
              <a:rPr lang="en-US" sz="2000"/>
              <a:t>The denominator of the fraction </a:t>
            </a:r>
            <a:r>
              <a:rPr lang="en-US" sz="2000" b="1">
                <a:solidFill>
                  <a:srgbClr val="800080"/>
                </a:solidFill>
              </a:rPr>
              <a:t>must</a:t>
            </a:r>
            <a:r>
              <a:rPr lang="en-US" sz="2000"/>
              <a:t> match the number of intervals!</a:t>
            </a:r>
          </a:p>
          <a:p>
            <a:pPr algn="ctr">
              <a:spcBef>
                <a:spcPct val="50000"/>
              </a:spcBef>
            </a:pPr>
            <a:r>
              <a:rPr lang="en-US" sz="2000"/>
              <a:t>SIMPLIFY your fractions!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4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4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1000"/>
                                        <p:tgtEl>
                                          <p:spTgt spid="1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4" dur="1000"/>
                                        <p:tgtEl>
                                          <p:spTgt spid="1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9" dur="1000"/>
                                        <p:tgtEl>
                                          <p:spTgt spid="1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4" dur="1000"/>
                                        <p:tgtEl>
                                          <p:spTgt spid="1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9" dur="1000"/>
                                        <p:tgtEl>
                                          <p:spTgt spid="1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4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4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0" dur="3000"/>
                                        <p:tgtEl>
                                          <p:spTgt spid="1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3" dur="3000"/>
                                        <p:tgtEl>
                                          <p:spTgt spid="1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6" dur="3000"/>
                                        <p:tgtEl>
                                          <p:spTgt spid="1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9" dur="3000"/>
                                        <p:tgtEl>
                                          <p:spTgt spid="1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2" dur="3000"/>
                                        <p:tgtEl>
                                          <p:spTgt spid="12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Inequality Symbols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/>
              <a:t>There are two inequality symbols we will look at today.</a:t>
            </a:r>
          </a:p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en-US"/>
              <a:t>They are:</a:t>
            </a:r>
          </a:p>
          <a:p>
            <a:pPr algn="ctr">
              <a:buFontTx/>
              <a:buNone/>
            </a:pPr>
            <a:r>
              <a:rPr lang="en-US" b="1">
                <a:solidFill>
                  <a:srgbClr val="800080"/>
                </a:solidFill>
              </a:rPr>
              <a:t>&lt;   less than</a:t>
            </a:r>
          </a:p>
          <a:p>
            <a:pPr algn="ctr">
              <a:buFontTx/>
              <a:buNone/>
            </a:pPr>
            <a:r>
              <a:rPr lang="en-US"/>
              <a:t>and</a:t>
            </a:r>
          </a:p>
          <a:p>
            <a:pPr algn="ctr">
              <a:buFontTx/>
              <a:buNone/>
            </a:pPr>
            <a:r>
              <a:rPr lang="en-US" b="1">
                <a:solidFill>
                  <a:srgbClr val="800080"/>
                </a:solidFill>
              </a:rPr>
              <a:t>&gt;  greater than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Inequality Symbols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1" cy="5181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/>
              <a:t>We can use the inequality symbols to order numbers.</a:t>
            </a:r>
          </a:p>
          <a:p>
            <a:pPr algn="ctr">
              <a:buFontTx/>
              <a:buNone/>
            </a:pPr>
            <a:r>
              <a:rPr lang="en-US" dirty="0">
                <a:solidFill>
                  <a:srgbClr val="800080"/>
                </a:solidFill>
              </a:rPr>
              <a:t>i.e</a:t>
            </a:r>
            <a:r>
              <a:rPr lang="en-US" dirty="0" smtClean="0">
                <a:solidFill>
                  <a:srgbClr val="800080"/>
                </a:solidFill>
              </a:rPr>
              <a:t>.  </a:t>
            </a:r>
            <a:r>
              <a:rPr lang="en-US" dirty="0">
                <a:solidFill>
                  <a:srgbClr val="800080"/>
                </a:solidFill>
              </a:rPr>
              <a:t>5 &lt; 7</a:t>
            </a:r>
          </a:p>
          <a:p>
            <a:pPr algn="ctr">
              <a:buFontTx/>
              <a:buNone/>
            </a:pPr>
            <a:r>
              <a:rPr lang="en-US" dirty="0"/>
              <a:t>We can also use the inequality symbol to show that a number is between two numbers:</a:t>
            </a:r>
          </a:p>
          <a:p>
            <a:pPr algn="ctr">
              <a:buFontTx/>
              <a:buNone/>
            </a:pPr>
            <a:r>
              <a:rPr lang="en-US" dirty="0">
                <a:solidFill>
                  <a:srgbClr val="800080"/>
                </a:solidFill>
              </a:rPr>
              <a:t>i.e. 5 &lt; </a:t>
            </a:r>
            <a:r>
              <a:rPr lang="en-US" i="1" dirty="0">
                <a:solidFill>
                  <a:srgbClr val="800080"/>
                </a:solidFill>
                <a:latin typeface="Times New Roman" pitchFamily="18" charset="0"/>
              </a:rPr>
              <a:t>n</a:t>
            </a:r>
            <a:r>
              <a:rPr lang="en-US" dirty="0">
                <a:solidFill>
                  <a:srgbClr val="800080"/>
                </a:solidFill>
              </a:rPr>
              <a:t> &lt; 7</a:t>
            </a:r>
          </a:p>
          <a:p>
            <a:pPr algn="ctr">
              <a:buFontTx/>
              <a:buNone/>
            </a:pPr>
            <a:r>
              <a:rPr lang="en-US" dirty="0"/>
              <a:t>What are some values of </a:t>
            </a:r>
            <a:r>
              <a:rPr lang="en-US" i="1" dirty="0">
                <a:latin typeface="Times New Roman" pitchFamily="18" charset="0"/>
              </a:rPr>
              <a:t>n</a:t>
            </a:r>
            <a:r>
              <a:rPr lang="en-US" dirty="0"/>
              <a:t>?</a:t>
            </a:r>
          </a:p>
          <a:p>
            <a:pPr algn="ctr">
              <a:buFontTx/>
              <a:buNone/>
            </a:pPr>
            <a:r>
              <a:rPr lang="en-US" dirty="0"/>
              <a:t>6,  5.5,  6.5,  6.75,  6.854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EQUIVALENCE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Two numbers are </a:t>
            </a:r>
            <a:r>
              <a:rPr lang="en-US" b="1" smtClean="0">
                <a:solidFill>
                  <a:srgbClr val="6600FF"/>
                </a:solidFill>
              </a:rPr>
              <a:t>EQUIVALENT</a:t>
            </a:r>
            <a:r>
              <a:rPr lang="en-US" smtClean="0"/>
              <a:t> if they have the same position on the number line.</a:t>
            </a:r>
          </a:p>
          <a:p>
            <a:pPr algn="ctr" eaLnBrk="1" hangingPunct="1">
              <a:buFontTx/>
              <a:buNone/>
            </a:pPr>
            <a:endParaRPr lang="en-US" smtClean="0"/>
          </a:p>
          <a:p>
            <a:pPr algn="ctr" eaLnBrk="1" hangingPunct="1">
              <a:buFontTx/>
              <a:buNone/>
            </a:pPr>
            <a:r>
              <a:rPr lang="en-US" smtClean="0"/>
              <a:t>Another word for </a:t>
            </a:r>
            <a:r>
              <a:rPr lang="en-US" b="1" smtClean="0">
                <a:solidFill>
                  <a:srgbClr val="6600FF"/>
                </a:solidFill>
              </a:rPr>
              <a:t>EQUIVALENT</a:t>
            </a:r>
            <a:r>
              <a:rPr lang="en-US" smtClean="0"/>
              <a:t> is </a:t>
            </a:r>
            <a:r>
              <a:rPr lang="en-US" b="1" smtClean="0">
                <a:solidFill>
                  <a:srgbClr val="6600FF"/>
                </a:solidFill>
              </a:rPr>
              <a:t>EQUAL.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Equivalent Fractions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1" cy="1676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To write an equivalent fraction, just SIMPLIFY the fraction or EXPAND it.</a:t>
            </a:r>
          </a:p>
          <a:p>
            <a:pPr eaLnBrk="1" hangingPunct="1">
              <a:buFontTx/>
              <a:buNone/>
            </a:pPr>
            <a:r>
              <a:rPr lang="en-US" smtClean="0"/>
              <a:t>Example: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590801" y="2743200"/>
          <a:ext cx="366713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4" name="Equation" r:id="rId3" imgW="139680" imgH="393480" progId="Equation.3">
                  <p:embed/>
                </p:oleObj>
              </mc:Choice>
              <mc:Fallback>
                <p:oleObj name="Equation" r:id="rId3" imgW="1396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1" y="2743200"/>
                        <a:ext cx="366713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2571751" y="3810000"/>
          <a:ext cx="93345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5" name="Equation" r:id="rId5" imgW="355320" imgH="393480" progId="Equation.3">
                  <p:embed/>
                </p:oleObj>
              </mc:Choice>
              <mc:Fallback>
                <p:oleObj name="Equation" r:id="rId5" imgW="35532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1" y="3810000"/>
                        <a:ext cx="933450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Text Box 7"/>
          <p:cNvSpPr txBox="1">
            <a:spLocks noChangeArrowheads="1"/>
          </p:cNvSpPr>
          <p:nvPr/>
        </p:nvSpPr>
        <p:spPr bwMode="auto">
          <a:xfrm>
            <a:off x="3733800" y="4114801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733800" y="4114800"/>
            <a:ext cx="41148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NOTICE:</a:t>
            </a:r>
          </a:p>
          <a:p>
            <a:pPr>
              <a:spcBef>
                <a:spcPct val="50000"/>
              </a:spcBef>
            </a:pPr>
            <a:endParaRPr lang="en-US" sz="1200"/>
          </a:p>
          <a:p>
            <a:pPr algn="r">
              <a:spcBef>
                <a:spcPct val="50000"/>
              </a:spcBef>
            </a:pPr>
            <a:r>
              <a:rPr lang="en-US"/>
              <a:t>	Multiplying  a number by 1 does not change its identity! </a:t>
            </a:r>
          </a:p>
        </p:txBody>
      </p:sp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4800601" y="3886200"/>
          <a:ext cx="76835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6" name="Equation" r:id="rId7" imgW="342720" imgH="393480" progId="Equation.3">
                  <p:embed/>
                </p:oleObj>
              </mc:Choice>
              <mc:Fallback>
                <p:oleObj name="Equation" r:id="rId7" imgW="34272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1" y="3886200"/>
                        <a:ext cx="76835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2482850" y="4995863"/>
          <a:ext cx="5334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7" name="Equation" r:id="rId9" imgW="203040" imgH="393480" progId="Equation.3">
                  <p:embed/>
                </p:oleObj>
              </mc:Choice>
              <mc:Fallback>
                <p:oleObj name="Equation" r:id="rId9" imgW="20304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850" y="4995863"/>
                        <a:ext cx="533400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4114800" y="5661025"/>
          <a:ext cx="5334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8" name="Equation" r:id="rId11" imgW="203040" imgH="393480" progId="Equation.3">
                  <p:embed/>
                </p:oleObj>
              </mc:Choice>
              <mc:Fallback>
                <p:oleObj name="Equation" r:id="rId11" imgW="20304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661025"/>
                        <a:ext cx="533400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648200" y="6019801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and          are equivalent.      </a:t>
            </a:r>
          </a:p>
        </p:txBody>
      </p:sp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5257801" y="5681664"/>
          <a:ext cx="366713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9" name="Equation" r:id="rId12" imgW="139680" imgH="393480" progId="Equation.3">
                  <p:embed/>
                </p:oleObj>
              </mc:Choice>
              <mc:Fallback>
                <p:oleObj name="Equation" r:id="rId12" imgW="13968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1" y="5681664"/>
                        <a:ext cx="366713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Equivalent Fractions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1" cy="1676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To write an equivalent fraction, just SIMPLIFY the fraction or EXPAND it.</a:t>
            </a:r>
          </a:p>
          <a:p>
            <a:pPr eaLnBrk="1" hangingPunct="1">
              <a:buFontTx/>
              <a:buNone/>
            </a:pPr>
            <a:r>
              <a:rPr lang="en-US" dirty="0" smtClean="0"/>
              <a:t>Example: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2508250" y="2743200"/>
          <a:ext cx="5334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7" name="Equation" r:id="rId3" imgW="203040" imgH="393480" progId="Equation.3">
                  <p:embed/>
                </p:oleObj>
              </mc:Choice>
              <mc:Fallback>
                <p:oleObj name="Equation" r:id="rId3" imgW="2030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2743200"/>
                        <a:ext cx="533400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2505075" y="3810000"/>
          <a:ext cx="10668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8" name="Equation" r:id="rId5" imgW="406080" imgH="393480" progId="Equation.3">
                  <p:embed/>
                </p:oleObj>
              </mc:Choice>
              <mc:Fallback>
                <p:oleObj name="Equation" r:id="rId5" imgW="4060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075" y="3810000"/>
                        <a:ext cx="1066800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2581275" y="5029201"/>
          <a:ext cx="40005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9" name="Equation" r:id="rId7" imgW="152280" imgH="393480" progId="Equation.3">
                  <p:embed/>
                </p:oleObj>
              </mc:Choice>
              <mc:Fallback>
                <p:oleObj name="Equation" r:id="rId7" imgW="15228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275" y="5029201"/>
                        <a:ext cx="400050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7" name="Object 13"/>
          <p:cNvGraphicFramePr>
            <a:graphicFrameLocks noChangeAspect="1"/>
          </p:cNvGraphicFramePr>
          <p:nvPr/>
        </p:nvGraphicFramePr>
        <p:xfrm>
          <a:off x="4181475" y="5661025"/>
          <a:ext cx="40005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0" name="Equation" r:id="rId9" imgW="152280" imgH="393480" progId="Equation.3">
                  <p:embed/>
                </p:oleObj>
              </mc:Choice>
              <mc:Fallback>
                <p:oleObj name="Equation" r:id="rId9" imgW="15228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1475" y="5661025"/>
                        <a:ext cx="400050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648200" y="6019801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and          </a:t>
            </a:r>
            <a:r>
              <a:rPr lang="en-US" dirty="0" smtClean="0"/>
              <a:t>   are </a:t>
            </a:r>
            <a:r>
              <a:rPr lang="en-US" dirty="0"/>
              <a:t>equivalent.      </a:t>
            </a:r>
          </a:p>
        </p:txBody>
      </p:sp>
      <p:graphicFrame>
        <p:nvGraphicFramePr>
          <p:cNvPr id="1127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992107"/>
              </p:ext>
            </p:extLst>
          </p:nvPr>
        </p:nvGraphicFramePr>
        <p:xfrm>
          <a:off x="5145592" y="5668944"/>
          <a:ext cx="5334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1" name="Equation" r:id="rId11" imgW="203040" imgH="393480" progId="Equation.3">
                  <p:embed/>
                </p:oleObj>
              </mc:Choice>
              <mc:Fallback>
                <p:oleObj name="Equation" r:id="rId11" imgW="203040" imgH="393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5592" y="5668944"/>
                        <a:ext cx="533400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1" cy="1143000"/>
          </a:xfrm>
        </p:spPr>
        <p:txBody>
          <a:bodyPr/>
          <a:lstStyle/>
          <a:p>
            <a:pPr eaLnBrk="1" hangingPunct="1"/>
            <a:r>
              <a:rPr lang="en-US" smtClean="0"/>
              <a:t>Classifying Numbers Foldable</a:t>
            </a:r>
          </a:p>
        </p:txBody>
      </p:sp>
      <p:graphicFrame>
        <p:nvGraphicFramePr>
          <p:cNvPr id="8221" name="Group 29"/>
          <p:cNvGraphicFramePr>
            <a:graphicFrameLocks noGrp="1"/>
          </p:cNvGraphicFramePr>
          <p:nvPr>
            <p:ph idx="1"/>
          </p:nvPr>
        </p:nvGraphicFramePr>
        <p:xfrm>
          <a:off x="457200" y="1371601"/>
          <a:ext cx="8229601" cy="4953002"/>
        </p:xfrm>
        <a:graphic>
          <a:graphicData uri="http://schemas.openxmlformats.org/drawingml/2006/table">
            <a:tbl>
              <a:tblPr/>
              <a:tblGrid>
                <a:gridCol w="8229601"/>
              </a:tblGrid>
              <a:tr h="156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CLASSIFYING NUMBERS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Natural Numbers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Whole Numbers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Integers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Rational Numbers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Real Numbers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PLACE VALUE TABLES</a:t>
            </a:r>
          </a:p>
        </p:txBody>
      </p:sp>
      <p:graphicFrame>
        <p:nvGraphicFramePr>
          <p:cNvPr id="8228" name="Group 36"/>
          <p:cNvGraphicFramePr>
            <a:graphicFrameLocks noGrp="1"/>
          </p:cNvGraphicFramePr>
          <p:nvPr>
            <p:ph idx="1"/>
          </p:nvPr>
        </p:nvGraphicFramePr>
        <p:xfrm>
          <a:off x="457200" y="4495800"/>
          <a:ext cx="8229600" cy="1524000"/>
        </p:xfrm>
        <a:graphic>
          <a:graphicData uri="http://schemas.openxmlformats.org/drawingml/2006/table">
            <a:tbl>
              <a:tblPr/>
              <a:tblGrid>
                <a:gridCol w="2055813"/>
                <a:gridCol w="2058987"/>
                <a:gridCol w="2055813"/>
                <a:gridCol w="2058987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Thousands Place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Hundreds Place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Tens Place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Ones Place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1" y="1600201"/>
            <a:ext cx="9144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All numbers can be placed in a place value table.</a:t>
            </a:r>
          </a:p>
          <a:p>
            <a:pPr algn="ctr">
              <a:spcBef>
                <a:spcPct val="50000"/>
              </a:spcBef>
            </a:pPr>
            <a:r>
              <a:rPr lang="en-US" sz="3200"/>
              <a:t>  Each digit has a place.  Even ZERO must be entered into place value tables.</a:t>
            </a:r>
          </a:p>
          <a:p>
            <a:pPr algn="ctr">
              <a:spcBef>
                <a:spcPct val="50000"/>
              </a:spcBef>
            </a:pPr>
            <a:r>
              <a:rPr lang="en-US" sz="3200"/>
              <a:t>Ex: 230 (standard form)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EXPANDED FORM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1" cy="1905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>
                <a:solidFill>
                  <a:srgbClr val="FF0066"/>
                </a:solidFill>
              </a:rPr>
              <a:t>EXPANDED FORM</a:t>
            </a:r>
            <a:r>
              <a:rPr lang="en-US"/>
              <a:t> is when you write the number out indicating each place value.</a:t>
            </a:r>
          </a:p>
          <a:p>
            <a:pPr algn="ctr">
              <a:buFontTx/>
              <a:buNone/>
            </a:pPr>
            <a:endParaRPr lang="en-US" sz="1000"/>
          </a:p>
          <a:p>
            <a:pPr algn="ctr">
              <a:buFontTx/>
              <a:buNone/>
            </a:pPr>
            <a:r>
              <a:rPr lang="en-US"/>
              <a:t>Ex: 230 (standard form)</a:t>
            </a:r>
          </a:p>
          <a:p>
            <a:pPr algn="ctr">
              <a:buFontTx/>
              <a:buNone/>
            </a:pPr>
            <a:endParaRPr lang="en-US"/>
          </a:p>
        </p:txBody>
      </p:sp>
      <p:graphicFrame>
        <p:nvGraphicFramePr>
          <p:cNvPr id="10244" name="Group 4"/>
          <p:cNvGraphicFramePr>
            <a:graphicFrameLocks noGrp="1"/>
          </p:cNvGraphicFramePr>
          <p:nvPr/>
        </p:nvGraphicFramePr>
        <p:xfrm>
          <a:off x="457200" y="3657600"/>
          <a:ext cx="8229600" cy="1524000"/>
        </p:xfrm>
        <a:graphic>
          <a:graphicData uri="http://schemas.openxmlformats.org/drawingml/2006/table">
            <a:tbl>
              <a:tblPr/>
              <a:tblGrid>
                <a:gridCol w="2055813"/>
                <a:gridCol w="2058987"/>
                <a:gridCol w="2055813"/>
                <a:gridCol w="2058987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Thousands Place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Hundreds Place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Tens Place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Ones Place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1" y="5486401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1" y="55626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EXPANDED FORM: (2 </a:t>
            </a:r>
            <a:r>
              <a:rPr lang="en-US" sz="2800" b="1">
                <a:cs typeface="Arial" charset="0"/>
              </a:rPr>
              <a:t>∙</a:t>
            </a:r>
            <a:r>
              <a:rPr lang="en-US" sz="2800">
                <a:cs typeface="Arial" charset="0"/>
              </a:rPr>
              <a:t> 100) + (3 </a:t>
            </a:r>
            <a:r>
              <a:rPr lang="en-US" sz="2800" b="1"/>
              <a:t>∙</a:t>
            </a:r>
            <a:r>
              <a:rPr lang="en-US" sz="2800"/>
              <a:t> 10) + (0 </a:t>
            </a:r>
            <a:r>
              <a:rPr lang="en-US" sz="2800" b="1"/>
              <a:t>∙</a:t>
            </a:r>
            <a:r>
              <a:rPr lang="en-US" sz="2800"/>
              <a:t> 1)</a:t>
            </a:r>
            <a:endParaRPr lang="en-US" sz="28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1" cy="1143000"/>
          </a:xfrm>
        </p:spPr>
        <p:txBody>
          <a:bodyPr/>
          <a:lstStyle/>
          <a:p>
            <a:r>
              <a:rPr lang="en-US"/>
              <a:t>DECIMALS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1" cy="1676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Decimals can also be put on a place value table and written in expanded form.</a:t>
            </a:r>
          </a:p>
          <a:p>
            <a:pPr algn="ctr">
              <a:buFontTx/>
              <a:buNone/>
            </a:pPr>
            <a:r>
              <a:rPr lang="en-US"/>
              <a:t>Ex: 4.36</a:t>
            </a:r>
          </a:p>
        </p:txBody>
      </p:sp>
      <p:graphicFrame>
        <p:nvGraphicFramePr>
          <p:cNvPr id="12329" name="Group 41"/>
          <p:cNvGraphicFramePr>
            <a:graphicFrameLocks noGrp="1"/>
          </p:cNvGraphicFramePr>
          <p:nvPr/>
        </p:nvGraphicFramePr>
        <p:xfrm>
          <a:off x="228600" y="3505201"/>
          <a:ext cx="8763000" cy="1889252"/>
        </p:xfrm>
        <a:graphic>
          <a:graphicData uri="http://schemas.openxmlformats.org/drawingml/2006/table">
            <a:tbl>
              <a:tblPr/>
              <a:tblGrid>
                <a:gridCol w="2190750"/>
                <a:gridCol w="2190750"/>
                <a:gridCol w="2190750"/>
                <a:gridCol w="2190750"/>
              </a:tblGrid>
              <a:tr h="11399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Tens Place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Ones Place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Tenths Place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Hundredths Place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18" name="Object 30"/>
          <p:cNvGraphicFramePr>
            <a:graphicFrameLocks noChangeAspect="1"/>
          </p:cNvGraphicFramePr>
          <p:nvPr/>
        </p:nvGraphicFramePr>
        <p:xfrm>
          <a:off x="5105401" y="3773488"/>
          <a:ext cx="12192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8" name="Equation" r:id="rId3" imgW="533160" imgH="393480" progId="Equation.3">
                  <p:embed/>
                </p:oleObj>
              </mc:Choice>
              <mc:Fallback>
                <p:oleObj name="Equation" r:id="rId3" imgW="5331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1" y="3773488"/>
                        <a:ext cx="12192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3" name="Object 35"/>
          <p:cNvGraphicFramePr>
            <a:graphicFrameLocks noChangeAspect="1"/>
          </p:cNvGraphicFramePr>
          <p:nvPr/>
        </p:nvGraphicFramePr>
        <p:xfrm>
          <a:off x="7108825" y="3789364"/>
          <a:ext cx="1524000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9" name="Equation" r:id="rId5" imgW="685800" imgH="393480" progId="Equation.3">
                  <p:embed/>
                </p:oleObj>
              </mc:Choice>
              <mc:Fallback>
                <p:oleObj name="Equation" r:id="rId5" imgW="6858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8825" y="3789364"/>
                        <a:ext cx="1524000" cy="874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228600" y="2819401"/>
            <a:ext cx="876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decimal point</a:t>
            </a:r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>
            <a:off x="4605338" y="3124200"/>
            <a:ext cx="0" cy="381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4398963" y="5105401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cs typeface="Arial" charset="0"/>
              </a:rPr>
              <a:t>●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76201" y="5759450"/>
            <a:ext cx="8991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/>
              <a:t>When writing or saying a DECIMAL POINT in words, the word “and” is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4" grpId="0"/>
      <p:bldP spid="12325" grpId="0" animBg="1"/>
      <p:bldP spid="123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1"/>
            <a:ext cx="8229601" cy="1143000"/>
          </a:xfrm>
        </p:spPr>
        <p:txBody>
          <a:bodyPr/>
          <a:lstStyle/>
          <a:p>
            <a:r>
              <a:rPr lang="en-US"/>
              <a:t>DECIMALS</a:t>
            </a:r>
          </a:p>
        </p:txBody>
      </p:sp>
      <p:graphicFrame>
        <p:nvGraphicFramePr>
          <p:cNvPr id="13347" name="Group 35"/>
          <p:cNvGraphicFramePr>
            <a:graphicFrameLocks noGrp="1"/>
          </p:cNvGraphicFramePr>
          <p:nvPr/>
        </p:nvGraphicFramePr>
        <p:xfrm>
          <a:off x="152400" y="1930401"/>
          <a:ext cx="8763000" cy="1669796"/>
        </p:xfrm>
        <a:graphic>
          <a:graphicData uri="http://schemas.openxmlformats.org/drawingml/2006/table">
            <a:tbl>
              <a:tblPr/>
              <a:tblGrid>
                <a:gridCol w="2190750"/>
                <a:gridCol w="2190750"/>
                <a:gridCol w="2190750"/>
                <a:gridCol w="2190750"/>
              </a:tblGrid>
              <a:tr h="9204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Tens Place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Ones Place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Tenths Place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Hundredths Place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334" name="Object 22"/>
          <p:cNvGraphicFramePr>
            <a:graphicFrameLocks noChangeAspect="1"/>
          </p:cNvGraphicFramePr>
          <p:nvPr/>
        </p:nvGraphicFramePr>
        <p:xfrm>
          <a:off x="5137151" y="2155825"/>
          <a:ext cx="973138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4" name="Equation" r:id="rId3" imgW="533160" imgH="393480" progId="Equation.3">
                  <p:embed/>
                </p:oleObj>
              </mc:Choice>
              <mc:Fallback>
                <p:oleObj name="Equation" r:id="rId3" imgW="5331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7151" y="2155825"/>
                        <a:ext cx="973138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5" name="Object 23"/>
          <p:cNvGraphicFramePr>
            <a:graphicFrameLocks noChangeAspect="1"/>
          </p:cNvGraphicFramePr>
          <p:nvPr/>
        </p:nvGraphicFramePr>
        <p:xfrm>
          <a:off x="7329488" y="2209801"/>
          <a:ext cx="1128711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5" name="Equation" r:id="rId5" imgW="685800" imgH="393480" progId="Equation.3">
                  <p:embed/>
                </p:oleObj>
              </mc:Choice>
              <mc:Fallback>
                <p:oleObj name="Equation" r:id="rId5" imgW="6858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9488" y="2209801"/>
                        <a:ext cx="1128711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152401" y="1244601"/>
            <a:ext cx="876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decimal point</a:t>
            </a:r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4529138" y="1549400"/>
            <a:ext cx="0" cy="381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4322763" y="30480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cs typeface="Arial" charset="0"/>
              </a:rPr>
              <a:t>●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381000" y="4114801"/>
            <a:ext cx="3505200" cy="224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EXPANDED FORM:</a:t>
            </a:r>
            <a:br>
              <a:rPr lang="en-US" sz="2800"/>
            </a:br>
            <a:r>
              <a:rPr lang="en-US" sz="2800"/>
              <a:t>(sum of decimals)</a:t>
            </a:r>
          </a:p>
          <a:p>
            <a:pPr algn="ctr">
              <a:spcBef>
                <a:spcPct val="50000"/>
              </a:spcBef>
            </a:pPr>
            <a:endParaRPr lang="en-US" sz="1000"/>
          </a:p>
          <a:p>
            <a:pPr algn="ctr">
              <a:spcBef>
                <a:spcPct val="50000"/>
              </a:spcBef>
            </a:pPr>
            <a:r>
              <a:rPr lang="en-US" sz="2800"/>
              <a:t>EXPANDED FORM:</a:t>
            </a:r>
            <a:br>
              <a:rPr lang="en-US" sz="2800"/>
            </a:br>
            <a:r>
              <a:rPr lang="en-US" sz="2800"/>
              <a:t>(sum of fractions)</a:t>
            </a:r>
          </a:p>
        </p:txBody>
      </p:sp>
      <p:graphicFrame>
        <p:nvGraphicFramePr>
          <p:cNvPr id="13340" name="Object 28"/>
          <p:cNvGraphicFramePr>
            <a:graphicFrameLocks noChangeAspect="1"/>
          </p:cNvGraphicFramePr>
          <p:nvPr/>
        </p:nvGraphicFramePr>
        <p:xfrm>
          <a:off x="3963988" y="5386389"/>
          <a:ext cx="4265612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6" name="Equation" r:id="rId7" imgW="1688760" imgH="431640" progId="Equation.3">
                  <p:embed/>
                </p:oleObj>
              </mc:Choice>
              <mc:Fallback>
                <p:oleObj name="Equation" r:id="rId7" imgW="16887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3988" y="5386389"/>
                        <a:ext cx="4265612" cy="1090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4" name="Object 32"/>
          <p:cNvGraphicFramePr>
            <a:graphicFrameLocks noChangeAspect="1"/>
          </p:cNvGraphicFramePr>
          <p:nvPr/>
        </p:nvGraphicFramePr>
        <p:xfrm>
          <a:off x="3983039" y="4300538"/>
          <a:ext cx="40719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7" name="Equation" r:id="rId9" imgW="1612800" imgH="215640" progId="Equation.3">
                  <p:embed/>
                </p:oleObj>
              </mc:Choice>
              <mc:Fallback>
                <p:oleObj name="Equation" r:id="rId9" imgW="161280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3039" y="4300538"/>
                        <a:ext cx="4071937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3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3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6" grpId="0"/>
      <p:bldP spid="13337" grpId="0" animBg="1"/>
      <p:bldP spid="13338" grpId="0"/>
      <p:bldP spid="13339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TEN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1" cy="1143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The PLACE VALUES are also </a:t>
            </a:r>
            <a:r>
              <a:rPr lang="en-US" b="1">
                <a:solidFill>
                  <a:srgbClr val="FF0066"/>
                </a:solidFill>
              </a:rPr>
              <a:t>POWERS OF TEN.</a:t>
            </a:r>
          </a:p>
          <a:p>
            <a:pPr algn="ctr">
              <a:buFontTx/>
              <a:buNone/>
            </a:pPr>
            <a:endParaRPr lang="en-US" b="1" baseline="30000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685800" y="2927350"/>
          <a:ext cx="21653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1" name="Equation" r:id="rId3" imgW="672840" imgH="203040" progId="Equation.3">
                  <p:embed/>
                </p:oleObj>
              </mc:Choice>
              <mc:Fallback>
                <p:oleObj name="Equation" r:id="rId3" imgW="6728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27350"/>
                        <a:ext cx="2165350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914401" y="3657601"/>
          <a:ext cx="19208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2" name="Equation" r:id="rId5" imgW="596880" imgH="203040" progId="Equation.3">
                  <p:embed/>
                </p:oleObj>
              </mc:Choice>
              <mc:Fallback>
                <p:oleObj name="Equation" r:id="rId5" imgW="5968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1" y="3657601"/>
                        <a:ext cx="1920875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1143001" y="4343400"/>
          <a:ext cx="163353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3" name="Equation" r:id="rId7" imgW="507960" imgH="203040" progId="Equation.3">
                  <p:embed/>
                </p:oleObj>
              </mc:Choice>
              <mc:Fallback>
                <p:oleObj name="Equation" r:id="rId7" imgW="5079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1" y="4343400"/>
                        <a:ext cx="1633538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1430338" y="5029201"/>
          <a:ext cx="1389062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4" name="Equation" r:id="rId9" imgW="431640" imgH="203040" progId="Equation.3">
                  <p:embed/>
                </p:oleObj>
              </mc:Choice>
              <mc:Fallback>
                <p:oleObj name="Equation" r:id="rId9" imgW="43164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8" y="5029201"/>
                        <a:ext cx="1389062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4830764" y="2589214"/>
          <a:ext cx="2941637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5" name="Equation" r:id="rId11" imgW="914400" imgH="393480" progId="Equation.3">
                  <p:embed/>
                </p:oleObj>
              </mc:Choice>
              <mc:Fallback>
                <p:oleObj name="Equation" r:id="rId11" imgW="9144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0764" y="2589214"/>
                        <a:ext cx="2941637" cy="1266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4495801" y="3914776"/>
          <a:ext cx="3471863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6" name="Equation" r:id="rId13" imgW="1079280" imgH="393480" progId="Equation.3">
                  <p:embed/>
                </p:oleObj>
              </mc:Choice>
              <mc:Fallback>
                <p:oleObj name="Equation" r:id="rId13" imgW="10792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1" y="3914776"/>
                        <a:ext cx="3471863" cy="1266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4167188" y="5286375"/>
          <a:ext cx="3963987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7" name="Equation" r:id="rId15" imgW="1231560" imgH="393480" progId="Equation.3">
                  <p:embed/>
                </p:oleObj>
              </mc:Choice>
              <mc:Fallback>
                <p:oleObj name="Equation" r:id="rId15" imgW="123156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7188" y="5286375"/>
                        <a:ext cx="3963987" cy="1266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79" name="Rectangle 95"/>
          <p:cNvSpPr>
            <a:spLocks noChangeArrowheads="1"/>
          </p:cNvSpPr>
          <p:nvPr/>
        </p:nvSpPr>
        <p:spPr bwMode="auto">
          <a:xfrm>
            <a:off x="381001" y="471489"/>
            <a:ext cx="4303713" cy="265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en-US" sz="2800"/>
          </a:p>
        </p:txBody>
      </p:sp>
      <p:sp>
        <p:nvSpPr>
          <p:cNvPr id="16493" name="Line 109"/>
          <p:cNvSpPr>
            <a:spLocks noChangeShapeType="1"/>
          </p:cNvSpPr>
          <p:nvPr/>
        </p:nvSpPr>
        <p:spPr bwMode="auto">
          <a:xfrm>
            <a:off x="381000" y="471488"/>
            <a:ext cx="0" cy="586740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1" name="Rectangle 97"/>
          <p:cNvSpPr>
            <a:spLocks noChangeArrowheads="1"/>
          </p:cNvSpPr>
          <p:nvPr/>
        </p:nvSpPr>
        <p:spPr bwMode="auto">
          <a:xfrm>
            <a:off x="4684714" y="471489"/>
            <a:ext cx="4078287" cy="265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In Words:</a:t>
            </a:r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 rot="2294762">
            <a:off x="3552825" y="2239963"/>
            <a:ext cx="2179638" cy="1704975"/>
          </a:xfrm>
          <a:prstGeom prst="parallelogram">
            <a:avLst>
              <a:gd name="adj" fmla="val 31776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389313" y="2836864"/>
            <a:ext cx="2449512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Standard Form: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24.67</a:t>
            </a:r>
            <a:endParaRPr lang="en-US" sz="2000" b="1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71675" y="1290639"/>
            <a:ext cx="3048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>
                <a:latin typeface="Times New Roman" pitchFamily="18" charset="0"/>
                <a:cs typeface="Times New Roman" pitchFamily="18" charset="0"/>
              </a:rPr>
              <a:t>●</a:t>
            </a:r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-996949" y="-3521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-996949" y="-21431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1600201" y="395289"/>
            <a:ext cx="173037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Place Value:</a:t>
            </a:r>
            <a:endParaRPr lang="en-US" sz="1000">
              <a:latin typeface="Times New Roman" pitchFamily="18" charset="0"/>
              <a:cs typeface="Times New Roman" pitchFamily="18" charset="0"/>
            </a:endParaRPr>
          </a:p>
          <a:p>
            <a:endParaRPr 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-996949" y="-1682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486" name="Rectangle 102"/>
          <p:cNvSpPr>
            <a:spLocks noChangeArrowheads="1"/>
          </p:cNvSpPr>
          <p:nvPr/>
        </p:nvSpPr>
        <p:spPr bwMode="auto">
          <a:xfrm>
            <a:off x="5943600" y="3127375"/>
            <a:ext cx="2819400" cy="270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Expanded Form:</a:t>
            </a:r>
            <a:endParaRPr lang="en-US" sz="10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(sum of fractions)</a:t>
            </a:r>
            <a:endParaRPr lang="en-US"/>
          </a:p>
        </p:txBody>
      </p:sp>
      <p:sp>
        <p:nvSpPr>
          <p:cNvPr id="16484" name="Rectangle 100"/>
          <p:cNvSpPr>
            <a:spLocks noChangeArrowheads="1"/>
          </p:cNvSpPr>
          <p:nvPr/>
        </p:nvSpPr>
        <p:spPr bwMode="auto">
          <a:xfrm>
            <a:off x="3286126" y="3986213"/>
            <a:ext cx="24828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Expanded Form:</a:t>
            </a:r>
            <a:endParaRPr lang="en-US" sz="10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(powers of ten)</a:t>
            </a:r>
            <a:endParaRPr lang="en-US"/>
          </a:p>
        </p:txBody>
      </p:sp>
      <p:sp>
        <p:nvSpPr>
          <p:cNvPr id="16483" name="Rectangle 99"/>
          <p:cNvSpPr>
            <a:spLocks noChangeArrowheads="1"/>
          </p:cNvSpPr>
          <p:nvPr/>
        </p:nvSpPr>
        <p:spPr bwMode="auto">
          <a:xfrm>
            <a:off x="381001" y="3127375"/>
            <a:ext cx="2657475" cy="270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Expanded Form:</a:t>
            </a:r>
            <a:endParaRPr lang="en-US" sz="10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(sum of decimals)</a:t>
            </a:r>
            <a:endParaRPr lang="en-US"/>
          </a:p>
        </p:txBody>
      </p:sp>
      <p:sp>
        <p:nvSpPr>
          <p:cNvPr id="16491" name="Line 107"/>
          <p:cNvSpPr>
            <a:spLocks noChangeShapeType="1"/>
          </p:cNvSpPr>
          <p:nvPr/>
        </p:nvSpPr>
        <p:spPr bwMode="auto">
          <a:xfrm>
            <a:off x="381001" y="471488"/>
            <a:ext cx="8382000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4" name="Line 110"/>
          <p:cNvSpPr>
            <a:spLocks noChangeShapeType="1"/>
          </p:cNvSpPr>
          <p:nvPr/>
        </p:nvSpPr>
        <p:spPr bwMode="auto">
          <a:xfrm>
            <a:off x="8763000" y="471488"/>
            <a:ext cx="0" cy="586740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06" name="Line 122"/>
          <p:cNvSpPr>
            <a:spLocks noChangeShapeType="1"/>
          </p:cNvSpPr>
          <p:nvPr/>
        </p:nvSpPr>
        <p:spPr bwMode="auto">
          <a:xfrm>
            <a:off x="381001" y="6338888"/>
            <a:ext cx="8382000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08" name="Line 124"/>
          <p:cNvSpPr>
            <a:spLocks noChangeShapeType="1"/>
          </p:cNvSpPr>
          <p:nvPr/>
        </p:nvSpPr>
        <p:spPr bwMode="auto">
          <a:xfrm>
            <a:off x="3276600" y="3127376"/>
            <a:ext cx="0" cy="3211513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15" name="Line 131"/>
          <p:cNvSpPr>
            <a:spLocks noChangeShapeType="1"/>
          </p:cNvSpPr>
          <p:nvPr/>
        </p:nvSpPr>
        <p:spPr bwMode="auto">
          <a:xfrm flipH="1">
            <a:off x="6019801" y="3127376"/>
            <a:ext cx="9525" cy="3211513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33" name="Rectangle 149"/>
          <p:cNvSpPr>
            <a:spLocks noChangeArrowheads="1"/>
          </p:cNvSpPr>
          <p:nvPr/>
        </p:nvSpPr>
        <p:spPr bwMode="auto">
          <a:xfrm>
            <a:off x="-996949" y="656617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graphicFrame>
        <p:nvGraphicFramePr>
          <p:cNvPr id="16584" name="Group 200"/>
          <p:cNvGraphicFramePr>
            <a:graphicFrameLocks noGrp="1"/>
          </p:cNvGraphicFramePr>
          <p:nvPr/>
        </p:nvGraphicFramePr>
        <p:xfrm>
          <a:off x="390525" y="852489"/>
          <a:ext cx="4238625" cy="609600"/>
        </p:xfrm>
        <a:graphic>
          <a:graphicData uri="http://schemas.openxmlformats.org/drawingml/2006/table">
            <a:tbl>
              <a:tblPr/>
              <a:tblGrid>
                <a:gridCol w="785813"/>
                <a:gridCol w="468312"/>
                <a:gridCol w="473075"/>
                <a:gridCol w="627063"/>
                <a:gridCol w="936625"/>
                <a:gridCol w="94773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HUNDREDS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TENS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ONES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TENTHS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HUNDREDTHS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THOUSANDTHS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45" name="Line 161"/>
          <p:cNvSpPr>
            <a:spLocks noChangeShapeType="1"/>
          </p:cNvSpPr>
          <p:nvPr/>
        </p:nvSpPr>
        <p:spPr bwMode="auto">
          <a:xfrm>
            <a:off x="381001" y="3071813"/>
            <a:ext cx="2895600" cy="19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85" name="Line 201"/>
          <p:cNvSpPr>
            <a:spLocks noChangeShapeType="1"/>
          </p:cNvSpPr>
          <p:nvPr/>
        </p:nvSpPr>
        <p:spPr bwMode="auto">
          <a:xfrm flipV="1">
            <a:off x="4733925" y="471488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86" name="Line 202"/>
          <p:cNvSpPr>
            <a:spLocks noChangeShapeType="1"/>
          </p:cNvSpPr>
          <p:nvPr/>
        </p:nvSpPr>
        <p:spPr bwMode="auto">
          <a:xfrm>
            <a:off x="6019800" y="3090863"/>
            <a:ext cx="274320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9" name="Group 29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617537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84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74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82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Natural Numbers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70" name="Oval 30"/>
          <p:cNvSpPr>
            <a:spLocks noChangeArrowheads="1"/>
          </p:cNvSpPr>
          <p:nvPr/>
        </p:nvSpPr>
        <p:spPr bwMode="auto">
          <a:xfrm>
            <a:off x="1600201" y="4267201"/>
            <a:ext cx="1371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1524000" y="4267200"/>
            <a:ext cx="14478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   </a:t>
            </a:r>
            <a:r>
              <a:rPr lang="en-US" dirty="0"/>
              <a:t>1    15      8</a:t>
            </a:r>
          </a:p>
          <a:p>
            <a:pPr>
              <a:spcBef>
                <a:spcPct val="50000"/>
              </a:spcBef>
            </a:pPr>
            <a:r>
              <a:rPr lang="en-US" dirty="0"/>
              <a:t>  2     7    23</a:t>
            </a:r>
          </a:p>
          <a:p>
            <a:pPr>
              <a:spcBef>
                <a:spcPct val="50000"/>
              </a:spcBef>
            </a:pPr>
            <a:r>
              <a:rPr lang="en-US" dirty="0"/>
              <a:t>      79      6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457200" y="1589088"/>
            <a:ext cx="41148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Also called counting numbers.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4572000" y="4144963"/>
            <a:ext cx="4114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N: {1, 2, 3, 4, 5, …}</a:t>
            </a:r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5257801" y="1676400"/>
            <a:ext cx="28956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318" name="Group 78"/>
          <p:cNvGraphicFramePr>
            <a:graphicFrameLocks noGrp="1"/>
          </p:cNvGraphicFramePr>
          <p:nvPr/>
        </p:nvGraphicFramePr>
        <p:xfrm>
          <a:off x="5268914" y="1676400"/>
          <a:ext cx="2438400" cy="521940"/>
        </p:xfrm>
        <a:graphic>
          <a:graphicData uri="http://schemas.openxmlformats.org/drawingml/2006/table">
            <a:tbl>
              <a:tblPr/>
              <a:tblGrid>
                <a:gridCol w="487362"/>
                <a:gridCol w="487363"/>
                <a:gridCol w="488950"/>
                <a:gridCol w="487362"/>
                <a:gridCol w="487363"/>
              </a:tblGrid>
              <a:tr h="521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362" name="Group 122"/>
          <p:cNvGraphicFramePr>
            <a:graphicFrameLocks noGrp="1"/>
          </p:cNvGraphicFramePr>
          <p:nvPr/>
        </p:nvGraphicFramePr>
        <p:xfrm>
          <a:off x="5006975" y="2133601"/>
          <a:ext cx="2971800" cy="53340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  <a:gridCol w="495300"/>
                <a:gridCol w="4953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210" name="Picture 4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7FFFF"/>
              </a:clrFrom>
              <a:clrTo>
                <a:srgbClr val="E7FFFF">
                  <a:alpha val="0"/>
                </a:srgbClr>
              </a:clrTo>
            </a:clrChange>
          </a:blip>
          <a:srcRect l="6522" t="11290" r="77246" b="17741"/>
          <a:stretch>
            <a:fillRect/>
          </a:stretch>
        </p:blipFill>
        <p:spPr bwMode="auto">
          <a:xfrm>
            <a:off x="2057400" y="609600"/>
            <a:ext cx="720725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0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0" grpId="0" animBg="1"/>
      <p:bldP spid="10271" grpId="0"/>
      <p:bldP spid="102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45" name="Group 17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617537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84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274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582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Whole Numbers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457200" y="838201"/>
            <a:ext cx="41148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>
                <a:latin typeface="Castellar" pitchFamily="18" charset="0"/>
              </a:rPr>
              <a:t>W</a:t>
            </a:r>
          </a:p>
          <a:p>
            <a:pPr algn="ctr">
              <a:spcBef>
                <a:spcPct val="50000"/>
              </a:spcBef>
            </a:pPr>
            <a:r>
              <a:rPr lang="en-US" sz="3200"/>
              <a:t>The Natural Numbers and ZERO</a:t>
            </a: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4572000" y="4144963"/>
            <a:ext cx="4114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W: {0, 1, 2, 3, 4, …}</a:t>
            </a:r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>
            <a:off x="5257801" y="1676400"/>
            <a:ext cx="28956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2563" name="Group 35"/>
          <p:cNvGraphicFramePr>
            <a:graphicFrameLocks noGrp="1"/>
          </p:cNvGraphicFramePr>
          <p:nvPr/>
        </p:nvGraphicFramePr>
        <p:xfrm>
          <a:off x="5268914" y="1676400"/>
          <a:ext cx="2438400" cy="521940"/>
        </p:xfrm>
        <a:graphic>
          <a:graphicData uri="http://schemas.openxmlformats.org/drawingml/2006/table">
            <a:tbl>
              <a:tblPr/>
              <a:tblGrid>
                <a:gridCol w="487362"/>
                <a:gridCol w="487363"/>
                <a:gridCol w="488950"/>
                <a:gridCol w="487362"/>
                <a:gridCol w="487363"/>
              </a:tblGrid>
              <a:tr h="521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603" name="Group 75"/>
          <p:cNvGraphicFramePr>
            <a:graphicFrameLocks noGrp="1"/>
          </p:cNvGraphicFramePr>
          <p:nvPr/>
        </p:nvGraphicFramePr>
        <p:xfrm>
          <a:off x="5006975" y="2133601"/>
          <a:ext cx="2971800" cy="53340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  <a:gridCol w="495300"/>
                <a:gridCol w="4953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1600201" y="4114800"/>
            <a:ext cx="1600200" cy="1219200"/>
            <a:chOff x="1600200" y="4114800"/>
            <a:chExt cx="1600200" cy="1219200"/>
          </a:xfrm>
        </p:grpSpPr>
        <p:grpSp>
          <p:nvGrpSpPr>
            <p:cNvPr id="13" name="Group 12"/>
            <p:cNvGrpSpPr/>
            <p:nvPr/>
          </p:nvGrpSpPr>
          <p:grpSpPr>
            <a:xfrm>
              <a:off x="1600200" y="4114800"/>
              <a:ext cx="1600200" cy="1219200"/>
              <a:chOff x="1600200" y="4114800"/>
              <a:chExt cx="1600200" cy="1219200"/>
            </a:xfrm>
          </p:grpSpPr>
          <p:sp>
            <p:nvSpPr>
              <p:cNvPr id="8233" name="Oval 76"/>
              <p:cNvSpPr>
                <a:spLocks noChangeArrowheads="1"/>
              </p:cNvSpPr>
              <p:nvPr/>
            </p:nvSpPr>
            <p:spPr bwMode="auto">
              <a:xfrm>
                <a:off x="1600200" y="4114800"/>
                <a:ext cx="1600200" cy="121920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4" name="Oval 30"/>
              <p:cNvSpPr>
                <a:spLocks noChangeArrowheads="1"/>
              </p:cNvSpPr>
              <p:nvPr/>
            </p:nvSpPr>
            <p:spPr bwMode="auto">
              <a:xfrm>
                <a:off x="1676400" y="4191000"/>
                <a:ext cx="12192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32" name="Text Box 31"/>
            <p:cNvSpPr txBox="1">
              <a:spLocks noChangeArrowheads="1"/>
            </p:cNvSpPr>
            <p:nvPr/>
          </p:nvSpPr>
          <p:spPr bwMode="auto">
            <a:xfrm>
              <a:off x="1600200" y="4114800"/>
              <a:ext cx="16002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1    15     8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 2    7   23 </a:t>
              </a:r>
              <a:r>
                <a:rPr lang="en-US" dirty="0" smtClean="0"/>
                <a:t>      </a:t>
              </a:r>
              <a:r>
                <a:rPr lang="en-US" sz="800" dirty="0" smtClean="0"/>
                <a:t> </a:t>
              </a:r>
              <a:r>
                <a:rPr lang="en-US" dirty="0"/>
                <a:t>0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   79     6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2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85" name="Group 81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617537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84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274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582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Integers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457200" y="1173164"/>
            <a:ext cx="41148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The Whole Numbers and their opposites (negatives)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4572000" y="4144963"/>
            <a:ext cx="426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Z: {…-2, -1, 0, 1, …}</a:t>
            </a:r>
          </a:p>
        </p:txBody>
      </p:sp>
      <p:graphicFrame>
        <p:nvGraphicFramePr>
          <p:cNvPr id="21573" name="Group 69"/>
          <p:cNvGraphicFramePr>
            <a:graphicFrameLocks noGrp="1"/>
          </p:cNvGraphicFramePr>
          <p:nvPr/>
        </p:nvGraphicFramePr>
        <p:xfrm>
          <a:off x="4953001" y="1371600"/>
          <a:ext cx="3413125" cy="521940"/>
        </p:xfrm>
        <a:graphic>
          <a:graphicData uri="http://schemas.openxmlformats.org/drawingml/2006/table">
            <a:tbl>
              <a:tblPr/>
              <a:tblGrid>
                <a:gridCol w="487363"/>
                <a:gridCol w="487362"/>
                <a:gridCol w="487363"/>
                <a:gridCol w="488950"/>
                <a:gridCol w="487362"/>
                <a:gridCol w="487363"/>
                <a:gridCol w="487362"/>
              </a:tblGrid>
              <a:tr h="521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84" name="Group 80"/>
          <p:cNvGraphicFramePr>
            <a:graphicFrameLocks noGrp="1"/>
          </p:cNvGraphicFramePr>
          <p:nvPr/>
        </p:nvGraphicFramePr>
        <p:xfrm>
          <a:off x="4648200" y="1828801"/>
          <a:ext cx="3962400" cy="53340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4711700" y="1371600"/>
            <a:ext cx="38862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9" name="Picture 4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7FFFF"/>
              </a:clrFrom>
              <a:clrTo>
                <a:srgbClr val="E7FFFF">
                  <a:alpha val="0"/>
                </a:srgbClr>
              </a:clrTo>
            </a:clrChange>
          </a:blip>
          <a:srcRect l="29131" t="11290" r="55217" b="4839"/>
          <a:stretch>
            <a:fillRect/>
          </a:stretch>
        </p:blipFill>
        <p:spPr bwMode="auto">
          <a:xfrm>
            <a:off x="2133600" y="304800"/>
            <a:ext cx="68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" name="Group 22"/>
          <p:cNvGrpSpPr/>
          <p:nvPr/>
        </p:nvGrpSpPr>
        <p:grpSpPr>
          <a:xfrm>
            <a:off x="1219200" y="3467101"/>
            <a:ext cx="2754086" cy="2232711"/>
            <a:chOff x="1219200" y="3467100"/>
            <a:chExt cx="2754086" cy="2232711"/>
          </a:xfrm>
        </p:grpSpPr>
        <p:grpSp>
          <p:nvGrpSpPr>
            <p:cNvPr id="22" name="Group 21"/>
            <p:cNvGrpSpPr/>
            <p:nvPr/>
          </p:nvGrpSpPr>
          <p:grpSpPr>
            <a:xfrm>
              <a:off x="1219200" y="3467100"/>
              <a:ext cx="2590800" cy="2171700"/>
              <a:chOff x="1219200" y="3467100"/>
              <a:chExt cx="2590800" cy="2171700"/>
            </a:xfrm>
          </p:grpSpPr>
          <p:sp>
            <p:nvSpPr>
              <p:cNvPr id="9264" name="Oval 61"/>
              <p:cNvSpPr>
                <a:spLocks noChangeArrowheads="1"/>
              </p:cNvSpPr>
              <p:nvPr/>
            </p:nvSpPr>
            <p:spPr bwMode="auto">
              <a:xfrm>
                <a:off x="1219200" y="3467100"/>
                <a:ext cx="2590800" cy="2171700"/>
              </a:xfrm>
              <a:prstGeom prst="rect">
                <a:avLst/>
              </a:prstGeom>
              <a:solidFill>
                <a:srgbClr val="3399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Oval 76"/>
              <p:cNvSpPr>
                <a:spLocks noChangeArrowheads="1"/>
              </p:cNvSpPr>
              <p:nvPr/>
            </p:nvSpPr>
            <p:spPr bwMode="auto">
              <a:xfrm>
                <a:off x="1599628" y="4038600"/>
                <a:ext cx="1600200" cy="121920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Oval 30"/>
              <p:cNvSpPr>
                <a:spLocks noChangeArrowheads="1"/>
              </p:cNvSpPr>
              <p:nvPr/>
            </p:nvSpPr>
            <p:spPr bwMode="auto">
              <a:xfrm>
                <a:off x="1675828" y="4114800"/>
                <a:ext cx="12192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63" name="Text Box 60"/>
            <p:cNvSpPr txBox="1">
              <a:spLocks noChangeArrowheads="1"/>
            </p:cNvSpPr>
            <p:nvPr/>
          </p:nvSpPr>
          <p:spPr bwMode="auto">
            <a:xfrm>
              <a:off x="1230086" y="3668486"/>
              <a:ext cx="2743200" cy="2031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- 1	 -345        -44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      </a:t>
              </a:r>
              <a:r>
                <a:rPr lang="en-US" dirty="0" smtClean="0"/>
                <a:t>   1    </a:t>
              </a:r>
              <a:r>
                <a:rPr lang="en-US" dirty="0"/>
                <a:t>15      8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-3    </a:t>
              </a:r>
              <a:r>
                <a:rPr lang="en-US" dirty="0" smtClean="0"/>
                <a:t> 2     </a:t>
              </a:r>
              <a:r>
                <a:rPr lang="en-US" dirty="0"/>
                <a:t>7    23 </a:t>
              </a:r>
              <a:r>
                <a:rPr lang="en-US" dirty="0" smtClean="0"/>
                <a:t>    </a:t>
              </a:r>
              <a:r>
                <a:rPr lang="en-US" sz="800" dirty="0" smtClean="0"/>
                <a:t> </a:t>
              </a:r>
              <a:r>
                <a:rPr lang="en-US" dirty="0"/>
                <a:t>0 </a:t>
              </a:r>
              <a:r>
                <a:rPr lang="en-US" dirty="0" smtClean="0"/>
                <a:t>   </a:t>
              </a:r>
              <a:r>
                <a:rPr lang="en-US" sz="1000" dirty="0" smtClean="0"/>
                <a:t> </a:t>
              </a:r>
              <a:r>
                <a:rPr lang="en-US" dirty="0"/>
                <a:t>-17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         79      6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  -28          -91        -1475                  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1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5" name="Group 15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617537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84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74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82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Rational Numbers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457200" y="954088"/>
            <a:ext cx="41148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/>
              <a:t>Any number that can be written as a fraction      ,</a:t>
            </a:r>
          </a:p>
          <a:p>
            <a:pPr algn="ctr"/>
            <a:r>
              <a:rPr lang="en-US" sz="2000" dirty="0"/>
              <a:t>where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&amp;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/>
              <a:t>are both integers </a:t>
            </a:r>
            <a:r>
              <a:rPr lang="en-US" sz="2000" dirty="0" smtClean="0"/>
              <a:t>and</a:t>
            </a:r>
            <a:br>
              <a:rPr lang="en-US" sz="2000" dirty="0" smtClean="0"/>
            </a:b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≠ 0</a:t>
            </a:r>
          </a:p>
          <a:p>
            <a:pPr algn="ctr"/>
            <a:r>
              <a:rPr lang="en-US" sz="2000" dirty="0"/>
              <a:t>(includes all the integers)</a:t>
            </a:r>
            <a:endParaRPr lang="en-US" sz="2000" dirty="0">
              <a:cs typeface="Arial" charset="0"/>
            </a:endParaRPr>
          </a:p>
          <a:p>
            <a:pPr algn="ctr"/>
            <a:r>
              <a:rPr lang="en-US" sz="2000" dirty="0">
                <a:cs typeface="Arial" charset="0"/>
                <a:sym typeface="Wingdings" pitchFamily="2" charset="2"/>
              </a:rPr>
              <a:t> Division by zero is undefined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4572000" y="3200401"/>
            <a:ext cx="41148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Q:</a:t>
            </a:r>
          </a:p>
          <a:p>
            <a:r>
              <a:rPr lang="en-US" sz="2000"/>
              <a:t>Fractions: </a:t>
            </a:r>
            <a:r>
              <a:rPr lang="en-US" sz="2000">
                <a:latin typeface="Times New Roman" pitchFamily="18" charset="0"/>
              </a:rPr>
              <a:t>½, ¼, </a:t>
            </a:r>
            <a:r>
              <a:rPr lang="en-US" sz="2000">
                <a:latin typeface="Times New Roman" pitchFamily="18" charset="0"/>
                <a:cs typeface="Arial" charset="0"/>
              </a:rPr>
              <a:t>⅓</a:t>
            </a:r>
            <a:r>
              <a:rPr lang="en-US" sz="2000">
                <a:latin typeface="Times New Roman" pitchFamily="18" charset="0"/>
              </a:rPr>
              <a:t>, </a:t>
            </a:r>
            <a:r>
              <a:rPr lang="en-US" sz="2000">
                <a:latin typeface="Times New Roman" pitchFamily="18" charset="0"/>
                <a:cs typeface="Arial" charset="0"/>
              </a:rPr>
              <a:t>⅝</a:t>
            </a:r>
            <a:r>
              <a:rPr lang="en-US" sz="2000">
                <a:latin typeface="Times New Roman" pitchFamily="18" charset="0"/>
              </a:rPr>
              <a:t>, </a:t>
            </a:r>
            <a:r>
              <a:rPr lang="en-US" sz="2000">
                <a:latin typeface="Times New Roman" pitchFamily="18" charset="0"/>
                <a:cs typeface="Arial" charset="0"/>
              </a:rPr>
              <a:t>⅞, </a:t>
            </a:r>
            <a:r>
              <a:rPr lang="en-US" sz="2000">
                <a:latin typeface="Times New Roman" pitchFamily="18" charset="0"/>
              </a:rPr>
              <a:t> …</a:t>
            </a:r>
          </a:p>
          <a:p>
            <a:endParaRPr lang="en-US" sz="2000">
              <a:latin typeface="Times New Roman" pitchFamily="18" charset="0"/>
            </a:endParaRPr>
          </a:p>
          <a:p>
            <a:r>
              <a:rPr lang="en-US" sz="2000"/>
              <a:t>Terminating Decimals: </a:t>
            </a:r>
            <a:r>
              <a:rPr lang="en-US" sz="2200">
                <a:latin typeface="Times New Roman" pitchFamily="18" charset="0"/>
              </a:rPr>
              <a:t>2.3, 5.85,</a:t>
            </a:r>
          </a:p>
          <a:p>
            <a:r>
              <a:rPr lang="en-US" sz="2000"/>
              <a:t>(decimals that end)      </a:t>
            </a:r>
            <a:r>
              <a:rPr lang="en-US" sz="2200">
                <a:latin typeface="Times New Roman" pitchFamily="18" charset="0"/>
              </a:rPr>
              <a:t>-17.6783</a:t>
            </a:r>
          </a:p>
          <a:p>
            <a:endParaRPr lang="en-US" sz="2000"/>
          </a:p>
          <a:p>
            <a:r>
              <a:rPr lang="en-US" sz="2000"/>
              <a:t>Repeating Decimals:</a:t>
            </a:r>
          </a:p>
        </p:txBody>
      </p:sp>
      <p:graphicFrame>
        <p:nvGraphicFramePr>
          <p:cNvPr id="20560" name="Group 80"/>
          <p:cNvGraphicFramePr>
            <a:graphicFrameLocks noGrp="1"/>
          </p:cNvGraphicFramePr>
          <p:nvPr/>
        </p:nvGraphicFramePr>
        <p:xfrm>
          <a:off x="4978400" y="1371600"/>
          <a:ext cx="3352800" cy="521940"/>
        </p:xfrm>
        <a:graphic>
          <a:graphicData uri="http://schemas.openxmlformats.org/drawingml/2006/table">
            <a:tbl>
              <a:tblPr/>
              <a:tblGrid>
                <a:gridCol w="558800"/>
                <a:gridCol w="558800"/>
                <a:gridCol w="557213"/>
                <a:gridCol w="560387"/>
                <a:gridCol w="558800"/>
                <a:gridCol w="558800"/>
              </a:tblGrid>
              <a:tr h="521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59" name="Group 79"/>
          <p:cNvGraphicFramePr>
            <a:graphicFrameLocks noGrp="1"/>
          </p:cNvGraphicFramePr>
          <p:nvPr/>
        </p:nvGraphicFramePr>
        <p:xfrm>
          <a:off x="4648200" y="1790700"/>
          <a:ext cx="3962400" cy="714922"/>
        </p:xfrm>
        <a:graphic>
          <a:graphicData uri="http://schemas.openxmlformats.org/drawingml/2006/table">
            <a:tbl>
              <a:tblPr/>
              <a:tblGrid>
                <a:gridCol w="566738"/>
                <a:gridCol w="565150"/>
                <a:gridCol w="566737"/>
                <a:gridCol w="565150"/>
                <a:gridCol w="566738"/>
                <a:gridCol w="565150"/>
                <a:gridCol w="566737"/>
              </a:tblGrid>
              <a:tr h="714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⅔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⅓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⅓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⅔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43" name="Line 63"/>
          <p:cNvSpPr>
            <a:spLocks noChangeShapeType="1"/>
          </p:cNvSpPr>
          <p:nvPr/>
        </p:nvSpPr>
        <p:spPr bwMode="auto">
          <a:xfrm>
            <a:off x="4711700" y="1371600"/>
            <a:ext cx="38862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549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911185"/>
              </p:ext>
            </p:extLst>
          </p:nvPr>
        </p:nvGraphicFramePr>
        <p:xfrm>
          <a:off x="2800351" y="1371600"/>
          <a:ext cx="2543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9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0351" y="1371600"/>
                        <a:ext cx="254312" cy="609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5" name="Object 85"/>
          <p:cNvGraphicFramePr>
            <a:graphicFrameLocks noChangeAspect="1"/>
          </p:cNvGraphicFramePr>
          <p:nvPr/>
        </p:nvGraphicFramePr>
        <p:xfrm>
          <a:off x="7048500" y="5219700"/>
          <a:ext cx="13716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0" name="Equation" r:id="rId5" imgW="660240" imgH="241200" progId="Equation.3">
                  <p:embed/>
                </p:oleObj>
              </mc:Choice>
              <mc:Fallback>
                <p:oleObj name="Equation" r:id="rId5" imgW="660240" imgH="241200" progId="Equation.3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0" y="5219700"/>
                        <a:ext cx="1371600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" name="Picture 4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E7FFFF"/>
              </a:clrFrom>
              <a:clrTo>
                <a:srgbClr val="E7FFFF">
                  <a:alpha val="0"/>
                </a:srgbClr>
              </a:clrTo>
            </a:clrChange>
          </a:blip>
          <a:srcRect l="53477" t="11290" r="30870" b="4839"/>
          <a:stretch>
            <a:fillRect/>
          </a:stretch>
        </p:blipFill>
        <p:spPr bwMode="auto">
          <a:xfrm>
            <a:off x="2209800" y="206375"/>
            <a:ext cx="68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5" name="Group 34"/>
          <p:cNvGrpSpPr/>
          <p:nvPr/>
        </p:nvGrpSpPr>
        <p:grpSpPr>
          <a:xfrm>
            <a:off x="762001" y="3124201"/>
            <a:ext cx="3733800" cy="2711414"/>
            <a:chOff x="762000" y="3124200"/>
            <a:chExt cx="3733800" cy="2711414"/>
          </a:xfrm>
        </p:grpSpPr>
        <p:grpSp>
          <p:nvGrpSpPr>
            <p:cNvPr id="30" name="Group 29"/>
            <p:cNvGrpSpPr/>
            <p:nvPr/>
          </p:nvGrpSpPr>
          <p:grpSpPr>
            <a:xfrm>
              <a:off x="762000" y="3168614"/>
              <a:ext cx="3581400" cy="2667000"/>
              <a:chOff x="762000" y="3168614"/>
              <a:chExt cx="3581400" cy="2667000"/>
            </a:xfrm>
          </p:grpSpPr>
          <p:sp>
            <p:nvSpPr>
              <p:cNvPr id="1074" name="Oval 82"/>
              <p:cNvSpPr>
                <a:spLocks noChangeArrowheads="1"/>
              </p:cNvSpPr>
              <p:nvPr/>
            </p:nvSpPr>
            <p:spPr bwMode="auto">
              <a:xfrm>
                <a:off x="762000" y="3168614"/>
                <a:ext cx="3581400" cy="2667000"/>
              </a:xfrm>
              <a:prstGeom prst="rect">
                <a:avLst/>
              </a:prstGeom>
              <a:solidFill>
                <a:srgbClr val="FF33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Oval 61"/>
              <p:cNvSpPr>
                <a:spLocks noChangeArrowheads="1"/>
              </p:cNvSpPr>
              <p:nvPr/>
            </p:nvSpPr>
            <p:spPr bwMode="auto">
              <a:xfrm>
                <a:off x="1262994" y="3512820"/>
                <a:ext cx="2590800" cy="2125980"/>
              </a:xfrm>
              <a:prstGeom prst="rect">
                <a:avLst/>
              </a:prstGeom>
              <a:solidFill>
                <a:srgbClr val="3399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1712976" y="3962400"/>
                <a:ext cx="1600200" cy="1219200"/>
                <a:chOff x="5943600" y="2362200"/>
                <a:chExt cx="1600200" cy="1219200"/>
              </a:xfrm>
            </p:grpSpPr>
            <p:sp>
              <p:nvSpPr>
                <p:cNvPr id="25" name="Oval 76"/>
                <p:cNvSpPr>
                  <a:spLocks noChangeArrowheads="1"/>
                </p:cNvSpPr>
                <p:nvPr/>
              </p:nvSpPr>
              <p:spPr bwMode="auto">
                <a:xfrm>
                  <a:off x="5943600" y="2362200"/>
                  <a:ext cx="1600200" cy="1219200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Oval 30"/>
                <p:cNvSpPr>
                  <a:spLocks noChangeArrowheads="1"/>
                </p:cNvSpPr>
                <p:nvPr/>
              </p:nvSpPr>
              <p:spPr bwMode="auto">
                <a:xfrm>
                  <a:off x="6019800" y="2438400"/>
                  <a:ext cx="1219200" cy="10668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2" name="Group 31"/>
            <p:cNvGrpSpPr/>
            <p:nvPr/>
          </p:nvGrpSpPr>
          <p:grpSpPr>
            <a:xfrm>
              <a:off x="805540" y="3124200"/>
              <a:ext cx="3690260" cy="2701227"/>
              <a:chOff x="762000" y="3145536"/>
              <a:chExt cx="3690260" cy="2701227"/>
            </a:xfrm>
          </p:grpSpPr>
          <p:sp>
            <p:nvSpPr>
              <p:cNvPr id="1075" name="Text Box 83"/>
              <p:cNvSpPr txBox="1">
                <a:spLocks noChangeArrowheads="1"/>
              </p:cNvSpPr>
              <p:nvPr/>
            </p:nvSpPr>
            <p:spPr bwMode="auto">
              <a:xfrm>
                <a:off x="794660" y="3189512"/>
                <a:ext cx="3657600" cy="24468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>
                    <a:latin typeface="Times New Roman" pitchFamily="18" charset="0"/>
                  </a:rPr>
                  <a:t> ½  	2.71	 ¼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b="1" dirty="0">
                    <a:latin typeface="Times New Roman" pitchFamily="18" charset="0"/>
                  </a:rPr>
                  <a:t>⅝ 			       ⅓ 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b="1" dirty="0">
                    <a:latin typeface="Times New Roman" pitchFamily="18" charset="0"/>
                  </a:rPr>
                  <a:t>			      3.5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b="1" dirty="0">
                    <a:latin typeface="Times New Roman" pitchFamily="18" charset="0"/>
                  </a:rPr>
                  <a:t> 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b="1" dirty="0">
                    <a:latin typeface="Times New Roman" pitchFamily="18" charset="0"/>
                  </a:rPr>
                  <a:t>⅞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b="1" dirty="0">
                    <a:latin typeface="Times New Roman" pitchFamily="18" charset="0"/>
                  </a:rPr>
                  <a:t> </a:t>
                </a:r>
              </a:p>
            </p:txBody>
          </p:sp>
          <p:graphicFrame>
            <p:nvGraphicFramePr>
              <p:cNvPr id="3" name="Object 51"/>
              <p:cNvGraphicFramePr>
                <a:graphicFrameLocks noChangeAspect="1"/>
              </p:cNvGraphicFramePr>
              <p:nvPr/>
            </p:nvGraphicFramePr>
            <p:xfrm>
              <a:off x="762000" y="5486400"/>
              <a:ext cx="381000" cy="360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61" name="Equation" r:id="rId8" imgW="228600" imgH="215640" progId="Equation.3">
                      <p:embed/>
                    </p:oleObj>
                  </mc:Choice>
                  <mc:Fallback>
                    <p:oleObj name="Equation" r:id="rId8" imgW="228600" imgH="215640" progId="Equation.3">
                      <p:embed/>
                      <p:pic>
                        <p:nvPicPr>
                          <p:cNvPr id="0" name="Object 5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62000" y="5486400"/>
                            <a:ext cx="381000" cy="3603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" name="Object 52"/>
              <p:cNvGraphicFramePr>
                <a:graphicFrameLocks noChangeAspect="1"/>
              </p:cNvGraphicFramePr>
              <p:nvPr/>
            </p:nvGraphicFramePr>
            <p:xfrm>
              <a:off x="762000" y="4038600"/>
              <a:ext cx="376636" cy="356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62" name="Equation" r:id="rId10" imgW="228600" imgH="215640" progId="Equation.3">
                      <p:embed/>
                    </p:oleObj>
                  </mc:Choice>
                  <mc:Fallback>
                    <p:oleObj name="Equation" r:id="rId10" imgW="228600" imgH="215640" progId="Equation.3">
                      <p:embed/>
                      <p:pic>
                        <p:nvPicPr>
                          <p:cNvPr id="0" name="Object 5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62000" y="4038600"/>
                            <a:ext cx="376636" cy="356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" name="Object 53"/>
              <p:cNvGraphicFramePr>
                <a:graphicFrameLocks noChangeAspect="1"/>
              </p:cNvGraphicFramePr>
              <p:nvPr/>
            </p:nvGraphicFramePr>
            <p:xfrm>
              <a:off x="3414205" y="3145536"/>
              <a:ext cx="741362" cy="360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63" name="Equation" r:id="rId12" imgW="444240" imgH="215640" progId="Equation.3">
                      <p:embed/>
                    </p:oleObj>
                  </mc:Choice>
                  <mc:Fallback>
                    <p:oleObj name="Equation" r:id="rId12" imgW="444240" imgH="215640" progId="Equation.3">
                      <p:embed/>
                      <p:pic>
                        <p:nvPicPr>
                          <p:cNvPr id="0" name="Object 5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14205" y="3145536"/>
                            <a:ext cx="741362" cy="3603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" name="Object 54"/>
              <p:cNvGraphicFramePr>
                <a:graphicFrameLocks noChangeAspect="1"/>
              </p:cNvGraphicFramePr>
              <p:nvPr/>
            </p:nvGraphicFramePr>
            <p:xfrm>
              <a:off x="3895725" y="5186363"/>
              <a:ext cx="360363" cy="6572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64" name="Equation" r:id="rId14" imgW="215640" imgH="393480" progId="Equation.3">
                      <p:embed/>
                    </p:oleObj>
                  </mc:Choice>
                  <mc:Fallback>
                    <p:oleObj name="Equation" r:id="rId14" imgW="215640" imgH="393480" progId="Equation.3">
                      <p:embed/>
                      <p:pic>
                        <p:nvPicPr>
                          <p:cNvPr id="0" name="Object 5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95725" y="5186363"/>
                            <a:ext cx="360363" cy="6572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77" name="Text Box 60"/>
              <p:cNvSpPr txBox="1">
                <a:spLocks noChangeArrowheads="1"/>
              </p:cNvSpPr>
              <p:nvPr/>
            </p:nvSpPr>
            <p:spPr bwMode="auto">
              <a:xfrm>
                <a:off x="1219200" y="3581400"/>
                <a:ext cx="2743200" cy="2031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- 1	 -345        -44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dirty="0"/>
                  <a:t>     </a:t>
                </a:r>
                <a:r>
                  <a:rPr lang="en-US" dirty="0" smtClean="0"/>
                  <a:t>      1    </a:t>
                </a:r>
                <a:r>
                  <a:rPr lang="en-US" dirty="0"/>
                  <a:t>15      8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dirty="0"/>
                  <a:t>-3  </a:t>
                </a:r>
                <a:r>
                  <a:rPr lang="en-US" dirty="0" smtClean="0"/>
                  <a:t>     2     </a:t>
                </a:r>
                <a:r>
                  <a:rPr lang="en-US" dirty="0"/>
                  <a:t>7    </a:t>
                </a:r>
                <a:r>
                  <a:rPr lang="en-US" dirty="0" smtClean="0"/>
                  <a:t>23      </a:t>
                </a:r>
                <a:r>
                  <a:rPr lang="en-US" sz="800" dirty="0" smtClean="0"/>
                  <a:t> </a:t>
                </a:r>
                <a:r>
                  <a:rPr lang="en-US" dirty="0"/>
                  <a:t>0 </a:t>
                </a:r>
                <a:r>
                  <a:rPr lang="en-US" dirty="0" smtClean="0"/>
                  <a:t>   </a:t>
                </a:r>
                <a:r>
                  <a:rPr lang="en-US" dirty="0"/>
                  <a:t>-17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dirty="0"/>
                  <a:t>        </a:t>
                </a:r>
                <a:r>
                  <a:rPr lang="en-US" dirty="0" smtClean="0"/>
                  <a:t>     </a:t>
                </a:r>
                <a:r>
                  <a:rPr lang="en-US" dirty="0"/>
                  <a:t>79      6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dirty="0"/>
                  <a:t>  -28          -91      -1475                    </a:t>
                </a:r>
              </a:p>
            </p:txBody>
          </p:sp>
        </p:grpSp>
        <p:graphicFrame>
          <p:nvGraphicFramePr>
            <p:cNvPr id="20564" name="Object 84"/>
            <p:cNvGraphicFramePr>
              <a:graphicFrameLocks noChangeAspect="1"/>
            </p:cNvGraphicFramePr>
            <p:nvPr/>
          </p:nvGraphicFramePr>
          <p:xfrm>
            <a:off x="3886200" y="4648200"/>
            <a:ext cx="381000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5" name="Equation" r:id="rId16" imgW="228600" imgH="215640" progId="Equation.3">
                    <p:embed/>
                  </p:oleObj>
                </mc:Choice>
                <mc:Fallback>
                  <p:oleObj name="Equation" r:id="rId16" imgW="228600" imgH="215640" progId="Equation.3">
                    <p:embed/>
                    <p:pic>
                      <p:nvPicPr>
                        <p:cNvPr id="0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200" y="4648200"/>
                          <a:ext cx="381000" cy="360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4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0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0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0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20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204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0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Group 2"/>
          <p:cNvGraphicFramePr>
            <a:graphicFrameLocks noGrp="1"/>
          </p:cNvGraphicFramePr>
          <p:nvPr>
            <p:ph/>
          </p:nvPr>
        </p:nvGraphicFramePr>
        <p:xfrm>
          <a:off x="152401" y="274638"/>
          <a:ext cx="8839200" cy="6430962"/>
        </p:xfrm>
        <a:graphic>
          <a:graphicData uri="http://schemas.openxmlformats.org/drawingml/2006/table">
            <a:tbl>
              <a:tblPr/>
              <a:tblGrid>
                <a:gridCol w="4419600"/>
                <a:gridCol w="4419600"/>
              </a:tblGrid>
              <a:tr h="19056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3915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Real Numbers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4724400" y="533401"/>
            <a:ext cx="41148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/>
              <a:t>Irrational Numbers</a:t>
            </a:r>
          </a:p>
          <a:p>
            <a:pPr algn="ctr"/>
            <a:r>
              <a:rPr lang="en-US" sz="4800" dirty="0">
                <a:solidFill>
                  <a:srgbClr val="000000"/>
                </a:solidFill>
                <a:latin typeface="Castellar" pitchFamily="18" charset="0"/>
              </a:rPr>
              <a:t>I</a:t>
            </a:r>
          </a:p>
          <a:p>
            <a:pPr algn="ctr"/>
            <a:endParaRPr lang="en-US" sz="2800" dirty="0"/>
          </a:p>
          <a:p>
            <a:pPr algn="ctr"/>
            <a:r>
              <a:rPr lang="en-US" sz="2000" dirty="0" smtClean="0"/>
              <a:t>Non-Terminating / </a:t>
            </a:r>
            <a:r>
              <a:rPr lang="en-US" sz="2000" dirty="0"/>
              <a:t>Non-Repeating Decimals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(decimals </a:t>
            </a:r>
            <a:r>
              <a:rPr lang="en-US" sz="2000" dirty="0"/>
              <a:t>that </a:t>
            </a:r>
            <a:r>
              <a:rPr lang="en-US" sz="2000" dirty="0" smtClean="0"/>
              <a:t>never end or repeat)</a:t>
            </a:r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Square Roots of non perfect squares:</a:t>
            </a:r>
          </a:p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71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708414"/>
              </p:ext>
            </p:extLst>
          </p:nvPr>
        </p:nvGraphicFramePr>
        <p:xfrm>
          <a:off x="5495926" y="3124200"/>
          <a:ext cx="23526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8" name="Equation" r:id="rId3" imgW="1206360" imgH="203040" progId="Equation.3">
                  <p:embed/>
                </p:oleObj>
              </mc:Choice>
              <mc:Fallback>
                <p:oleObj name="Equation" r:id="rId3" imgW="1206360" imgH="2030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5926" y="3124200"/>
                        <a:ext cx="235267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046739"/>
              </p:ext>
            </p:extLst>
          </p:nvPr>
        </p:nvGraphicFramePr>
        <p:xfrm>
          <a:off x="5257801" y="4038600"/>
          <a:ext cx="29749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" name="Equation" r:id="rId5" imgW="1562040" imgH="253800" progId="Equation.3">
                  <p:embed/>
                </p:oleObj>
              </mc:Choice>
              <mc:Fallback>
                <p:oleObj name="Equation" r:id="rId5" imgW="1562040" imgH="2538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1" y="4038600"/>
                        <a:ext cx="29749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58775" y="2895600"/>
            <a:ext cx="4038600" cy="3124200"/>
            <a:chOff x="609600" y="2971800"/>
            <a:chExt cx="3581400" cy="2590800"/>
          </a:xfrm>
        </p:grpSpPr>
        <p:sp>
          <p:nvSpPr>
            <p:cNvPr id="9" name="TextBox 8"/>
            <p:cNvSpPr txBox="1"/>
            <p:nvPr/>
          </p:nvSpPr>
          <p:spPr>
            <a:xfrm>
              <a:off x="3200400" y="2971800"/>
              <a:ext cx="990600" cy="25908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vert="wordArtVert" anchor="ctr"/>
            <a:lstStyle/>
            <a:p>
              <a:pPr algn="ctr">
                <a:defRPr/>
              </a:pPr>
              <a:r>
                <a:rPr lang="en-US" sz="1600" b="1" spc="-150" dirty="0"/>
                <a:t>IRRATIONAL</a:t>
              </a:r>
            </a:p>
            <a:p>
              <a:pPr algn="ctr">
                <a:defRPr/>
              </a:pPr>
              <a:r>
                <a:rPr lang="en-US" sz="1600" b="1" spc="-150" dirty="0"/>
                <a:t>NUMBERS</a:t>
              </a:r>
            </a:p>
          </p:txBody>
        </p:sp>
        <p:sp>
          <p:nvSpPr>
            <p:cNvPr id="2071" name="TextBox 9"/>
            <p:cNvSpPr txBox="1">
              <a:spLocks noChangeArrowheads="1"/>
            </p:cNvSpPr>
            <p:nvPr/>
          </p:nvSpPr>
          <p:spPr bwMode="auto">
            <a:xfrm>
              <a:off x="609600" y="2971800"/>
              <a:ext cx="2667000" cy="2590800"/>
            </a:xfrm>
            <a:prstGeom prst="rect">
              <a:avLst/>
            </a:prstGeom>
            <a:solidFill>
              <a:srgbClr val="FF33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/>
                <a:t>RATIONAL NUMBERS</a:t>
              </a:r>
            </a:p>
          </p:txBody>
        </p:sp>
        <p:sp>
          <p:nvSpPr>
            <p:cNvPr id="2072" name="TextBox 10"/>
            <p:cNvSpPr txBox="1">
              <a:spLocks noChangeArrowheads="1"/>
            </p:cNvSpPr>
            <p:nvPr/>
          </p:nvSpPr>
          <p:spPr bwMode="auto">
            <a:xfrm>
              <a:off x="794658" y="3352800"/>
              <a:ext cx="2209800" cy="2057400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/>
                <a:t>INTEGERS</a:t>
              </a:r>
            </a:p>
          </p:txBody>
        </p:sp>
        <p:sp>
          <p:nvSpPr>
            <p:cNvPr id="2073" name="TextBox 11"/>
            <p:cNvSpPr txBox="1">
              <a:spLocks noChangeArrowheads="1"/>
            </p:cNvSpPr>
            <p:nvPr/>
          </p:nvSpPr>
          <p:spPr bwMode="auto">
            <a:xfrm>
              <a:off x="990600" y="3722916"/>
              <a:ext cx="1828800" cy="160020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/>
                <a:t>WHOLE NUMBERS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95191" y="4071047"/>
              <a:ext cx="1219140" cy="1067651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</p:spPr>
          <p:txBody>
            <a:bodyPr anchor="ctr"/>
            <a:lstStyle/>
            <a:p>
              <a:pPr algn="ctr">
                <a:defRPr/>
              </a:pPr>
              <a:r>
                <a:rPr lang="en-US" sz="1600" b="1" dirty="0"/>
                <a:t>NATURAL NUMBERS</a:t>
              </a:r>
            </a:p>
          </p:txBody>
        </p:sp>
      </p:grpSp>
      <p:sp>
        <p:nvSpPr>
          <p:cNvPr id="14" name="Text Box 84"/>
          <p:cNvSpPr txBox="1">
            <a:spLocks noChangeArrowheads="1"/>
          </p:cNvSpPr>
          <p:nvPr/>
        </p:nvSpPr>
        <p:spPr bwMode="auto">
          <a:xfrm>
            <a:off x="304800" y="990601"/>
            <a:ext cx="4114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sz="2200"/>
              <a:t>The Rational Numbers and the Irrational Numbers</a:t>
            </a:r>
            <a:endParaRPr lang="en-US" sz="2200">
              <a:cs typeface="Arial" charset="0"/>
              <a:sym typeface="Wingdings" pitchFamily="2" charset="2"/>
            </a:endParaRPr>
          </a:p>
        </p:txBody>
      </p:sp>
      <p:pic>
        <p:nvPicPr>
          <p:cNvPr id="15" name="Picture 4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E7FFFF"/>
              </a:clrFrom>
              <a:clrTo>
                <a:srgbClr val="E7FFFF">
                  <a:alpha val="0"/>
                </a:srgbClr>
              </a:clrTo>
            </a:clrChange>
          </a:blip>
          <a:srcRect l="77826" t="11290" r="4784" b="17742"/>
          <a:stretch>
            <a:fillRect/>
          </a:stretch>
        </p:blipFill>
        <p:spPr bwMode="auto">
          <a:xfrm>
            <a:off x="1981200" y="304800"/>
            <a:ext cx="76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8" name="Left Brace 15"/>
          <p:cNvSpPr>
            <a:spLocks/>
          </p:cNvSpPr>
          <p:nvPr/>
        </p:nvSpPr>
        <p:spPr bwMode="auto">
          <a:xfrm rot="5400000">
            <a:off x="2253458" y="805656"/>
            <a:ext cx="228600" cy="3951287"/>
          </a:xfrm>
          <a:prstGeom prst="leftBrace">
            <a:avLst>
              <a:gd name="adj1" fmla="val 8322"/>
              <a:gd name="adj2" fmla="val 50000"/>
            </a:avLst>
          </a:prstGeom>
          <a:noFill/>
          <a:ln w="952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Text Box 84"/>
          <p:cNvSpPr txBox="1">
            <a:spLocks noChangeArrowheads="1"/>
          </p:cNvSpPr>
          <p:nvPr/>
        </p:nvSpPr>
        <p:spPr bwMode="auto">
          <a:xfrm>
            <a:off x="304800" y="2205038"/>
            <a:ext cx="41148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sz="2200" b="1" dirty="0"/>
              <a:t>REAL NUMBERS</a:t>
            </a:r>
            <a:endParaRPr lang="en-US" sz="2200" b="1" dirty="0">
              <a:cs typeface="Arial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9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9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97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97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97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4450" y="600076"/>
            <a:ext cx="8688388" cy="6105525"/>
            <a:chOff x="1154" y="2118"/>
            <a:chExt cx="13684" cy="9615"/>
          </a:xfrm>
        </p:grpSpPr>
        <p:sp>
          <p:nvSpPr>
            <p:cNvPr id="10258" name="AutoShape 5"/>
            <p:cNvSpPr>
              <a:spLocks/>
            </p:cNvSpPr>
            <p:nvPr/>
          </p:nvSpPr>
          <p:spPr bwMode="auto">
            <a:xfrm>
              <a:off x="3654" y="3168"/>
              <a:ext cx="729" cy="8042"/>
            </a:xfrm>
            <a:prstGeom prst="leftBrace">
              <a:avLst>
                <a:gd name="adj1" fmla="val 9193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6663" y="2703"/>
              <a:ext cx="2805" cy="3675"/>
              <a:chOff x="6315" y="675"/>
              <a:chExt cx="2805" cy="3675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6960" y="1545"/>
                <a:ext cx="2145" cy="690"/>
                <a:chOff x="300" y="5265"/>
                <a:chExt cx="2145" cy="690"/>
              </a:xfrm>
            </p:grpSpPr>
            <p:cxnSp>
              <p:nvCxnSpPr>
                <p:cNvPr id="10284" name="AutoShape 8"/>
                <p:cNvCxnSpPr>
                  <a:cxnSpLocks noChangeShapeType="1"/>
                </p:cNvCxnSpPr>
                <p:nvPr/>
              </p:nvCxnSpPr>
              <p:spPr bwMode="auto">
                <a:xfrm>
                  <a:off x="300" y="5265"/>
                  <a:ext cx="213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285" name="AutoShape 9"/>
                <p:cNvCxnSpPr>
                  <a:cxnSpLocks noChangeShapeType="1"/>
                </p:cNvCxnSpPr>
                <p:nvPr/>
              </p:nvCxnSpPr>
              <p:spPr bwMode="auto">
                <a:xfrm>
                  <a:off x="315" y="5955"/>
                  <a:ext cx="213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0280" name="AutoShape 10"/>
              <p:cNvSpPr>
                <a:spLocks/>
              </p:cNvSpPr>
              <p:nvPr/>
            </p:nvSpPr>
            <p:spPr bwMode="auto">
              <a:xfrm>
                <a:off x="6315" y="675"/>
                <a:ext cx="615" cy="3675"/>
              </a:xfrm>
              <a:prstGeom prst="leftBrace">
                <a:avLst>
                  <a:gd name="adj1" fmla="val 4979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>
                <a:off x="6975" y="2895"/>
                <a:ext cx="2145" cy="690"/>
                <a:chOff x="300" y="5265"/>
                <a:chExt cx="2145" cy="690"/>
              </a:xfrm>
            </p:grpSpPr>
            <p:cxnSp>
              <p:nvCxnSpPr>
                <p:cNvPr id="10282" name="AutoShape 12"/>
                <p:cNvCxnSpPr>
                  <a:cxnSpLocks noChangeShapeType="1"/>
                </p:cNvCxnSpPr>
                <p:nvPr/>
              </p:nvCxnSpPr>
              <p:spPr bwMode="auto">
                <a:xfrm>
                  <a:off x="300" y="5265"/>
                  <a:ext cx="213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283" name="AutoShape 13"/>
                <p:cNvCxnSpPr>
                  <a:cxnSpLocks noChangeShapeType="1"/>
                </p:cNvCxnSpPr>
                <p:nvPr/>
              </p:nvCxnSpPr>
              <p:spPr bwMode="auto">
                <a:xfrm>
                  <a:off x="315" y="5955"/>
                  <a:ext cx="213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6753" y="8853"/>
              <a:ext cx="2805" cy="2880"/>
              <a:chOff x="6315" y="1470"/>
              <a:chExt cx="2805" cy="2880"/>
            </a:xfrm>
          </p:grpSpPr>
          <p:cxnSp>
            <p:nvCxnSpPr>
              <p:cNvPr id="10277" name="AutoShape 16"/>
              <p:cNvCxnSpPr>
                <a:cxnSpLocks noChangeShapeType="1"/>
              </p:cNvCxnSpPr>
              <p:nvPr/>
            </p:nvCxnSpPr>
            <p:spPr bwMode="auto">
              <a:xfrm>
                <a:off x="6960" y="2190"/>
                <a:ext cx="213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273" name="AutoShape 18"/>
              <p:cNvSpPr>
                <a:spLocks/>
              </p:cNvSpPr>
              <p:nvPr/>
            </p:nvSpPr>
            <p:spPr bwMode="auto">
              <a:xfrm>
                <a:off x="6315" y="1470"/>
                <a:ext cx="615" cy="2880"/>
              </a:xfrm>
              <a:prstGeom prst="leftBrace">
                <a:avLst>
                  <a:gd name="adj1" fmla="val 49797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19"/>
              <p:cNvGrpSpPr>
                <a:grpSpLocks/>
              </p:cNvGrpSpPr>
              <p:nvPr/>
            </p:nvGrpSpPr>
            <p:grpSpPr bwMode="auto">
              <a:xfrm>
                <a:off x="6975" y="2895"/>
                <a:ext cx="2145" cy="690"/>
                <a:chOff x="300" y="5265"/>
                <a:chExt cx="2145" cy="690"/>
              </a:xfrm>
            </p:grpSpPr>
            <p:cxnSp>
              <p:nvCxnSpPr>
                <p:cNvPr id="10275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00" y="5265"/>
                  <a:ext cx="213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276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315" y="5955"/>
                  <a:ext cx="213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10008" y="2988"/>
              <a:ext cx="2145" cy="690"/>
              <a:chOff x="3360" y="5505"/>
              <a:chExt cx="2145" cy="690"/>
            </a:xfrm>
          </p:grpSpPr>
          <p:cxnSp>
            <p:nvCxnSpPr>
              <p:cNvPr id="10270" name="AutoShape 23"/>
              <p:cNvCxnSpPr>
                <a:cxnSpLocks noChangeShapeType="1"/>
              </p:cNvCxnSpPr>
              <p:nvPr/>
            </p:nvCxnSpPr>
            <p:spPr bwMode="auto">
              <a:xfrm>
                <a:off x="3360" y="5505"/>
                <a:ext cx="213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271" name="AutoShape 24"/>
              <p:cNvCxnSpPr>
                <a:cxnSpLocks noChangeShapeType="1"/>
              </p:cNvCxnSpPr>
              <p:nvPr/>
            </p:nvCxnSpPr>
            <p:spPr bwMode="auto">
              <a:xfrm>
                <a:off x="3375" y="6195"/>
                <a:ext cx="213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0262" name="AutoShape 25"/>
            <p:cNvSpPr>
              <a:spLocks/>
            </p:cNvSpPr>
            <p:nvPr/>
          </p:nvSpPr>
          <p:spPr bwMode="auto">
            <a:xfrm>
              <a:off x="9678" y="2478"/>
              <a:ext cx="180" cy="1755"/>
            </a:xfrm>
            <a:prstGeom prst="leftBrace">
              <a:avLst>
                <a:gd name="adj1" fmla="val 8125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AutoShape 26"/>
            <p:cNvSpPr>
              <a:spLocks/>
            </p:cNvSpPr>
            <p:nvPr/>
          </p:nvSpPr>
          <p:spPr bwMode="auto">
            <a:xfrm>
              <a:off x="12258" y="2118"/>
              <a:ext cx="210" cy="1320"/>
            </a:xfrm>
            <a:prstGeom prst="leftBrace">
              <a:avLst>
                <a:gd name="adj1" fmla="val 52381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27"/>
            <p:cNvGrpSpPr>
              <a:grpSpLocks/>
            </p:cNvGrpSpPr>
            <p:nvPr/>
          </p:nvGrpSpPr>
          <p:grpSpPr bwMode="auto">
            <a:xfrm>
              <a:off x="12693" y="2478"/>
              <a:ext cx="2145" cy="690"/>
              <a:chOff x="3360" y="5505"/>
              <a:chExt cx="2145" cy="690"/>
            </a:xfrm>
          </p:grpSpPr>
          <p:cxnSp>
            <p:nvCxnSpPr>
              <p:cNvPr id="10268" name="AutoShape 28"/>
              <p:cNvCxnSpPr>
                <a:cxnSpLocks noChangeShapeType="1"/>
              </p:cNvCxnSpPr>
              <p:nvPr/>
            </p:nvCxnSpPr>
            <p:spPr bwMode="auto">
              <a:xfrm>
                <a:off x="3360" y="5505"/>
                <a:ext cx="213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269" name="AutoShape 29"/>
              <p:cNvCxnSpPr>
                <a:cxnSpLocks noChangeShapeType="1"/>
              </p:cNvCxnSpPr>
              <p:nvPr/>
            </p:nvCxnSpPr>
            <p:spPr bwMode="auto">
              <a:xfrm>
                <a:off x="3375" y="6195"/>
                <a:ext cx="213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cxnSp>
          <p:nvCxnSpPr>
            <p:cNvPr id="10265" name="AutoShape 30"/>
            <p:cNvCxnSpPr>
              <a:cxnSpLocks noChangeShapeType="1"/>
            </p:cNvCxnSpPr>
            <p:nvPr/>
          </p:nvCxnSpPr>
          <p:spPr bwMode="auto">
            <a:xfrm>
              <a:off x="1154" y="7710"/>
              <a:ext cx="213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266" name="AutoShape 31"/>
            <p:cNvCxnSpPr>
              <a:cxnSpLocks noChangeShapeType="1"/>
            </p:cNvCxnSpPr>
            <p:nvPr/>
          </p:nvCxnSpPr>
          <p:spPr bwMode="auto">
            <a:xfrm>
              <a:off x="4398" y="10314"/>
              <a:ext cx="213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267" name="AutoShape 32"/>
            <p:cNvCxnSpPr>
              <a:cxnSpLocks noChangeShapeType="1"/>
            </p:cNvCxnSpPr>
            <p:nvPr/>
          </p:nvCxnSpPr>
          <p:spPr bwMode="auto">
            <a:xfrm>
              <a:off x="4362" y="4995"/>
              <a:ext cx="213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-31749" y="3540126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REAL</a:t>
            </a:r>
          </a:p>
          <a:p>
            <a:pPr algn="ctr"/>
            <a:r>
              <a:rPr lang="en-US" b="1"/>
              <a:t>NUMBERS</a:t>
            </a:r>
          </a:p>
        </p:txBody>
      </p:sp>
      <p:sp>
        <p:nvSpPr>
          <p:cNvPr id="31778" name="Text Box 34"/>
          <p:cNvSpPr txBox="1">
            <a:spLocks noChangeArrowheads="1"/>
          </p:cNvSpPr>
          <p:nvPr/>
        </p:nvSpPr>
        <p:spPr bwMode="auto">
          <a:xfrm>
            <a:off x="2025650" y="2062163"/>
            <a:ext cx="144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RATIONAL</a:t>
            </a:r>
          </a:p>
        </p:txBody>
      </p: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1938338" y="5491163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IRRATIONAL</a:t>
            </a:r>
          </a:p>
        </p:txBody>
      </p:sp>
      <p:sp>
        <p:nvSpPr>
          <p:cNvPr id="31780" name="Text Box 36"/>
          <p:cNvSpPr txBox="1">
            <a:spLocks noChangeArrowheads="1"/>
          </p:cNvSpPr>
          <p:nvPr/>
        </p:nvSpPr>
        <p:spPr bwMode="auto">
          <a:xfrm>
            <a:off x="3878263" y="1209676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INTEGERS</a:t>
            </a:r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3854451" y="1670051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FRACTIONS</a:t>
            </a:r>
          </a:p>
        </p:txBody>
      </p:sp>
      <p:sp>
        <p:nvSpPr>
          <p:cNvPr id="31782" name="Text Box 38"/>
          <p:cNvSpPr txBox="1">
            <a:spLocks noChangeArrowheads="1"/>
          </p:cNvSpPr>
          <p:nvPr/>
        </p:nvSpPr>
        <p:spPr bwMode="auto">
          <a:xfrm>
            <a:off x="3676650" y="2081213"/>
            <a:ext cx="297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/>
              <a:t>REPEATING DECIMALS</a:t>
            </a:r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3581400" y="2508251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TERMINATING DECIMALS</a:t>
            </a:r>
          </a:p>
        </p:txBody>
      </p:sp>
      <p:sp>
        <p:nvSpPr>
          <p:cNvPr id="31785" name="Text Box 41"/>
          <p:cNvSpPr txBox="1">
            <a:spLocks noChangeArrowheads="1"/>
          </p:cNvSpPr>
          <p:nvPr/>
        </p:nvSpPr>
        <p:spPr bwMode="auto">
          <a:xfrm>
            <a:off x="3690685" y="4972327"/>
            <a:ext cx="5746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NON-REPEATING/NON-TERMINATING  </a:t>
            </a:r>
            <a:r>
              <a:rPr lang="en-US" b="1" dirty="0"/>
              <a:t>DECIMALS</a:t>
            </a:r>
          </a:p>
        </p:txBody>
      </p:sp>
      <p:sp>
        <p:nvSpPr>
          <p:cNvPr id="31787" name="Text Box 43"/>
          <p:cNvSpPr txBox="1">
            <a:spLocks noChangeArrowheads="1"/>
          </p:cNvSpPr>
          <p:nvPr/>
        </p:nvSpPr>
        <p:spPr bwMode="auto">
          <a:xfrm>
            <a:off x="3581400" y="5480051"/>
            <a:ext cx="541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/>
              <a:t>SQUARE ROOTS OF NON-PERFECT SQUARES</a:t>
            </a:r>
          </a:p>
        </p:txBody>
      </p:sp>
      <p:sp>
        <p:nvSpPr>
          <p:cNvPr id="31788" name="Text Box 44"/>
          <p:cNvSpPr txBox="1">
            <a:spLocks noChangeArrowheads="1"/>
          </p:cNvSpPr>
          <p:nvPr/>
        </p:nvSpPr>
        <p:spPr bwMode="auto">
          <a:xfrm>
            <a:off x="3937001" y="5903913"/>
            <a:ext cx="144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b="1">
                <a:latin typeface="Times New Roman" pitchFamily="18" charset="0"/>
                <a:cs typeface="Times New Roman" pitchFamily="18" charset="0"/>
              </a:rPr>
              <a:t>π</a:t>
            </a:r>
          </a:p>
        </p:txBody>
      </p:sp>
      <p:sp>
        <p:nvSpPr>
          <p:cNvPr id="31789" name="Text Box 45"/>
          <p:cNvSpPr txBox="1">
            <a:spLocks noChangeArrowheads="1"/>
          </p:cNvSpPr>
          <p:nvPr/>
        </p:nvSpPr>
        <p:spPr bwMode="auto">
          <a:xfrm>
            <a:off x="5465763" y="557213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WHOLE NUMBERS</a:t>
            </a:r>
          </a:p>
        </p:txBody>
      </p:sp>
      <p:sp>
        <p:nvSpPr>
          <p:cNvPr id="31790" name="Text Box 46"/>
          <p:cNvSpPr txBox="1">
            <a:spLocks noChangeArrowheads="1"/>
          </p:cNvSpPr>
          <p:nvPr/>
        </p:nvSpPr>
        <p:spPr bwMode="auto">
          <a:xfrm>
            <a:off x="5322889" y="1277938"/>
            <a:ext cx="208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OPPOSITES</a:t>
            </a:r>
          </a:p>
          <a:p>
            <a:pPr algn="ctr"/>
            <a:r>
              <a:rPr lang="en-US" b="1"/>
              <a:t>(NEGATIVES)</a:t>
            </a:r>
          </a:p>
        </p:txBody>
      </p:sp>
      <p:sp>
        <p:nvSpPr>
          <p:cNvPr id="31791" name="Text Box 47"/>
          <p:cNvSpPr txBox="1">
            <a:spLocks noChangeArrowheads="1"/>
          </p:cNvSpPr>
          <p:nvPr/>
        </p:nvSpPr>
        <p:spPr bwMode="auto">
          <a:xfrm>
            <a:off x="7186613" y="1"/>
            <a:ext cx="16764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NATURAL NUMBERS</a:t>
            </a:r>
            <a:br>
              <a:rPr lang="en-US" b="1"/>
            </a:br>
            <a:r>
              <a:rPr lang="en-US" sz="1100" b="1"/>
              <a:t>aka counting numbers</a:t>
            </a:r>
          </a:p>
        </p:txBody>
      </p:sp>
      <p:sp>
        <p:nvSpPr>
          <p:cNvPr id="31792" name="Text Box 48"/>
          <p:cNvSpPr txBox="1">
            <a:spLocks noChangeArrowheads="1"/>
          </p:cNvSpPr>
          <p:nvPr/>
        </p:nvSpPr>
        <p:spPr bwMode="auto">
          <a:xfrm>
            <a:off x="7283451" y="904876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1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1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31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31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7" grpId="0"/>
      <p:bldP spid="31778" grpId="0"/>
      <p:bldP spid="31779" grpId="0"/>
      <p:bldP spid="31780" grpId="0"/>
      <p:bldP spid="31781" grpId="0"/>
      <p:bldP spid="31782" grpId="0"/>
      <p:bldP spid="31783" grpId="0"/>
      <p:bldP spid="31785" grpId="0"/>
      <p:bldP spid="31787" grpId="0"/>
      <p:bldP spid="31788" grpId="0"/>
      <p:bldP spid="31789" grpId="0"/>
      <p:bldP spid="31790" grpId="0"/>
      <p:bldP spid="31791" grpId="0"/>
      <p:bldP spid="317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7550150" y="1042988"/>
            <a:ext cx="14414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00"/>
                </a:solidFill>
              </a:rPr>
              <a:t>(a.k.a. counting numbers)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4668838" y="4459288"/>
            <a:ext cx="4162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Square roots of non-perfect squares</a:t>
            </a:r>
          </a:p>
        </p:txBody>
      </p:sp>
      <p:grpSp>
        <p:nvGrpSpPr>
          <p:cNvPr id="6148" name="Group 6"/>
          <p:cNvGrpSpPr>
            <a:grpSpLocks/>
          </p:cNvGrpSpPr>
          <p:nvPr/>
        </p:nvGrpSpPr>
        <p:grpSpPr bwMode="auto">
          <a:xfrm>
            <a:off x="1658938" y="398463"/>
            <a:ext cx="7145337" cy="5164137"/>
            <a:chOff x="1154" y="2118"/>
            <a:chExt cx="13684" cy="9615"/>
          </a:xfrm>
        </p:grpSpPr>
        <p:sp>
          <p:nvSpPr>
            <p:cNvPr id="6169" name="AutoShape 7"/>
            <p:cNvSpPr>
              <a:spLocks/>
            </p:cNvSpPr>
            <p:nvPr/>
          </p:nvSpPr>
          <p:spPr bwMode="auto">
            <a:xfrm>
              <a:off x="3654" y="3168"/>
              <a:ext cx="729" cy="8042"/>
            </a:xfrm>
            <a:prstGeom prst="leftBrace">
              <a:avLst>
                <a:gd name="adj1" fmla="val 9193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6170" name="Group 8"/>
            <p:cNvGrpSpPr>
              <a:grpSpLocks/>
            </p:cNvGrpSpPr>
            <p:nvPr/>
          </p:nvGrpSpPr>
          <p:grpSpPr bwMode="auto">
            <a:xfrm>
              <a:off x="6663" y="2703"/>
              <a:ext cx="2805" cy="3675"/>
              <a:chOff x="6315" y="675"/>
              <a:chExt cx="2805" cy="3675"/>
            </a:xfrm>
          </p:grpSpPr>
          <p:grpSp>
            <p:nvGrpSpPr>
              <p:cNvPr id="6190" name="Group 9"/>
              <p:cNvGrpSpPr>
                <a:grpSpLocks/>
              </p:cNvGrpSpPr>
              <p:nvPr/>
            </p:nvGrpSpPr>
            <p:grpSpPr bwMode="auto">
              <a:xfrm>
                <a:off x="6960" y="1545"/>
                <a:ext cx="2145" cy="690"/>
                <a:chOff x="300" y="5265"/>
                <a:chExt cx="2145" cy="690"/>
              </a:xfrm>
            </p:grpSpPr>
            <p:cxnSp>
              <p:nvCxnSpPr>
                <p:cNvPr id="6195" name="AutoShape 10"/>
                <p:cNvCxnSpPr>
                  <a:cxnSpLocks noChangeShapeType="1"/>
                </p:cNvCxnSpPr>
                <p:nvPr/>
              </p:nvCxnSpPr>
              <p:spPr bwMode="auto">
                <a:xfrm>
                  <a:off x="300" y="5265"/>
                  <a:ext cx="213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196" name="AutoShape 11"/>
                <p:cNvCxnSpPr>
                  <a:cxnSpLocks noChangeShapeType="1"/>
                </p:cNvCxnSpPr>
                <p:nvPr/>
              </p:nvCxnSpPr>
              <p:spPr bwMode="auto">
                <a:xfrm>
                  <a:off x="315" y="5955"/>
                  <a:ext cx="213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6191" name="AutoShape 12"/>
              <p:cNvSpPr>
                <a:spLocks/>
              </p:cNvSpPr>
              <p:nvPr/>
            </p:nvSpPr>
            <p:spPr bwMode="auto">
              <a:xfrm>
                <a:off x="6315" y="675"/>
                <a:ext cx="615" cy="3675"/>
              </a:xfrm>
              <a:prstGeom prst="leftBrace">
                <a:avLst>
                  <a:gd name="adj1" fmla="val 4979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6192" name="Group 13"/>
              <p:cNvGrpSpPr>
                <a:grpSpLocks/>
              </p:cNvGrpSpPr>
              <p:nvPr/>
            </p:nvGrpSpPr>
            <p:grpSpPr bwMode="auto">
              <a:xfrm>
                <a:off x="6975" y="2895"/>
                <a:ext cx="2145" cy="690"/>
                <a:chOff x="300" y="5265"/>
                <a:chExt cx="2145" cy="690"/>
              </a:xfrm>
            </p:grpSpPr>
            <p:cxnSp>
              <p:nvCxnSpPr>
                <p:cNvPr id="6193" name="AutoShape 14"/>
                <p:cNvCxnSpPr>
                  <a:cxnSpLocks noChangeShapeType="1"/>
                </p:cNvCxnSpPr>
                <p:nvPr/>
              </p:nvCxnSpPr>
              <p:spPr bwMode="auto">
                <a:xfrm>
                  <a:off x="300" y="5265"/>
                  <a:ext cx="213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194" name="AutoShape 15"/>
                <p:cNvCxnSpPr>
                  <a:cxnSpLocks noChangeShapeType="1"/>
                </p:cNvCxnSpPr>
                <p:nvPr/>
              </p:nvCxnSpPr>
              <p:spPr bwMode="auto">
                <a:xfrm>
                  <a:off x="315" y="5955"/>
                  <a:ext cx="213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6171" name="Group 16"/>
            <p:cNvGrpSpPr>
              <a:grpSpLocks/>
            </p:cNvGrpSpPr>
            <p:nvPr/>
          </p:nvGrpSpPr>
          <p:grpSpPr bwMode="auto">
            <a:xfrm>
              <a:off x="6753" y="8058"/>
              <a:ext cx="2805" cy="3675"/>
              <a:chOff x="6315" y="675"/>
              <a:chExt cx="2805" cy="3675"/>
            </a:xfrm>
          </p:grpSpPr>
          <p:grpSp>
            <p:nvGrpSpPr>
              <p:cNvPr id="6183" name="Group 17"/>
              <p:cNvGrpSpPr>
                <a:grpSpLocks/>
              </p:cNvGrpSpPr>
              <p:nvPr/>
            </p:nvGrpSpPr>
            <p:grpSpPr bwMode="auto">
              <a:xfrm>
                <a:off x="6960" y="1545"/>
                <a:ext cx="2145" cy="690"/>
                <a:chOff x="300" y="5265"/>
                <a:chExt cx="2145" cy="690"/>
              </a:xfrm>
            </p:grpSpPr>
            <p:cxnSp>
              <p:nvCxnSpPr>
                <p:cNvPr id="6188" name="AutoShape 18"/>
                <p:cNvCxnSpPr>
                  <a:cxnSpLocks noChangeShapeType="1"/>
                </p:cNvCxnSpPr>
                <p:nvPr/>
              </p:nvCxnSpPr>
              <p:spPr bwMode="auto">
                <a:xfrm>
                  <a:off x="300" y="5265"/>
                  <a:ext cx="213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189" name="AutoShape 19"/>
                <p:cNvCxnSpPr>
                  <a:cxnSpLocks noChangeShapeType="1"/>
                </p:cNvCxnSpPr>
                <p:nvPr/>
              </p:nvCxnSpPr>
              <p:spPr bwMode="auto">
                <a:xfrm>
                  <a:off x="315" y="5955"/>
                  <a:ext cx="213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6184" name="AutoShape 20"/>
              <p:cNvSpPr>
                <a:spLocks/>
              </p:cNvSpPr>
              <p:nvPr/>
            </p:nvSpPr>
            <p:spPr bwMode="auto">
              <a:xfrm>
                <a:off x="6315" y="675"/>
                <a:ext cx="615" cy="3675"/>
              </a:xfrm>
              <a:prstGeom prst="leftBrace">
                <a:avLst>
                  <a:gd name="adj1" fmla="val 49797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6185" name="Group 21"/>
              <p:cNvGrpSpPr>
                <a:grpSpLocks/>
              </p:cNvGrpSpPr>
              <p:nvPr/>
            </p:nvGrpSpPr>
            <p:grpSpPr bwMode="auto">
              <a:xfrm>
                <a:off x="6975" y="2895"/>
                <a:ext cx="2145" cy="690"/>
                <a:chOff x="300" y="5265"/>
                <a:chExt cx="2145" cy="690"/>
              </a:xfrm>
            </p:grpSpPr>
            <p:cxnSp>
              <p:nvCxnSpPr>
                <p:cNvPr id="6186" name="AutoShape 22"/>
                <p:cNvCxnSpPr>
                  <a:cxnSpLocks noChangeShapeType="1"/>
                </p:cNvCxnSpPr>
                <p:nvPr/>
              </p:nvCxnSpPr>
              <p:spPr bwMode="auto">
                <a:xfrm>
                  <a:off x="300" y="5265"/>
                  <a:ext cx="213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187" name="AutoShape 23"/>
                <p:cNvCxnSpPr>
                  <a:cxnSpLocks noChangeShapeType="1"/>
                </p:cNvCxnSpPr>
                <p:nvPr/>
              </p:nvCxnSpPr>
              <p:spPr bwMode="auto">
                <a:xfrm>
                  <a:off x="315" y="5955"/>
                  <a:ext cx="213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6172" name="Group 24"/>
            <p:cNvGrpSpPr>
              <a:grpSpLocks/>
            </p:cNvGrpSpPr>
            <p:nvPr/>
          </p:nvGrpSpPr>
          <p:grpSpPr bwMode="auto">
            <a:xfrm>
              <a:off x="10008" y="2988"/>
              <a:ext cx="2145" cy="690"/>
              <a:chOff x="3360" y="5505"/>
              <a:chExt cx="2145" cy="690"/>
            </a:xfrm>
          </p:grpSpPr>
          <p:cxnSp>
            <p:nvCxnSpPr>
              <p:cNvPr id="6181" name="AutoShape 25"/>
              <p:cNvCxnSpPr>
                <a:cxnSpLocks noChangeShapeType="1"/>
              </p:cNvCxnSpPr>
              <p:nvPr/>
            </p:nvCxnSpPr>
            <p:spPr bwMode="auto">
              <a:xfrm>
                <a:off x="3360" y="5505"/>
                <a:ext cx="213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82" name="AutoShape 26"/>
              <p:cNvCxnSpPr>
                <a:cxnSpLocks noChangeShapeType="1"/>
              </p:cNvCxnSpPr>
              <p:nvPr/>
            </p:nvCxnSpPr>
            <p:spPr bwMode="auto">
              <a:xfrm>
                <a:off x="3375" y="6195"/>
                <a:ext cx="213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173" name="AutoShape 27"/>
            <p:cNvSpPr>
              <a:spLocks/>
            </p:cNvSpPr>
            <p:nvPr/>
          </p:nvSpPr>
          <p:spPr bwMode="auto">
            <a:xfrm>
              <a:off x="9678" y="2478"/>
              <a:ext cx="180" cy="1755"/>
            </a:xfrm>
            <a:prstGeom prst="leftBrace">
              <a:avLst>
                <a:gd name="adj1" fmla="val 8125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174" name="AutoShape 28"/>
            <p:cNvSpPr>
              <a:spLocks/>
            </p:cNvSpPr>
            <p:nvPr/>
          </p:nvSpPr>
          <p:spPr bwMode="auto">
            <a:xfrm>
              <a:off x="12258" y="2118"/>
              <a:ext cx="210" cy="1320"/>
            </a:xfrm>
            <a:prstGeom prst="leftBrace">
              <a:avLst>
                <a:gd name="adj1" fmla="val 52381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6175" name="Group 29"/>
            <p:cNvGrpSpPr>
              <a:grpSpLocks/>
            </p:cNvGrpSpPr>
            <p:nvPr/>
          </p:nvGrpSpPr>
          <p:grpSpPr bwMode="auto">
            <a:xfrm>
              <a:off x="12693" y="2478"/>
              <a:ext cx="2145" cy="690"/>
              <a:chOff x="3360" y="5505"/>
              <a:chExt cx="2145" cy="690"/>
            </a:xfrm>
          </p:grpSpPr>
          <p:cxnSp>
            <p:nvCxnSpPr>
              <p:cNvPr id="6179" name="AutoShape 30"/>
              <p:cNvCxnSpPr>
                <a:cxnSpLocks noChangeShapeType="1"/>
              </p:cNvCxnSpPr>
              <p:nvPr/>
            </p:nvCxnSpPr>
            <p:spPr bwMode="auto">
              <a:xfrm>
                <a:off x="3360" y="5505"/>
                <a:ext cx="213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80" name="AutoShape 31"/>
              <p:cNvCxnSpPr>
                <a:cxnSpLocks noChangeShapeType="1"/>
              </p:cNvCxnSpPr>
              <p:nvPr/>
            </p:nvCxnSpPr>
            <p:spPr bwMode="auto">
              <a:xfrm>
                <a:off x="3375" y="6195"/>
                <a:ext cx="213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6176" name="AutoShape 32"/>
            <p:cNvCxnSpPr>
              <a:cxnSpLocks noChangeShapeType="1"/>
            </p:cNvCxnSpPr>
            <p:nvPr/>
          </p:nvCxnSpPr>
          <p:spPr bwMode="auto">
            <a:xfrm>
              <a:off x="1154" y="7710"/>
              <a:ext cx="213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7" name="AutoShape 33"/>
            <p:cNvCxnSpPr>
              <a:cxnSpLocks noChangeShapeType="1"/>
            </p:cNvCxnSpPr>
            <p:nvPr/>
          </p:nvCxnSpPr>
          <p:spPr bwMode="auto">
            <a:xfrm>
              <a:off x="4398" y="10314"/>
              <a:ext cx="213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8" name="AutoShape 34"/>
            <p:cNvCxnSpPr>
              <a:cxnSpLocks noChangeShapeType="1"/>
            </p:cNvCxnSpPr>
            <p:nvPr/>
          </p:nvCxnSpPr>
          <p:spPr bwMode="auto">
            <a:xfrm>
              <a:off x="4362" y="4995"/>
              <a:ext cx="213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149" name="Text Box 35"/>
          <p:cNvSpPr txBox="1">
            <a:spLocks noChangeArrowheads="1"/>
          </p:cNvSpPr>
          <p:nvPr/>
        </p:nvSpPr>
        <p:spPr bwMode="auto">
          <a:xfrm>
            <a:off x="1524000" y="2808288"/>
            <a:ext cx="1441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Real</a:t>
            </a:r>
            <a:br>
              <a:rPr lang="en-US" smtClean="0">
                <a:solidFill>
                  <a:srgbClr val="000000"/>
                </a:solidFill>
              </a:rPr>
            </a:br>
            <a:r>
              <a:rPr lang="en-US" smtClean="0">
                <a:solidFill>
                  <a:srgbClr val="000000"/>
                </a:solidFill>
              </a:rPr>
              <a:t>Numbers</a:t>
            </a:r>
          </a:p>
        </p:txBody>
      </p:sp>
      <p:sp>
        <p:nvSpPr>
          <p:cNvPr id="6150" name="Text Box 36"/>
          <p:cNvSpPr txBox="1">
            <a:spLocks noChangeArrowheads="1"/>
          </p:cNvSpPr>
          <p:nvPr/>
        </p:nvSpPr>
        <p:spPr bwMode="auto">
          <a:xfrm>
            <a:off x="3227388" y="1363663"/>
            <a:ext cx="14398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Rational</a:t>
            </a:r>
            <a:br>
              <a:rPr lang="en-US" smtClean="0">
                <a:solidFill>
                  <a:srgbClr val="000000"/>
                </a:solidFill>
              </a:rPr>
            </a:br>
            <a:r>
              <a:rPr lang="en-US" smtClean="0">
                <a:solidFill>
                  <a:srgbClr val="000000"/>
                </a:solidFill>
              </a:rPr>
              <a:t>Numbers</a:t>
            </a:r>
          </a:p>
        </p:txBody>
      </p:sp>
      <p:sp>
        <p:nvSpPr>
          <p:cNvPr id="6151" name="Text Box 37"/>
          <p:cNvSpPr txBox="1">
            <a:spLocks noChangeArrowheads="1"/>
          </p:cNvSpPr>
          <p:nvPr/>
        </p:nvSpPr>
        <p:spPr bwMode="auto">
          <a:xfrm>
            <a:off x="3227388" y="4214813"/>
            <a:ext cx="14398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Irrational</a:t>
            </a:r>
            <a:br>
              <a:rPr lang="en-US" smtClean="0">
                <a:solidFill>
                  <a:srgbClr val="000000"/>
                </a:solidFill>
              </a:rPr>
            </a:br>
            <a:r>
              <a:rPr lang="en-US" smtClean="0">
                <a:solidFill>
                  <a:srgbClr val="000000"/>
                </a:solidFill>
              </a:rPr>
              <a:t>Numbers</a:t>
            </a:r>
          </a:p>
        </p:txBody>
      </p:sp>
      <p:sp>
        <p:nvSpPr>
          <p:cNvPr id="6152" name="Text Box 38"/>
          <p:cNvSpPr txBox="1">
            <a:spLocks noChangeArrowheads="1"/>
          </p:cNvSpPr>
          <p:nvPr/>
        </p:nvSpPr>
        <p:spPr bwMode="auto">
          <a:xfrm>
            <a:off x="4729163" y="862013"/>
            <a:ext cx="1441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Integers</a:t>
            </a:r>
          </a:p>
        </p:txBody>
      </p:sp>
      <p:sp>
        <p:nvSpPr>
          <p:cNvPr id="6153" name="Text Box 39"/>
          <p:cNvSpPr txBox="1">
            <a:spLocks noChangeArrowheads="1"/>
          </p:cNvSpPr>
          <p:nvPr/>
        </p:nvSpPr>
        <p:spPr bwMode="auto">
          <a:xfrm>
            <a:off x="4729163" y="1247775"/>
            <a:ext cx="1441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Fractions</a:t>
            </a:r>
          </a:p>
        </p:txBody>
      </p:sp>
      <p:sp>
        <p:nvSpPr>
          <p:cNvPr id="6154" name="Text Box 40"/>
          <p:cNvSpPr txBox="1">
            <a:spLocks noChangeArrowheads="1"/>
          </p:cNvSpPr>
          <p:nvPr/>
        </p:nvSpPr>
        <p:spPr bwMode="auto">
          <a:xfrm>
            <a:off x="4765675" y="1614488"/>
            <a:ext cx="2441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Terminating Decimals</a:t>
            </a:r>
          </a:p>
        </p:txBody>
      </p:sp>
      <p:sp>
        <p:nvSpPr>
          <p:cNvPr id="6155" name="Text Box 41"/>
          <p:cNvSpPr txBox="1">
            <a:spLocks noChangeArrowheads="1"/>
          </p:cNvSpPr>
          <p:nvPr/>
        </p:nvSpPr>
        <p:spPr bwMode="auto">
          <a:xfrm>
            <a:off x="4567238" y="1970088"/>
            <a:ext cx="2647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Repeating Decimals</a:t>
            </a:r>
          </a:p>
        </p:txBody>
      </p:sp>
      <p:sp>
        <p:nvSpPr>
          <p:cNvPr id="6156" name="Text Box 42"/>
          <p:cNvSpPr txBox="1">
            <a:spLocks noChangeArrowheads="1"/>
          </p:cNvSpPr>
          <p:nvPr/>
        </p:nvSpPr>
        <p:spPr bwMode="auto">
          <a:xfrm>
            <a:off x="4729163" y="3749675"/>
            <a:ext cx="3043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Non-terminating Decimals</a:t>
            </a:r>
          </a:p>
        </p:txBody>
      </p:sp>
      <p:sp>
        <p:nvSpPr>
          <p:cNvPr id="6157" name="Text Box 43"/>
          <p:cNvSpPr txBox="1">
            <a:spLocks noChangeArrowheads="1"/>
          </p:cNvSpPr>
          <p:nvPr/>
        </p:nvSpPr>
        <p:spPr bwMode="auto">
          <a:xfrm>
            <a:off x="4567238" y="4113213"/>
            <a:ext cx="31924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Non-repeating Decimals</a:t>
            </a:r>
          </a:p>
        </p:txBody>
      </p:sp>
      <p:sp>
        <p:nvSpPr>
          <p:cNvPr id="6158" name="Text Box 44"/>
          <p:cNvSpPr txBox="1">
            <a:spLocks noChangeArrowheads="1"/>
          </p:cNvSpPr>
          <p:nvPr/>
        </p:nvSpPr>
        <p:spPr bwMode="auto">
          <a:xfrm>
            <a:off x="5168900" y="4848225"/>
            <a:ext cx="376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</a:p>
        </p:txBody>
      </p:sp>
      <p:sp>
        <p:nvSpPr>
          <p:cNvPr id="6159" name="Text Box 45"/>
          <p:cNvSpPr txBox="1">
            <a:spLocks noChangeArrowheads="1"/>
          </p:cNvSpPr>
          <p:nvPr/>
        </p:nvSpPr>
        <p:spPr bwMode="auto">
          <a:xfrm>
            <a:off x="6162675" y="301625"/>
            <a:ext cx="1441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Whole</a:t>
            </a:r>
            <a:br>
              <a:rPr lang="en-US" smtClean="0">
                <a:solidFill>
                  <a:srgbClr val="000000"/>
                </a:solidFill>
              </a:rPr>
            </a:br>
            <a:r>
              <a:rPr lang="en-US" smtClean="0">
                <a:solidFill>
                  <a:srgbClr val="000000"/>
                </a:solidFill>
              </a:rPr>
              <a:t>Numbers</a:t>
            </a:r>
          </a:p>
        </p:txBody>
      </p:sp>
      <p:sp>
        <p:nvSpPr>
          <p:cNvPr id="6160" name="Text Box 46"/>
          <p:cNvSpPr txBox="1">
            <a:spLocks noChangeArrowheads="1"/>
          </p:cNvSpPr>
          <p:nvPr/>
        </p:nvSpPr>
        <p:spPr bwMode="auto">
          <a:xfrm>
            <a:off x="7497763" y="9525"/>
            <a:ext cx="14430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Natural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Numbers</a:t>
            </a:r>
          </a:p>
        </p:txBody>
      </p:sp>
      <p:sp>
        <p:nvSpPr>
          <p:cNvPr id="6161" name="Rectangle 47"/>
          <p:cNvSpPr>
            <a:spLocks noChangeArrowheads="1"/>
          </p:cNvSpPr>
          <p:nvPr/>
        </p:nvSpPr>
        <p:spPr bwMode="auto">
          <a:xfrm>
            <a:off x="7926388" y="655638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Zero</a:t>
            </a:r>
          </a:p>
        </p:txBody>
      </p:sp>
      <p:sp>
        <p:nvSpPr>
          <p:cNvPr id="6162" name="Rectangle 48"/>
          <p:cNvSpPr>
            <a:spLocks noChangeArrowheads="1"/>
          </p:cNvSpPr>
          <p:nvPr/>
        </p:nvSpPr>
        <p:spPr bwMode="auto">
          <a:xfrm>
            <a:off x="6359525" y="914400"/>
            <a:ext cx="1200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Negatives</a:t>
            </a:r>
          </a:p>
        </p:txBody>
      </p:sp>
      <p:sp>
        <p:nvSpPr>
          <p:cNvPr id="6163" name="Freeform 49"/>
          <p:cNvSpPr>
            <a:spLocks/>
          </p:cNvSpPr>
          <p:nvPr/>
        </p:nvSpPr>
        <p:spPr bwMode="auto">
          <a:xfrm rot="1348259">
            <a:off x="8658225" y="469900"/>
            <a:ext cx="376238" cy="901700"/>
          </a:xfrm>
          <a:custGeom>
            <a:avLst/>
            <a:gdLst>
              <a:gd name="T0" fmla="*/ 0 w 288"/>
              <a:gd name="T1" fmla="*/ 0 h 672"/>
              <a:gd name="T2" fmla="*/ 409592533 w 288"/>
              <a:gd name="T3" fmla="*/ 345690538 h 672"/>
              <a:gd name="T4" fmla="*/ 491510485 w 288"/>
              <a:gd name="T5" fmla="*/ 777802179 h 672"/>
              <a:gd name="T6" fmla="*/ 409592533 w 288"/>
              <a:gd name="T7" fmla="*/ 1209914911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672"/>
              <a:gd name="T14" fmla="*/ 288 w 288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672">
                <a:moveTo>
                  <a:pt x="0" y="0"/>
                </a:moveTo>
                <a:cubicBezTo>
                  <a:pt x="96" y="60"/>
                  <a:pt x="192" y="120"/>
                  <a:pt x="240" y="192"/>
                </a:cubicBezTo>
                <a:cubicBezTo>
                  <a:pt x="288" y="264"/>
                  <a:pt x="288" y="352"/>
                  <a:pt x="288" y="432"/>
                </a:cubicBezTo>
                <a:cubicBezTo>
                  <a:pt x="288" y="512"/>
                  <a:pt x="264" y="592"/>
                  <a:pt x="240" y="67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339" name="AutoShape 51"/>
          <p:cNvSpPr>
            <a:spLocks/>
          </p:cNvSpPr>
          <p:nvPr/>
        </p:nvSpPr>
        <p:spPr bwMode="auto">
          <a:xfrm>
            <a:off x="1447800" y="2590800"/>
            <a:ext cx="228600" cy="4114800"/>
          </a:xfrm>
          <a:prstGeom prst="leftBrace">
            <a:avLst>
              <a:gd name="adj1" fmla="val 1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340" name="Line 52"/>
          <p:cNvSpPr>
            <a:spLocks noChangeShapeType="1"/>
          </p:cNvSpPr>
          <p:nvPr/>
        </p:nvSpPr>
        <p:spPr bwMode="auto">
          <a:xfrm>
            <a:off x="228600" y="5181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341" name="Line 53"/>
          <p:cNvSpPr>
            <a:spLocks noChangeShapeType="1"/>
          </p:cNvSpPr>
          <p:nvPr/>
        </p:nvSpPr>
        <p:spPr bwMode="auto">
          <a:xfrm>
            <a:off x="1676400" y="6553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342" name="Text Box 54"/>
          <p:cNvSpPr txBox="1">
            <a:spLocks noChangeArrowheads="1"/>
          </p:cNvSpPr>
          <p:nvPr/>
        </p:nvSpPr>
        <p:spPr bwMode="auto">
          <a:xfrm>
            <a:off x="1447800" y="5667375"/>
            <a:ext cx="1600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ts val="1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Imaginary</a:t>
            </a:r>
            <a:br>
              <a:rPr lang="en-US" smtClean="0">
                <a:solidFill>
                  <a:srgbClr val="000000"/>
                </a:solidFill>
              </a:rPr>
            </a:br>
            <a:r>
              <a:rPr lang="en-US" smtClean="0">
                <a:solidFill>
                  <a:srgbClr val="000000"/>
                </a:solidFill>
              </a:rPr>
              <a:t>Numbers</a:t>
            </a:r>
            <a:br>
              <a:rPr lang="en-US" smtClean="0">
                <a:solidFill>
                  <a:srgbClr val="000000"/>
                </a:solidFill>
              </a:rPr>
            </a:br>
            <a:r>
              <a:rPr lang="en-US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158750" y="4195763"/>
            <a:ext cx="1441450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Complex</a:t>
            </a:r>
            <a:br>
              <a:rPr lang="en-US" smtClean="0">
                <a:solidFill>
                  <a:srgbClr val="000000"/>
                </a:solidFill>
              </a:rPr>
            </a:br>
            <a:r>
              <a:rPr lang="en-US" smtClean="0">
                <a:solidFill>
                  <a:srgbClr val="000000"/>
                </a:solidFill>
              </a:rPr>
              <a:t>Numbers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A+B</a:t>
            </a:r>
            <a:r>
              <a:rPr lang="en-US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95199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9" grpId="0" animBg="1"/>
      <p:bldP spid="12340" grpId="0" animBg="1"/>
      <p:bldP spid="12341" grpId="0" animBg="1"/>
      <p:bldP spid="12342" grpId="0"/>
      <p:bldP spid="1234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2193</TotalTime>
  <Words>792</Words>
  <Application>Microsoft Office PowerPoint</Application>
  <PresentationFormat>On-screen Show (4:3)</PresentationFormat>
  <Paragraphs>296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Office Theme</vt:lpstr>
      <vt:lpstr>Default Design</vt:lpstr>
      <vt:lpstr>Equation</vt:lpstr>
      <vt:lpstr>REAL NUMBERS: Understanding Rational &amp; Irrational Numbers</vt:lpstr>
      <vt:lpstr>Classifying Numbers Foldable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Number Lines</vt:lpstr>
      <vt:lpstr>Number Lines</vt:lpstr>
      <vt:lpstr>Showing Decimals on a Number Line</vt:lpstr>
      <vt:lpstr>Taking it further</vt:lpstr>
      <vt:lpstr>Showing Fractions on a Number Line</vt:lpstr>
      <vt:lpstr>Inequality Symbols</vt:lpstr>
      <vt:lpstr>Using Inequality Symbols</vt:lpstr>
      <vt:lpstr>EQUIVALENCE</vt:lpstr>
      <vt:lpstr>Equivalent Fractions</vt:lpstr>
      <vt:lpstr>Equivalent Fractions</vt:lpstr>
      <vt:lpstr>PLACE VALUE TABLES</vt:lpstr>
      <vt:lpstr>EXPANDED FORM</vt:lpstr>
      <vt:lpstr>DECIMALS</vt:lpstr>
      <vt:lpstr>DECIMALS</vt:lpstr>
      <vt:lpstr>POWERS OF TEN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NUMBERS: Understanding Rational &amp; Irrational Numbers</dc:title>
  <dc:creator>Amplo, William (wamplo@psusd.us)</dc:creator>
  <cp:lastModifiedBy>Amplo, William (wamplo@psusd.us)</cp:lastModifiedBy>
  <cp:revision>61</cp:revision>
  <dcterms:created xsi:type="dcterms:W3CDTF">2006-08-16T00:00:00Z</dcterms:created>
  <dcterms:modified xsi:type="dcterms:W3CDTF">2016-01-11T18:36:32Z</dcterms:modified>
</cp:coreProperties>
</file>