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be/st/ss/documents/ccssmathstandardaug2013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2590799"/>
          </a:xfrm>
        </p:spPr>
        <p:txBody>
          <a:bodyPr>
            <a:normAutofit/>
          </a:bodyPr>
          <a:lstStyle/>
          <a:p>
            <a:r>
              <a:rPr lang="en-US" dirty="0" smtClean="0"/>
              <a:t>Analyzing Data Sets for</a:t>
            </a:r>
            <a:br>
              <a:rPr lang="en-US" dirty="0" smtClean="0"/>
            </a:br>
            <a:r>
              <a:rPr lang="en-US" dirty="0" smtClean="0"/>
              <a:t>One Variable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3200400"/>
            <a:ext cx="8763000" cy="2133600"/>
          </a:xfrm>
        </p:spPr>
        <p:txBody>
          <a:bodyPr>
            <a:noAutofit/>
          </a:bodyPr>
          <a:lstStyle/>
          <a:p>
            <a:r>
              <a:rPr lang="en-US" dirty="0" smtClean="0"/>
              <a:t>S.ID.1, 2, 3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www.cde.ca.gov/be/st/ss/documents/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ccssmathstandardaug2013.pdf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1066800"/>
                <a:ext cx="8458200" cy="5334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Standard Deviation</a:t>
                </a:r>
                <a:endParaRPr lang="en-US" b="1" dirty="0">
                  <a:solidFill>
                    <a:srgbClr val="7030A0"/>
                  </a:solidFill>
                </a:endParaRPr>
              </a:p>
              <a:p>
                <a:pPr marL="800100" lvl="2" indent="0" algn="just">
                  <a:spcAft>
                    <a:spcPts val="1800"/>
                  </a:spcAft>
                  <a:buNone/>
                </a:pPr>
                <a:r>
                  <a:rPr lang="en-US" dirty="0" smtClean="0"/>
                  <a:t>Standard deviation is a measure of how spread out the data are from the mean.  The </a:t>
                </a:r>
                <a:r>
                  <a:rPr lang="en-US" dirty="0"/>
                  <a:t>formula that can be used to determine the standard deviation of a data </a:t>
                </a:r>
                <a:r>
                  <a:rPr lang="en-US" dirty="0" smtClean="0"/>
                  <a:t>set is</a:t>
                </a:r>
                <a:endParaRPr lang="en-US" dirty="0"/>
              </a:p>
              <a:p>
                <a:pPr marL="2171700" lvl="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800" i="1"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2800" i="1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800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pPr marL="800100" lvl="2" indent="0">
                  <a:buNone/>
                </a:pPr>
                <a:r>
                  <a:rPr lang="en-US" dirty="0" smtClean="0">
                    <a:ea typeface="Cambria Math"/>
                  </a:rPr>
                  <a:t>where:</a:t>
                </a:r>
              </a:p>
              <a:p>
                <a:pPr lvl="4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standard deviation (lower case Greek letter sigma)</a:t>
                </a:r>
              </a:p>
              <a:p>
                <a:pPr lvl="4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e>
                    </m:nary>
                  </m:oMath>
                </a14:m>
                <a:r>
                  <a:rPr lang="en-US" dirty="0" smtClean="0"/>
                  <a:t> sum of (upper case </a:t>
                </a:r>
                <a:r>
                  <a:rPr lang="en-US" dirty="0"/>
                  <a:t>Greek letter </a:t>
                </a:r>
                <a:r>
                  <a:rPr lang="en-US" dirty="0" smtClean="0"/>
                  <a:t>sigma)</a:t>
                </a:r>
              </a:p>
              <a:p>
                <a:pPr lvl="4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each individual value in the data set</a:t>
                </a:r>
              </a:p>
              <a:p>
                <a:pPr lvl="4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mean of all values </a:t>
                </a:r>
                <a:r>
                  <a:rPr lang="en-US" dirty="0"/>
                  <a:t>in the data </a:t>
                </a:r>
                <a:r>
                  <a:rPr lang="en-US" dirty="0" smtClean="0"/>
                  <a:t>set</a:t>
                </a:r>
              </a:p>
              <a:p>
                <a:pPr lvl="4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number of data points in the set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1066800"/>
                <a:ext cx="8458200" cy="5334000"/>
              </a:xfrm>
              <a:blipFill rotWithShape="1">
                <a:blip r:embed="rId2"/>
                <a:stretch>
                  <a:fillRect l="-1801" t="-1486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5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Normal Distribution</a:t>
            </a: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 smtClean="0"/>
              <a:t>A normal distribution is a collection of many data points that form a bell-shaped curve.</a:t>
            </a:r>
          </a:p>
          <a:p>
            <a:pPr marL="800100" lvl="2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695575"/>
            <a:ext cx="6477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35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Stem-and-Leaf Plot</a:t>
            </a:r>
            <a:endParaRPr lang="en-US" b="1" dirty="0">
              <a:solidFill>
                <a:srgbClr val="7030A0"/>
              </a:solidFill>
            </a:endParaRP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/>
              <a:t>A </a:t>
            </a:r>
            <a:r>
              <a:rPr lang="en-US" dirty="0" smtClean="0"/>
              <a:t>graphical method used to represent ordered numerical data.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203" y="2419350"/>
            <a:ext cx="5467597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3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Side-by-Side Stem-and Leaf Plot</a:t>
            </a:r>
          </a:p>
          <a:p>
            <a:pPr marL="800100" lvl="2" indent="0" algn="just">
              <a:spcAft>
                <a:spcPts val="1800"/>
              </a:spcAft>
              <a:buNone/>
            </a:pPr>
            <a:r>
              <a:rPr lang="en-US" dirty="0" smtClean="0"/>
              <a:t>A side-by-side stem-and-leaf plot allows a comparison of two data sets.  The two data sets share the same stem, but have leaves to the left and right of the stem.</a:t>
            </a:r>
          </a:p>
          <a:p>
            <a:pPr marL="800100" lvl="2" indent="0">
              <a:buNone/>
            </a:pPr>
            <a:r>
              <a:rPr lang="en-US" dirty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594" y="2819400"/>
            <a:ext cx="5466806" cy="386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9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Discrete </a:t>
            </a:r>
            <a:r>
              <a:rPr lang="en-US" b="1" dirty="0" smtClean="0">
                <a:solidFill>
                  <a:srgbClr val="7030A0"/>
                </a:solidFill>
              </a:rPr>
              <a:t>Data</a:t>
            </a: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 smtClean="0"/>
              <a:t>Data that has only a finite number of values or data that</a:t>
            </a:r>
            <a:br>
              <a:rPr lang="en-US" dirty="0" smtClean="0"/>
            </a:br>
            <a:r>
              <a:rPr lang="en-US" dirty="0" smtClean="0"/>
              <a:t>can be “counted.”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Dot Plot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505200"/>
            <a:ext cx="266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</a:rPr>
              <a:t>A dot plot is a graph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that shows how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discrete data are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graphed using a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number line.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4114800" y="3124200"/>
            <a:ext cx="4562475" cy="2819400"/>
            <a:chOff x="4114800" y="2514600"/>
            <a:chExt cx="4562475" cy="2819400"/>
          </a:xfrm>
        </p:grpSpPr>
        <p:pic>
          <p:nvPicPr>
            <p:cNvPr id="4" name="Picture 2" descr="http://blogs.sas.com/content/jmp/files/2014/05/dotplotw.pn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2847974"/>
              <a:ext cx="4562475" cy="2486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4114800" y="2514600"/>
              <a:ext cx="14574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114300">
                <a:spcBef>
                  <a:spcPct val="20000"/>
                </a:spcBef>
              </a:pPr>
              <a:r>
                <a:rPr lang="en-US" sz="2400" dirty="0">
                  <a:solidFill>
                    <a:prstClr val="black"/>
                  </a:solidFill>
                </a:rPr>
                <a:t>EXAMPLE: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458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Data Distribution</a:t>
            </a:r>
          </a:p>
          <a:p>
            <a:pPr marL="800100" lvl="2" indent="0" algn="just">
              <a:spcAft>
                <a:spcPts val="1800"/>
              </a:spcAft>
              <a:buNone/>
            </a:pPr>
            <a:r>
              <a:rPr lang="en-US" dirty="0" smtClean="0"/>
              <a:t>The way in which data are spread out or clustered together.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Symmetric Distribution</a:t>
            </a:r>
          </a:p>
          <a:p>
            <a:pPr marL="800100" lvl="2" indent="0">
              <a:buNone/>
            </a:pPr>
            <a:r>
              <a:rPr lang="en-US" dirty="0" smtClean="0"/>
              <a:t>In a symmetric distribution of data, the left and right halves of the graph are nearly mirror images of each other.  There is often a “peak” in the middle of the graph.</a:t>
            </a:r>
          </a:p>
          <a:p>
            <a:pPr marL="1257300" lvl="3" indent="0">
              <a:buNone/>
            </a:pPr>
            <a:r>
              <a:rPr lang="en-US" sz="2400" dirty="0" smtClean="0"/>
              <a:t>EXAMPLE: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14762" r="23892"/>
          <a:stretch/>
        </p:blipFill>
        <p:spPr bwMode="auto">
          <a:xfrm>
            <a:off x="3037114" y="4267200"/>
            <a:ext cx="3069773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5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143000"/>
            <a:ext cx="6172201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Skewed Right Distribution</a:t>
            </a:r>
          </a:p>
          <a:p>
            <a:pPr marL="800100" lvl="2" indent="0" algn="just">
              <a:spcAft>
                <a:spcPts val="1800"/>
              </a:spcAft>
              <a:buNone/>
            </a:pPr>
            <a:r>
              <a:rPr lang="en-US" dirty="0"/>
              <a:t>In a skewed </a:t>
            </a:r>
            <a:r>
              <a:rPr lang="en-US" dirty="0" smtClean="0"/>
              <a:t>right distribution </a:t>
            </a:r>
            <a:r>
              <a:rPr lang="en-US" dirty="0"/>
              <a:t>of data, the peak of the data is to the </a:t>
            </a:r>
            <a:r>
              <a:rPr lang="en-US" dirty="0" smtClean="0"/>
              <a:t>left side </a:t>
            </a:r>
            <a:r>
              <a:rPr lang="en-US" dirty="0"/>
              <a:t>of the graph.  There are only a few data points to the </a:t>
            </a:r>
            <a:r>
              <a:rPr lang="en-US" dirty="0" smtClean="0"/>
              <a:t>right side </a:t>
            </a:r>
            <a:r>
              <a:rPr lang="en-US" dirty="0"/>
              <a:t>of the graph</a:t>
            </a:r>
            <a:r>
              <a:rPr lang="en-US" dirty="0" smtClean="0"/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3" y="4036231"/>
            <a:ext cx="3129191" cy="244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90"/>
          <a:stretch/>
        </p:blipFill>
        <p:spPr bwMode="auto">
          <a:xfrm>
            <a:off x="6057900" y="925286"/>
            <a:ext cx="296413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4200" y="4036231"/>
            <a:ext cx="5867400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7030A0"/>
                </a:solidFill>
              </a:rPr>
              <a:t>Skewed Left Distribution</a:t>
            </a:r>
          </a:p>
          <a:p>
            <a:pPr marL="800100" lvl="2" algn="just">
              <a:spcBef>
                <a:spcPct val="20000"/>
              </a:spcBef>
              <a:spcAft>
                <a:spcPts val="1800"/>
              </a:spcAft>
            </a:pPr>
            <a:r>
              <a:rPr lang="en-US" sz="2400" dirty="0">
                <a:solidFill>
                  <a:prstClr val="black"/>
                </a:solidFill>
              </a:rPr>
              <a:t>In a skewed left distribution of data, the peak of the data is to the right side of the graph.  There are only a few data points to the left side of the </a:t>
            </a:r>
            <a:r>
              <a:rPr lang="en-US" sz="2400" dirty="0" smtClean="0">
                <a:solidFill>
                  <a:prstClr val="black"/>
                </a:solidFill>
              </a:rPr>
              <a:t>graph.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5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3657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Five Number Survey</a:t>
            </a:r>
          </a:p>
          <a:p>
            <a:pPr marL="800100" lvl="2" indent="0" algn="just">
              <a:spcAft>
                <a:spcPts val="1800"/>
              </a:spcAft>
              <a:buNone/>
            </a:pPr>
            <a:r>
              <a:rPr lang="en-US" dirty="0" smtClean="0"/>
              <a:t>The five number survey consists of the minimum value, the first quartile (Q1), the median, the third quartile (Q3), and the maximum value of a data set.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91764"/>
            <a:ext cx="5448300" cy="221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5479"/>
            <a:ext cx="37242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29150" y="4341031"/>
            <a:ext cx="4438650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7030A0"/>
                </a:solidFill>
              </a:rPr>
              <a:t>Box-and-Whiskers Plot</a:t>
            </a:r>
          </a:p>
          <a:p>
            <a:pPr marL="800100" lvl="2" algn="just">
              <a:spcBef>
                <a:spcPct val="20000"/>
              </a:spcBef>
              <a:spcAft>
                <a:spcPts val="18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A box-and-whiskers plot displays a data distribution based on a five number survey.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6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Histogram</a:t>
            </a: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 smtClean="0"/>
              <a:t>A graphical way to display</a:t>
            </a:r>
            <a:br>
              <a:rPr lang="en-US" dirty="0" smtClean="0"/>
            </a:br>
            <a:r>
              <a:rPr lang="en-US" dirty="0" smtClean="0"/>
              <a:t>quantitative data using</a:t>
            </a:r>
            <a:br>
              <a:rPr lang="en-US" dirty="0" smtClean="0"/>
            </a:br>
            <a:r>
              <a:rPr lang="en-US" dirty="0" smtClean="0"/>
              <a:t>vertical bars.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Bin</a:t>
            </a: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 smtClean="0"/>
              <a:t>The width of a bar in a histogram</a:t>
            </a:r>
            <a:br>
              <a:rPr lang="en-US" dirty="0" smtClean="0"/>
            </a:br>
            <a:r>
              <a:rPr lang="en-US" dirty="0" smtClean="0"/>
              <a:t>represents an interval of data and</a:t>
            </a:r>
            <a:br>
              <a:rPr lang="en-US" dirty="0" smtClean="0"/>
            </a:br>
            <a:r>
              <a:rPr lang="en-US" dirty="0" smtClean="0"/>
              <a:t>is often referred to as a bin.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Frequency</a:t>
            </a:r>
            <a:endParaRPr lang="en-US" b="1" dirty="0">
              <a:solidFill>
                <a:srgbClr val="7030A0"/>
              </a:solidFill>
            </a:endParaRPr>
          </a:p>
          <a:p>
            <a:pPr marL="800100" lvl="2" indent="0">
              <a:buNone/>
            </a:pPr>
            <a:r>
              <a:rPr lang="en-US" dirty="0" smtClean="0"/>
              <a:t>The height of each bar in a histogram indicates the frequency, which is the number of data values included in any given bin.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17600"/>
            <a:ext cx="38100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5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Continuous Data</a:t>
            </a:r>
          </a:p>
          <a:p>
            <a:pPr marL="800100" lvl="2" indent="0">
              <a:buNone/>
            </a:pPr>
            <a:r>
              <a:rPr lang="en-US" dirty="0" smtClean="0"/>
              <a:t>Data which can take any numerical value within a range.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Statistic</a:t>
            </a:r>
            <a:endParaRPr lang="en-US" b="1" dirty="0">
              <a:solidFill>
                <a:srgbClr val="7030A0"/>
              </a:solidFill>
            </a:endParaRPr>
          </a:p>
          <a:p>
            <a:pPr marL="800100" lvl="2" indent="0">
              <a:buNone/>
            </a:pPr>
            <a:r>
              <a:rPr lang="en-US" dirty="0" smtClean="0"/>
              <a:t>Numerical characteristics of data.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Measure of Central Tendency</a:t>
            </a: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 smtClean="0"/>
              <a:t>The numerical values used to describe the overall clustering of data in a set.</a:t>
            </a:r>
          </a:p>
          <a:p>
            <a:pPr marL="800100" lvl="2" indent="0">
              <a:buNone/>
            </a:pPr>
            <a:r>
              <a:rPr lang="en-US" dirty="0"/>
              <a:t>EXAMPLE:</a:t>
            </a:r>
          </a:p>
          <a:p>
            <a:pPr marL="0" lvl="2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MEAN, MEDIAN, and MODE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are common measures of central tendency.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Interquartile Range (IQR)</a:t>
            </a:r>
          </a:p>
          <a:p>
            <a:pPr marL="800100" lvl="2" indent="0">
              <a:spcAft>
                <a:spcPts val="1800"/>
              </a:spcAft>
              <a:buNone/>
            </a:pPr>
            <a:r>
              <a:rPr lang="en-US" dirty="0" smtClean="0"/>
              <a:t>The interquartile range, IQR, measures how far the data are spread out from the median</a:t>
            </a:r>
          </a:p>
          <a:p>
            <a:pPr marL="800100" lvl="2" indent="0">
              <a:buNone/>
            </a:pPr>
            <a:r>
              <a:rPr lang="en-US" dirty="0"/>
              <a:t>EXAMPLE:</a:t>
            </a:r>
          </a:p>
          <a:p>
            <a:pPr marL="0" lvl="2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In the data set 13, 17, 23, 24, 25, 29, 31, 45, 46, 53, </a:t>
            </a:r>
            <a:r>
              <a:rPr lang="en-US" dirty="0" smtClean="0">
                <a:solidFill>
                  <a:srgbClr val="FF0000"/>
                </a:solidFill>
              </a:rPr>
              <a:t>60,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median, 29, divides the data into two halves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first </a:t>
            </a:r>
            <a:r>
              <a:rPr lang="en-US" dirty="0">
                <a:solidFill>
                  <a:srgbClr val="FF0000"/>
                </a:solidFill>
              </a:rPr>
              <a:t>quartile, 23, is the median of the lower </a:t>
            </a:r>
            <a:r>
              <a:rPr lang="en-US" dirty="0" smtClean="0">
                <a:solidFill>
                  <a:srgbClr val="FF0000"/>
                </a:solidFill>
              </a:rPr>
              <a:t>half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of the data</a:t>
            </a:r>
            <a:r>
              <a:rPr lang="en-US" dirty="0">
                <a:solidFill>
                  <a:srgbClr val="FF0000"/>
                </a:solidFill>
              </a:rPr>
              <a:t>. The third quartile, 46, is the </a:t>
            </a:r>
            <a:r>
              <a:rPr lang="en-US" dirty="0" smtClean="0">
                <a:solidFill>
                  <a:srgbClr val="FF0000"/>
                </a:solidFill>
              </a:rPr>
              <a:t>median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upper half </a:t>
            </a:r>
            <a:r>
              <a:rPr lang="en-US" dirty="0">
                <a:solidFill>
                  <a:srgbClr val="FF0000"/>
                </a:solidFill>
              </a:rPr>
              <a:t>of the data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lvl="2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interquartile range is 46 </a:t>
            </a:r>
            <a:r>
              <a:rPr lang="en-US" dirty="0" smtClean="0">
                <a:solidFill>
                  <a:srgbClr val="FF0000"/>
                </a:solidFill>
              </a:rPr>
              <a:t>─ </a:t>
            </a:r>
            <a:r>
              <a:rPr lang="en-US" dirty="0">
                <a:solidFill>
                  <a:srgbClr val="FF0000"/>
                </a:solidFill>
              </a:rPr>
              <a:t>23, or 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0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96"/>
            <a:ext cx="8229600" cy="914400"/>
          </a:xfrm>
        </p:spPr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62000"/>
                <a:ext cx="8763000" cy="594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Outlier</a:t>
                </a: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/>
                  <a:t>An outlier is a data value that is significantly greater </a:t>
                </a:r>
                <a:r>
                  <a:rPr lang="en-US" dirty="0" smtClean="0"/>
                  <a:t>or lesser </a:t>
                </a:r>
                <a:r>
                  <a:rPr lang="en-US" dirty="0"/>
                  <a:t>than other data values in a data set.</a:t>
                </a:r>
              </a:p>
              <a:p>
                <a:pPr marL="400050" lvl="1" indent="0">
                  <a:buNone/>
                </a:pPr>
                <a:r>
                  <a:rPr lang="en-US" dirty="0" smtClean="0"/>
                  <a:t>EXAMPLE</a:t>
                </a:r>
                <a:r>
                  <a:rPr lang="en-US" dirty="0"/>
                  <a:t>:</a:t>
                </a:r>
              </a:p>
              <a:p>
                <a:pPr marL="0" lvl="2" indent="0" algn="ctr">
                  <a:spcAft>
                    <a:spcPts val="1800"/>
                  </a:spcAft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In the data set 1, 1, 3, 3, 4, 4, 5, 1000,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outlier is 1000.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Lower Fence</a:t>
                </a:r>
                <a:endParaRPr lang="en-US" b="1" dirty="0">
                  <a:solidFill>
                    <a:srgbClr val="7030A0"/>
                  </a:solidFill>
                </a:endParaRP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 smtClean="0"/>
                  <a:t>The value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0" dirty="0" smtClean="0">
                        <a:latin typeface="+mj-lt"/>
                      </a:rPr>
                      <m:t>Q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  <m:r>
                      <a:rPr lang="en-US" b="0" i="1" dirty="0" smtClean="0">
                        <a:latin typeface="Cambria Math"/>
                      </a:rPr>
                      <m:t>−(</m:t>
                    </m:r>
                    <m:r>
                      <m:rPr>
                        <m:nor/>
                      </m:rPr>
                      <a:rPr lang="en-US" b="0" i="0" dirty="0" smtClean="0">
                        <a:latin typeface="+mj-lt"/>
                      </a:rPr>
                      <m:t>IQR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∙1.5)</m:t>
                    </m:r>
                    <m:r>
                      <a:rPr lang="en-US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dirty="0" smtClean="0"/>
                  <a:t>is known as the lower fence for a data set.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Upper Fence</a:t>
                </a:r>
                <a:endParaRPr lang="en-US" b="1" dirty="0">
                  <a:solidFill>
                    <a:srgbClr val="7030A0"/>
                  </a:solidFill>
                </a:endParaRPr>
              </a:p>
              <a:p>
                <a:pPr marL="800100" lvl="2" indent="0">
                  <a:spcAft>
                    <a:spcPts val="1800"/>
                  </a:spcAft>
                  <a:buNone/>
                </a:pPr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Q</m:t>
                    </m:r>
                    <m:r>
                      <a:rPr lang="en-US" b="0" i="1" dirty="0" smtClean="0">
                        <a:latin typeface="Cambria Math"/>
                      </a:rPr>
                      <m:t>3+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en-US" dirty="0"/>
                      <m:t>IQR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∙1.5)</m:t>
                    </m:r>
                    <m:r>
                      <a:rPr lang="en-US" i="1" dirty="0">
                        <a:latin typeface="Cambria Math"/>
                      </a:rPr>
                      <m:t>  </m:t>
                    </m:r>
                  </m:oMath>
                </a14:m>
                <a:r>
                  <a:rPr lang="en-US" dirty="0"/>
                  <a:t>is known as the </a:t>
                </a:r>
                <a:r>
                  <a:rPr lang="en-US" dirty="0" smtClean="0"/>
                  <a:t>upper fence </a:t>
                </a:r>
                <a:r>
                  <a:rPr lang="en-US" dirty="0"/>
                  <a:t>for a data set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62000"/>
                <a:ext cx="8763000" cy="5943600"/>
              </a:xfrm>
              <a:blipFill rotWithShape="1">
                <a:blip r:embed="rId2"/>
                <a:stretch>
                  <a:fillRect l="-1809" t="-1333" r="-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01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625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Analyzing Data Sets for One Variable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  <vt:lpstr>Curriculum Vocabulary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Functions</dc:title>
  <dc:creator>Amplo, William (wamplo@psusd.us)</dc:creator>
  <cp:lastModifiedBy>Amplo, William (wamplo@psusd.us)</cp:lastModifiedBy>
  <cp:revision>97</cp:revision>
  <dcterms:created xsi:type="dcterms:W3CDTF">2006-08-16T00:00:00Z</dcterms:created>
  <dcterms:modified xsi:type="dcterms:W3CDTF">2016-03-11T21:01:17Z</dcterms:modified>
</cp:coreProperties>
</file>