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76" r:id="rId5"/>
    <p:sldId id="265" r:id="rId6"/>
    <p:sldId id="266" r:id="rId7"/>
    <p:sldId id="268" r:id="rId8"/>
    <p:sldId id="269" r:id="rId9"/>
    <p:sldId id="270" r:id="rId10"/>
    <p:sldId id="277" r:id="rId11"/>
    <p:sldId id="271" r:id="rId12"/>
    <p:sldId id="272" r:id="rId13"/>
    <p:sldId id="275" r:id="rId14"/>
    <p:sldId id="274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be/st/ss/documents/ccssmathstandardaug2013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</p:spPr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914400"/>
            <a:ext cx="8763000" cy="5867400"/>
          </a:xfrm>
        </p:spPr>
        <p:txBody>
          <a:bodyPr>
            <a:noAutofit/>
          </a:bodyPr>
          <a:lstStyle/>
          <a:p>
            <a:r>
              <a:rPr lang="en-US" dirty="0" smtClean="0"/>
              <a:t>A.SSE.1.a,b</a:t>
            </a:r>
          </a:p>
          <a:p>
            <a:r>
              <a:rPr lang="en-US" dirty="0" smtClean="0"/>
              <a:t>A.CED.1, 2</a:t>
            </a:r>
          </a:p>
          <a:p>
            <a:r>
              <a:rPr lang="en-US" dirty="0" smtClean="0"/>
              <a:t>A.REI.3, 10, 11</a:t>
            </a:r>
            <a:endParaRPr lang="en-US" dirty="0"/>
          </a:p>
          <a:p>
            <a:r>
              <a:rPr lang="en-US" dirty="0" smtClean="0"/>
              <a:t>F.LE.1, 2, 3, 5</a:t>
            </a:r>
          </a:p>
          <a:p>
            <a:r>
              <a:rPr lang="en-US" dirty="0" smtClean="0"/>
              <a:t>F.BF.1, 2, 3</a:t>
            </a:r>
          </a:p>
          <a:p>
            <a:r>
              <a:rPr lang="en-US" dirty="0" smtClean="0"/>
              <a:t>F.IF.3, 4, 6, 7</a:t>
            </a:r>
          </a:p>
          <a:p>
            <a:r>
              <a:rPr lang="en-US" dirty="0" smtClean="0"/>
              <a:t>N.RN.1, 2</a:t>
            </a:r>
          </a:p>
          <a:p>
            <a:r>
              <a:rPr lang="en-US" dirty="0" smtClean="0"/>
              <a:t>N.Q.2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www.cde.ca.gov/be/st/ss/documents/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ccssmathstandardaug2013.pdf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95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Complete the table below: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r="1917"/>
          <a:stretch/>
        </p:blipFill>
        <p:spPr bwMode="auto">
          <a:xfrm>
            <a:off x="101601" y="1309688"/>
            <a:ext cx="8926286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1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/>
              <a:t>Compound Interest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914400"/>
                <a:ext cx="8915400" cy="5791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1000, 1050, 1102.5, 1157.625, 1215.50625, 1276.281563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3000" dirty="0" smtClean="0">
                    <a:solidFill>
                      <a:prstClr val="black"/>
                    </a:solidFill>
                  </a:rPr>
                  <a:t>What kind of sequence did you conclude this would be?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GEOMETRIC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3000" dirty="0" smtClean="0">
                    <a:solidFill>
                      <a:prstClr val="black"/>
                    </a:solidFill>
                  </a:rPr>
                  <a:t>What is the common ratio?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1+0.05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3000" dirty="0" smtClean="0">
                    <a:solidFill>
                      <a:prstClr val="black"/>
                    </a:solidFill>
                  </a:rPr>
                  <a:t>What was that?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The interest rate + the previous year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/>
                </a:r>
                <a:br>
                  <a:rPr lang="en-US" dirty="0" smtClean="0">
                    <a:solidFill>
                      <a:prstClr val="black"/>
                    </a:solidFill>
                  </a:rPr>
                </a:br>
                <a:r>
                  <a:rPr lang="en-US" dirty="0" smtClean="0">
                    <a:solidFill>
                      <a:prstClr val="black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is the interest rate in the account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914400"/>
                <a:ext cx="8915400" cy="5791200"/>
              </a:xfrm>
              <a:blipFill rotWithShape="1">
                <a:blip r:embed="rId2"/>
                <a:stretch>
                  <a:fillRect l="-1642" t="-1368" r="-274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4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Compound Interest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0500" y="1143000"/>
                <a:ext cx="8763000" cy="5410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1000, 1050, 1102.5, 1157.625, 1215.50625, 1276.281563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What is the first term in the sequence?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1000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How would you write an explicit formula for a geometric sequence? (Use P for amount and r for the rate)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0" y="1143000"/>
                <a:ext cx="8763000" cy="5410200"/>
              </a:xfrm>
              <a:blipFill rotWithShape="1">
                <a:blip r:embed="rId2"/>
                <a:stretch>
                  <a:fillRect l="-1739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68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128978"/>
              </p:ext>
            </p:extLst>
          </p:nvPr>
        </p:nvGraphicFramePr>
        <p:xfrm>
          <a:off x="228600" y="1066800"/>
          <a:ext cx="8686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741"/>
                <a:gridCol w="456805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56104"/>
                <a:ext cx="8534400" cy="685800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/>
                  <a:t>Compound </a:t>
                </a:r>
                <a:r>
                  <a:rPr lang="en-US" sz="3600" b="1" dirty="0" smtClean="0"/>
                  <a:t>Interest: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3600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6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i="1" dirty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n-US" sz="3600" i="1" dirty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sz="3600" i="1" dirty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3600" i="1" dirty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56104"/>
                <a:ext cx="8534400" cy="685800"/>
              </a:xfrm>
              <a:blipFill rotWithShape="1">
                <a:blip r:embed="rId2"/>
                <a:stretch>
                  <a:fillRect l="-1143" t="-8850" b="-30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665704"/>
                <a:ext cx="8915400" cy="477296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1900" dirty="0" smtClean="0">
                    <a:solidFill>
                      <a:prstClr val="black"/>
                    </a:solidFill>
                  </a:rPr>
                  <a:t>Now </a:t>
                </a:r>
                <a:r>
                  <a:rPr lang="en-US" sz="1900" dirty="0">
                    <a:solidFill>
                      <a:prstClr val="black"/>
                    </a:solidFill>
                  </a:rPr>
                  <a:t>rewrite the equation as a function with </a:t>
                </a:r>
                <a14:m>
                  <m:oMath xmlns:m="http://schemas.openxmlformats.org/officeDocument/2006/math">
                    <m:r>
                      <a:rPr lang="en-US" sz="1900" i="1" dirty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1900" i="1" dirty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1900" i="1" dirty="0">
                        <a:solidFill>
                          <a:prstClr val="black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1900" dirty="0">
                    <a:solidFill>
                      <a:prstClr val="black"/>
                    </a:solidFill>
                  </a:rPr>
                  <a:t>, where </a:t>
                </a:r>
                <a:r>
                  <a:rPr lang="en-US" sz="1900" i="1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</a:rPr>
                  <a:t>t</a:t>
                </a:r>
                <a:r>
                  <a:rPr lang="en-US" sz="1900" dirty="0">
                    <a:solidFill>
                      <a:prstClr val="black"/>
                    </a:solidFill>
                  </a:rPr>
                  <a:t> represents the time in years: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665704"/>
                <a:ext cx="8915400" cy="477296"/>
              </a:xfrm>
              <a:blipFill rotWithShape="1">
                <a:blip r:embed="rId3"/>
                <a:stretch>
                  <a:fillRect l="-684" t="-8861" r="-137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1000" y="1532983"/>
                <a:ext cx="25733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32983"/>
                <a:ext cx="257333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343400" y="154577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Explicit Formula for Geometric Sequence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1000" y="2495957"/>
                <a:ext cx="39255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95957"/>
                <a:ext cx="392556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43400" y="247859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Product Rule of Exponents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1000" y="2967300"/>
                <a:ext cx="39255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67300"/>
                <a:ext cx="3925562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43400" y="294264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Commutative Property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1000" y="3389186"/>
                <a:ext cx="3411960" cy="8879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89186"/>
                <a:ext cx="3411960" cy="88793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43400" y="3593229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Definition of Negative Exponent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43400" y="202202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Represent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 smtClean="0"/>
                  <a:t> using function notation</a:t>
                </a:r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022024"/>
                <a:ext cx="457200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1467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81000" y="2005119"/>
                <a:ext cx="28535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05119"/>
                <a:ext cx="285353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1000" y="4269898"/>
                <a:ext cx="3343416" cy="885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1+</m:t>
                          </m:r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69898"/>
                <a:ext cx="3343416" cy="88575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4425915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sz="2000" dirty="0" smtClean="0"/>
                  <a:t> and Multiply 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25915"/>
                <a:ext cx="4572000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146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1000" y="5009797"/>
                <a:ext cx="3458319" cy="951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009797"/>
                <a:ext cx="3458319" cy="95115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343400" y="5225142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Factoring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81000" y="5892225"/>
                <a:ext cx="25923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892225"/>
                <a:ext cx="2592376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351359" y="591094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Simplify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28800" y="5030374"/>
            <a:ext cx="304800" cy="845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0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/>
              <a:t>Compound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52400" y="914400"/>
                <a:ext cx="8839200" cy="3581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We have now shown that the formula for compound interest is</a:t>
                </a:r>
                <a:endParaRPr lang="en-US" sz="28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 algn="just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600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solidFill>
                                    <a:prstClr val="black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1+</m:t>
                              </m:r>
                              <m:r>
                                <a:rPr lang="en-US" sz="3600" i="1">
                                  <a:solidFill>
                                    <a:prstClr val="black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3600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is EXPONENTIAL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>
                    <a:solidFill>
                      <a:prstClr val="black"/>
                    </a:solidFill>
                  </a:rPr>
                  <a:t>a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nd therefore will graph to be an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ASYMPTOTIC FUNCTION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14400"/>
                <a:ext cx="8839200" cy="3581400"/>
              </a:xfrm>
              <a:prstGeom prst="rect">
                <a:avLst/>
              </a:prstGeom>
              <a:blipFill rotWithShape="1">
                <a:blip r:embed="rId2"/>
                <a:stretch>
                  <a:fillRect l="-1379" t="-1531" r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0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Use the information from the tables you created for Jack &amp; Jill to complete the table below: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" y="1247774"/>
            <a:ext cx="9113431" cy="515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2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400" y="181213"/>
            <a:ext cx="8787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Hillary is looking for some financial advice.  She has the option to deposit $1000 into the simple interest account, just like Jack’s account; or a compound interest account, just like Jill’s account.  The compound interest account has a one-time start up fee of $200, while the simple interest account is free.  Into which account would you recommend Hillary deposit her money and why?</a:t>
            </a:r>
          </a:p>
          <a:p>
            <a:pPr algn="just"/>
            <a:endParaRPr lang="en-US" sz="2200" dirty="0" smtClean="0"/>
          </a:p>
          <a:p>
            <a:r>
              <a:rPr lang="en-US" sz="2800" dirty="0" smtClean="0"/>
              <a:t>Now </a:t>
            </a:r>
            <a:r>
              <a:rPr lang="en-US" sz="2800" dirty="0" smtClean="0"/>
              <a:t>use DESMOS to graph both equations for Simple Interest and Compound Interest on the SAME GRAPH.</a:t>
            </a:r>
            <a:endParaRPr lang="en-US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0" y="3810000"/>
            <a:ext cx="904000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91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prstClr val="black"/>
                </a:solidFill>
              </a:rPr>
              <a:t>Let’s compare two very real world financial situations.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SIMPLE INTEREST</a:t>
            </a:r>
          </a:p>
          <a:p>
            <a:pPr marL="0" indent="0" algn="ctr">
              <a:buNone/>
            </a:pPr>
            <a:r>
              <a:rPr lang="en-US" cap="small" dirty="0" smtClean="0">
                <a:solidFill>
                  <a:prstClr val="black"/>
                </a:solidFill>
              </a:rPr>
              <a:t>-</a:t>
            </a:r>
            <a:r>
              <a:rPr lang="en-US" cap="small" dirty="0" err="1" smtClean="0">
                <a:solidFill>
                  <a:prstClr val="black"/>
                </a:solidFill>
              </a:rPr>
              <a:t>vs</a:t>
            </a:r>
            <a:r>
              <a:rPr lang="en-US" cap="small" dirty="0" smtClean="0">
                <a:solidFill>
                  <a:prstClr val="black"/>
                </a:solidFill>
              </a:rPr>
              <a:t>-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COMPOUND INTEREST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In a SIMPLE INTEREST account, the interest earned at the end of each year is a percent of the original deposited amount (principal).</a:t>
            </a: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If Jack deposits $1000 into an account that earns 5% simple interest each year, write the first 6 terms of the sequence representing the first 5 years of Jack’s investment.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1000, 1050, 1100, 1150, 1200, 1250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4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Complete the table below: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1905" r="13928" b="31587"/>
          <a:stretch/>
        </p:blipFill>
        <p:spPr bwMode="auto">
          <a:xfrm>
            <a:off x="232112" y="990600"/>
            <a:ext cx="8679777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0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Simple Interest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0"/>
                <a:ext cx="8839200" cy="5486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1000, 1050, 1100, 1150, 1200, 1250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3000" dirty="0" smtClean="0">
                    <a:solidFill>
                      <a:prstClr val="black"/>
                    </a:solidFill>
                  </a:rPr>
                  <a:t>What kind of sequence did you conclude this would be?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ARITHMETIC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3000" dirty="0" smtClean="0">
                    <a:solidFill>
                      <a:prstClr val="black"/>
                    </a:solidFill>
                  </a:rPr>
                  <a:t>What is the common difference?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=0.05(1000)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3000" dirty="0" smtClean="0">
                    <a:solidFill>
                      <a:prstClr val="black"/>
                    </a:solidFill>
                  </a:rPr>
                  <a:t>What was that?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The interest rate times the principal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3000"/>
                <a:ext cx="8839200" cy="5486400"/>
              </a:xfrm>
              <a:blipFill rotWithShape="1">
                <a:blip r:embed="rId2"/>
                <a:stretch>
                  <a:fillRect l="-1586" t="-1444" r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00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Simple Interest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1000, 1050, 1100, 1150, 1200, 1250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What is the first term in the sequence?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1000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How would you write an explicit formula for an arithmetic sequence? (Use P for amount and r for the rate)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/>
                            </a:rPr>
                            <m:t>𝑛</m:t>
                          </m:r>
                          <m:r>
                            <a:rPr lang="en-US" i="1" dirty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724400"/>
              </a:xfrm>
              <a:blipFill rotWithShape="1">
                <a:blip r:embed="rId2"/>
                <a:stretch>
                  <a:fillRect l="-1852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4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02304"/>
              </p:ext>
            </p:extLst>
          </p:nvPr>
        </p:nvGraphicFramePr>
        <p:xfrm>
          <a:off x="266700" y="2133600"/>
          <a:ext cx="861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6101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/>
              <a:t>Simple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0"/>
                <a:ext cx="8839200" cy="1295400"/>
              </a:xfrm>
            </p:spPr>
            <p:txBody>
              <a:bodyPr>
                <a:noAutofit/>
              </a:bodyPr>
              <a:lstStyle/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dirty="0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000" i="1" dirty="0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 dirty="0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i="1" dirty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i="1" dirty="0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000" i="1" dirty="0" smtClean="0">
                          <a:latin typeface="Cambria Math" pitchFamily="18" charset="0"/>
                          <a:ea typeface="Cambria Math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3000" i="1" dirty="0" smtClean="0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𝑛</m:t>
                          </m:r>
                          <m:r>
                            <a:rPr lang="en-US" sz="3000" i="1" dirty="0">
                              <a:latin typeface="Cambria Math" pitchFamily="18" charset="0"/>
                              <a:ea typeface="Cambria Math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3000" dirty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Now rewrite the equation as a </a:t>
                </a:r>
                <a:r>
                  <a:rPr lang="en-US" sz="2200" dirty="0" smtClean="0">
                    <a:solidFill>
                      <a:prstClr val="black"/>
                    </a:solidFill>
                  </a:rPr>
                  <a:t>function with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</a:rPr>
                  <a:t>, where </a:t>
                </a:r>
                <a:r>
                  <a:rPr lang="en-US" sz="220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</a:rPr>
                  <a:t>t</a:t>
                </a:r>
                <a:r>
                  <a:rPr lang="en-US" sz="2200" dirty="0" smtClean="0">
                    <a:solidFill>
                      <a:prstClr val="black"/>
                    </a:solidFill>
                  </a:rPr>
                  <a:t> represents the time in years:</a:t>
                </a:r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0"/>
                <a:ext cx="8839200" cy="1295400"/>
              </a:xfrm>
              <a:blipFill rotWithShape="1">
                <a:blip r:embed="rId2"/>
                <a:stretch>
                  <a:fillRect l="-828" b="-13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9968" y="2584847"/>
                <a:ext cx="27302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68" y="2584847"/>
                <a:ext cx="273029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343400" y="2626118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Explicit Formula for Arithmetic Sequence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9968" y="3042047"/>
                <a:ext cx="30105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68" y="3042047"/>
                <a:ext cx="301050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3400" y="3083318"/>
                <a:ext cx="441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Represent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 smtClean="0"/>
                  <a:t> using function notation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083318"/>
                <a:ext cx="44196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517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9968" y="3499247"/>
                <a:ext cx="303025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𝑟𝑡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68" y="3499247"/>
                <a:ext cx="303025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43400" y="3540518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Distributive Property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79968" y="3956447"/>
                <a:ext cx="30132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𝑟𝑡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68" y="3956447"/>
                <a:ext cx="3013261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43400" y="3997718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Commutative Property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79968" y="4876800"/>
                <a:ext cx="226876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68" y="4876800"/>
                <a:ext cx="2268763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343400" y="4918071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Combine Like Terms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52400" y="5318181"/>
                <a:ext cx="8839200" cy="13874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So the formula for simple interest is</a:t>
                </a:r>
                <a:endParaRPr lang="en-US" sz="24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 algn="just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where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</a:rPr>
                  <a:t>t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is the number of years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is the principal</a:t>
                </a: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318181"/>
                <a:ext cx="8839200" cy="1387419"/>
              </a:xfrm>
              <a:prstGeom prst="rect">
                <a:avLst/>
              </a:prstGeom>
              <a:blipFill rotWithShape="1">
                <a:blip r:embed="rId9"/>
                <a:stretch>
                  <a:fillRect l="-828" t="-4825" b="-4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43400" y="4454918"/>
                <a:ext cx="441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 smtClean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54918"/>
                <a:ext cx="4419600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1517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79968" y="4413647"/>
                <a:ext cx="400500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𝑟𝑡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68" y="4413647"/>
                <a:ext cx="4005007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5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/>
              <a:t>Simple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52400" y="914400"/>
                <a:ext cx="8839200" cy="2971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We have now shown that the formula for simple interest</a:t>
                </a:r>
                <a:endParaRPr lang="en-US" sz="28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 algn="just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𝑟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is LINEAR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>
                    <a:solidFill>
                      <a:prstClr val="black"/>
                    </a:solidFill>
                  </a:rPr>
                  <a:t>a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nd therefore will graph to be a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STRAIGHT LINE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14400"/>
                <a:ext cx="8839200" cy="2971800"/>
              </a:xfrm>
              <a:prstGeom prst="rect">
                <a:avLst/>
              </a:prstGeom>
              <a:blipFill rotWithShape="1">
                <a:blip r:embed="rId2"/>
                <a:stretch>
                  <a:fillRect l="-1379" t="-1844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57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47800"/>
            <a:ext cx="8763000" cy="5029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In a COMPOUND INTEREST account, the interest earned at the end of each year is a percent of the account balance at the beginning of the year.</a:t>
            </a: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If Jill deposits $1000 into an account that earns 5% compound interest each year, write </a:t>
            </a:r>
            <a:r>
              <a:rPr lang="en-US" dirty="0">
                <a:solidFill>
                  <a:prstClr val="black"/>
                </a:solidFill>
              </a:rPr>
              <a:t>the first 6 terms of the sequence representing the first 5 </a:t>
            </a:r>
            <a:r>
              <a:rPr lang="en-US" dirty="0" smtClean="0">
                <a:solidFill>
                  <a:prstClr val="black"/>
                </a:solidFill>
              </a:rPr>
              <a:t>years of Jill’s  investment.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1000, 1050, 1102.5, 1157.625, 1215.50625, 1276.281563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0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1130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Exponential Functions</vt:lpstr>
      <vt:lpstr>Building Formulas</vt:lpstr>
      <vt:lpstr>Simple Interest</vt:lpstr>
      <vt:lpstr>Complete the table below:</vt:lpstr>
      <vt:lpstr>Simple Interest</vt:lpstr>
      <vt:lpstr>Simple Interest</vt:lpstr>
      <vt:lpstr>Simple Interest</vt:lpstr>
      <vt:lpstr>Simple Interest</vt:lpstr>
      <vt:lpstr>Compound Interest</vt:lpstr>
      <vt:lpstr>Complete the table below:</vt:lpstr>
      <vt:lpstr>Compound Interest</vt:lpstr>
      <vt:lpstr>Compound Interest</vt:lpstr>
      <vt:lpstr>Compound Interest:     P_n=P_1∙(1+r)^(n-1)</vt:lpstr>
      <vt:lpstr>Compound Interest</vt:lpstr>
      <vt:lpstr>Use the information from the tables you created for Jack &amp; Jill to complete the table below: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100</cp:revision>
  <dcterms:created xsi:type="dcterms:W3CDTF">2006-08-16T00:00:00Z</dcterms:created>
  <dcterms:modified xsi:type="dcterms:W3CDTF">2016-02-03T21:54:23Z</dcterms:modified>
</cp:coreProperties>
</file>