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76" r:id="rId4"/>
    <p:sldId id="277" r:id="rId5"/>
    <p:sldId id="278" r:id="rId6"/>
    <p:sldId id="279" r:id="rId7"/>
    <p:sldId id="280" r:id="rId8"/>
    <p:sldId id="282" r:id="rId9"/>
    <p:sldId id="304" r:id="rId10"/>
    <p:sldId id="303" r:id="rId11"/>
    <p:sldId id="285" r:id="rId12"/>
    <p:sldId id="286" r:id="rId13"/>
    <p:sldId id="287" r:id="rId14"/>
    <p:sldId id="288" r:id="rId15"/>
    <p:sldId id="289" r:id="rId16"/>
    <p:sldId id="283" r:id="rId17"/>
    <p:sldId id="284" r:id="rId18"/>
    <p:sldId id="290" r:id="rId19"/>
    <p:sldId id="305" r:id="rId20"/>
    <p:sldId id="291" r:id="rId21"/>
    <p:sldId id="292" r:id="rId22"/>
    <p:sldId id="298" r:id="rId23"/>
    <p:sldId id="293" r:id="rId24"/>
    <p:sldId id="299" r:id="rId25"/>
    <p:sldId id="294" r:id="rId26"/>
    <p:sldId id="295" r:id="rId27"/>
    <p:sldId id="296" r:id="rId28"/>
    <p:sldId id="297" r:id="rId29"/>
    <p:sldId id="300" r:id="rId30"/>
    <p:sldId id="301" r:id="rId31"/>
    <p:sldId id="30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ca.gov/be/st/ss/documents/ccssmathstandardaug2013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khanacademy.org/math/algebra2/manipulating-functions/shifting-functions/v/shifting-and-reflecting-function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838199"/>
          </a:xfrm>
        </p:spPr>
        <p:txBody>
          <a:bodyPr/>
          <a:lstStyle/>
          <a:p>
            <a:r>
              <a:rPr lang="en-US" dirty="0" smtClean="0"/>
              <a:t>Exponential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914400"/>
            <a:ext cx="8763000" cy="5867400"/>
          </a:xfrm>
        </p:spPr>
        <p:txBody>
          <a:bodyPr>
            <a:noAutofit/>
          </a:bodyPr>
          <a:lstStyle/>
          <a:p>
            <a:r>
              <a:rPr lang="en-US" dirty="0" smtClean="0"/>
              <a:t>A.SSE.1.a,b</a:t>
            </a:r>
          </a:p>
          <a:p>
            <a:r>
              <a:rPr lang="en-US" dirty="0" smtClean="0"/>
              <a:t>A.CED.1, 2</a:t>
            </a:r>
          </a:p>
          <a:p>
            <a:r>
              <a:rPr lang="en-US" dirty="0" smtClean="0"/>
              <a:t>A.REI.3, 10, 11</a:t>
            </a:r>
            <a:endParaRPr lang="en-US" dirty="0"/>
          </a:p>
          <a:p>
            <a:r>
              <a:rPr lang="en-US" dirty="0" smtClean="0"/>
              <a:t>F.LE.1, 2, 3, 5</a:t>
            </a:r>
          </a:p>
          <a:p>
            <a:r>
              <a:rPr lang="en-US" dirty="0" smtClean="0"/>
              <a:t>F.BF.1, 2, 3</a:t>
            </a:r>
          </a:p>
          <a:p>
            <a:r>
              <a:rPr lang="en-US" dirty="0" smtClean="0"/>
              <a:t>F.IF.3, 4, 6, 7</a:t>
            </a:r>
          </a:p>
          <a:p>
            <a:r>
              <a:rPr lang="en-US" dirty="0" smtClean="0"/>
              <a:t>N.RN.1, 2</a:t>
            </a:r>
          </a:p>
          <a:p>
            <a:r>
              <a:rPr lang="en-US" dirty="0" smtClean="0"/>
              <a:t>N.Q.2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www.cde.ca.gov/be/st/ss/documents/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ccssmathstandardaug2013.pdf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5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Vertical Translations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" y="762000"/>
            <a:ext cx="90810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0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Vertical Translations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4" y="826421"/>
            <a:ext cx="7527132" cy="59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" t="46984" r="57430" b="21937"/>
          <a:stretch/>
        </p:blipFill>
        <p:spPr bwMode="auto">
          <a:xfrm>
            <a:off x="994172" y="1150256"/>
            <a:ext cx="7155657" cy="464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41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Vertical Translations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3" y="1009650"/>
            <a:ext cx="88932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2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Vertical Translations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Now complete 15 – 17 on Page 318: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7" y="1633537"/>
            <a:ext cx="8712267" cy="501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7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Vertical Translations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17770" y="762000"/>
            <a:ext cx="8508461" cy="5987564"/>
            <a:chOff x="483139" y="762000"/>
            <a:chExt cx="8508461" cy="598756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316"/>
            <a:stretch/>
          </p:blipFill>
          <p:spPr bwMode="auto">
            <a:xfrm>
              <a:off x="483139" y="762000"/>
              <a:ext cx="8177722" cy="598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858000" y="1524000"/>
              <a:ext cx="2133600" cy="5225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7161"/>
            <a:ext cx="6053138" cy="570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37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Vertical Translations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9" y="990600"/>
            <a:ext cx="890700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Horizontal Translations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914400"/>
                <a:ext cx="9067800" cy="48006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Aft>
                    <a:spcPts val="1800"/>
                  </a:spcAft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In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HORIZONTAL TRANSLATIONS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the operations are performed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, which is the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ARGUMENT OF THE FUNCTION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 algn="just">
                  <a:spcAft>
                    <a:spcPts val="1800"/>
                  </a:spcAft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The </a:t>
                </a:r>
                <a:r>
                  <a:rPr lang="en-US" b="1" dirty="0">
                    <a:solidFill>
                      <a:srgbClr val="7030A0"/>
                    </a:solidFill>
                  </a:rPr>
                  <a:t>ARGUMENT OF THE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FUNCTION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is the variable on which the function operates.</a:t>
                </a:r>
              </a:p>
              <a:p>
                <a:pPr marL="0" indent="0" algn="just">
                  <a:spcAft>
                    <a:spcPts val="1800"/>
                  </a:spcAft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In most cases the argument of a function is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(for time).  With a </a:t>
                </a:r>
                <a:r>
                  <a:rPr lang="en-US" b="1" dirty="0">
                    <a:solidFill>
                      <a:srgbClr val="FF0000"/>
                    </a:solidFill>
                  </a:rPr>
                  <a:t>HORIZONTAL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TRANSLATION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the argument changes.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914400"/>
                <a:ext cx="9067800" cy="4800600"/>
              </a:xfrm>
              <a:blipFill rotWithShape="1">
                <a:blip r:embed="rId2"/>
                <a:stretch>
                  <a:fillRect l="-1680" t="-1650" r="-1680" b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Horizontal Translations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838200"/>
                <a:ext cx="9067800" cy="59436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Consider the  following exponential functions:</a:t>
                </a:r>
              </a:p>
              <a:p>
                <a:pPr lvl="5"/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lvl="5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+3)</m:t>
                        </m:r>
                      </m:sup>
                    </m:sSup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lvl="5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3)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prstClr val="black"/>
                  </a:solidFill>
                </a:endParaRPr>
              </a:p>
              <a:p>
                <a:pPr lvl="5"/>
                <a:endParaRPr lang="en-US" sz="3200" dirty="0" smtClean="0">
                  <a:solidFill>
                    <a:prstClr val="black"/>
                  </a:solidFill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How would you write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?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+3</m:t>
                          </m:r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+3)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solidFill>
                    <a:prstClr val="black"/>
                  </a:solidFill>
                </a:endParaRPr>
              </a:p>
              <a:p>
                <a:pPr marL="114300" indent="0">
                  <a:buNone/>
                </a:pPr>
                <a:endParaRPr lang="en-US" b="0" dirty="0" smtClean="0">
                  <a:solidFill>
                    <a:prstClr val="black"/>
                  </a:solidFill>
                </a:endParaRPr>
              </a:p>
              <a:p>
                <a:pPr marL="114300" indent="0" algn="ctr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Notice that the argument changes!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838200"/>
                <a:ext cx="9067800" cy="5943600"/>
              </a:xfrm>
              <a:blipFill rotWithShape="1">
                <a:blip r:embed="rId2"/>
                <a:stretch>
                  <a:fillRect l="-1344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4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Horizontal Translations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838200"/>
                <a:ext cx="9067800" cy="59436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800" dirty="0">
                    <a:solidFill>
                      <a:prstClr val="black"/>
                    </a:solidFill>
                  </a:rPr>
                  <a:t>Now complete questions 1 – 3 on Page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319.</a:t>
                </a:r>
              </a:p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Use DESMOS to graph each of the following functions:</a:t>
                </a:r>
              </a:p>
              <a:p>
                <a:pPr lvl="5"/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lvl="5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+3)</m:t>
                        </m:r>
                      </m:sup>
                    </m:sSup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lvl="5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3)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838200"/>
                <a:ext cx="9067800" cy="5943600"/>
              </a:xfrm>
              <a:blipFill rotWithShape="1">
                <a:blip r:embed="rId2"/>
                <a:stretch>
                  <a:fillRect l="-1344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6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r="4286" b="13175"/>
          <a:stretch/>
        </p:blipFill>
        <p:spPr bwMode="auto">
          <a:xfrm>
            <a:off x="123319" y="0"/>
            <a:ext cx="8897362" cy="458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3319" y="4953000"/>
            <a:ext cx="8897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Compare the graphs of 𝑣(𝑥) and 𝑤(𝑥) to the graph of the basic function.  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8817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Vertical Translations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334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Let’s compare some linear functions:</a:t>
                </a:r>
              </a:p>
              <a:p>
                <a:pPr lvl="5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3200" b="0" dirty="0" smtClean="0">
                  <a:solidFill>
                    <a:prstClr val="black"/>
                  </a:solidFill>
                </a:endParaRPr>
              </a:p>
              <a:p>
                <a:pPr lvl="5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+3</m:t>
                    </m:r>
                  </m:oMath>
                </a14:m>
                <a:endParaRPr lang="en-US" sz="3200" dirty="0" smtClean="0">
                  <a:solidFill>
                    <a:prstClr val="black"/>
                  </a:solidFill>
                </a:endParaRPr>
              </a:p>
              <a:p>
                <a:pPr lvl="5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The first function is 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BASIC FUNCTION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.  A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BASIC FUNCTION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is the simplest function of its type.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All linear functions can be written in terms of the basic linear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334000"/>
              </a:xfrm>
              <a:blipFill rotWithShape="1">
                <a:blip r:embed="rId2"/>
                <a:stretch>
                  <a:fillRect l="-1852" t="-148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Horizontal Translations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762000"/>
            <a:ext cx="9067800" cy="381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Now complete questions 4 &amp; 5 on page 320: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3" y="1129927"/>
            <a:ext cx="8130555" cy="565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1447800"/>
            <a:ext cx="28956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93333"/>
            <a:ext cx="4517477" cy="447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6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Horizontal Translations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914400"/>
                <a:ext cx="9067800" cy="571500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spcAft>
                    <a:spcPts val="1800"/>
                  </a:spcAft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A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HORIZONTAL TRANSLATION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of a graph shifts the entire graph left or right.  A horizontal translation affects the</a:t>
                </a:r>
                <a:br>
                  <a:rPr lang="en-US" sz="2800" dirty="0" smtClean="0">
                    <a:solidFill>
                      <a:prstClr val="black"/>
                    </a:solidFill>
                  </a:rPr>
                </a:br>
                <a:r>
                  <a:rPr lang="en-US" sz="2800" dirty="0" smtClean="0">
                    <a:solidFill>
                      <a:prstClr val="black"/>
                    </a:solidFill>
                  </a:rPr>
                  <a:t>x-coordinate of each point on the graph.</a:t>
                </a:r>
              </a:p>
              <a:p>
                <a:pPr marL="0" indent="0" algn="just">
                  <a:buNone/>
                </a:pPr>
                <a:r>
                  <a:rPr lang="en-US" sz="2800" dirty="0">
                    <a:solidFill>
                      <a:prstClr val="black"/>
                    </a:solidFill>
                  </a:rPr>
                  <a:t>The coordinate notation that used to describe a horizontal transformation in a coordinate plane.</a:t>
                </a:r>
              </a:p>
              <a:p>
                <a:pPr marL="0" indent="0" algn="just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groupChrPr>
                        <m:e/>
                      </m:groupCh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/>
                        </a:rPr>
                        <m:t>where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/>
                        </a:rPr>
                        <m:t>is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/>
                        </a:rPr>
                        <m:t>real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/>
                        </a:rPr>
                        <m:t>number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ea typeface="Calibri"/>
                  </a:rPr>
                  <a:t>To </a:t>
                </a:r>
                <a:r>
                  <a:rPr lang="en-US" sz="2800" dirty="0">
                    <a:solidFill>
                      <a:srgbClr val="000000"/>
                    </a:solidFill>
                    <a:ea typeface="Calibri"/>
                  </a:rPr>
                  <a:t>shift a function left, add inside the function's argument</a:t>
                </a:r>
                <a:r>
                  <a:rPr lang="en-US" sz="2800" dirty="0" smtClean="0">
                    <a:solidFill>
                      <a:srgbClr val="000000"/>
                    </a:solidFill>
                    <a:ea typeface="Calibri"/>
                  </a:rPr>
                  <a:t>:</a:t>
                </a:r>
              </a:p>
              <a:p>
                <a:pPr marL="0" indent="0" algn="ctr"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 </a:t>
                </a:r>
                <a:r>
                  <a:rPr lang="en-US" sz="2800" dirty="0" smtClean="0">
                    <a:solidFill>
                      <a:srgbClr val="000000"/>
                    </a:solidFill>
                    <a:ea typeface="Calibri"/>
                  </a:rPr>
                  <a:t>gives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 </a:t>
                </a:r>
                <a:r>
                  <a:rPr lang="en-US" sz="2800" dirty="0">
                    <a:solidFill>
                      <a:srgbClr val="000000"/>
                    </a:solidFill>
                    <a:ea typeface="Calibri"/>
                  </a:rPr>
                  <a:t>shifted</a:t>
                </a:r>
                <a:r>
                  <a:rPr lang="en-US" sz="28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 </a:t>
                </a:r>
                <a:r>
                  <a:rPr lang="en-US" sz="2800" dirty="0">
                    <a:solidFill>
                      <a:srgbClr val="000000"/>
                    </a:solidFill>
                    <a:ea typeface="Calibri"/>
                  </a:rPr>
                  <a:t>units to the </a:t>
                </a:r>
                <a:r>
                  <a:rPr lang="en-US" sz="2800" dirty="0" smtClean="0">
                    <a:solidFill>
                      <a:srgbClr val="000000"/>
                    </a:solidFill>
                    <a:ea typeface="Calibri"/>
                  </a:rPr>
                  <a:t>left.</a:t>
                </a:r>
              </a:p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ea typeface="Calibri"/>
                  </a:rPr>
                  <a:t>Shifting </a:t>
                </a:r>
                <a:r>
                  <a:rPr lang="en-US" sz="2800" dirty="0">
                    <a:solidFill>
                      <a:srgbClr val="000000"/>
                    </a:solidFill>
                    <a:ea typeface="Calibri"/>
                  </a:rPr>
                  <a:t>to the right works the same </a:t>
                </a:r>
                <a:r>
                  <a:rPr lang="en-US" sz="2800" dirty="0" smtClean="0">
                    <a:solidFill>
                      <a:srgbClr val="000000"/>
                    </a:solidFill>
                    <a:ea typeface="Calibri"/>
                  </a:rPr>
                  <a:t>way:</a:t>
                </a:r>
              </a:p>
              <a:p>
                <a:pPr marL="0" indent="0" algn="ctr"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𝑏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 </a:t>
                </a:r>
                <a:r>
                  <a:rPr lang="en-US" sz="2800" dirty="0">
                    <a:solidFill>
                      <a:srgbClr val="000000"/>
                    </a:solidFill>
                    <a:ea typeface="Calibri"/>
                  </a:rPr>
                  <a:t>is</a:t>
                </a:r>
                <a:r>
                  <a:rPr lang="en-US" sz="28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Calibri"/>
                  </a:rPr>
                  <a:t>shifted</a:t>
                </a:r>
                <a:r>
                  <a:rPr lang="en-US" sz="28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 </a:t>
                </a:r>
                <a:r>
                  <a:rPr lang="en-US" sz="2800" dirty="0">
                    <a:solidFill>
                      <a:srgbClr val="000000"/>
                    </a:solidFill>
                    <a:ea typeface="Calibri"/>
                  </a:rPr>
                  <a:t>units to </a:t>
                </a:r>
                <a:r>
                  <a:rPr lang="en-US" sz="2800" dirty="0" smtClean="0">
                    <a:solidFill>
                      <a:srgbClr val="000000"/>
                    </a:solidFill>
                    <a:ea typeface="Calibri"/>
                  </a:rPr>
                  <a:t>the right.</a:t>
                </a:r>
                <a:endParaRPr lang="en-US" sz="2800" dirty="0">
                  <a:solidFill>
                    <a:srgbClr val="000000"/>
                  </a:solidFill>
                  <a:ea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914400"/>
                <a:ext cx="9067800" cy="5715000"/>
              </a:xfrm>
              <a:blipFill rotWithShape="1">
                <a:blip r:embed="rId2"/>
                <a:stretch>
                  <a:fillRect l="-1344" t="-959" r="-1344" b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8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Translations of Functions</a:t>
            </a:r>
            <a:endParaRPr lang="en-US" sz="360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25208" r="16719" b="10209"/>
          <a:stretch/>
        </p:blipFill>
        <p:spPr bwMode="auto">
          <a:xfrm>
            <a:off x="585511" y="685800"/>
            <a:ext cx="7972978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8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Horizontal Translations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762000"/>
                <a:ext cx="8991600" cy="601980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WARNING: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600" dirty="0" smtClean="0"/>
                  <a:t>The </a:t>
                </a:r>
                <a:r>
                  <a:rPr lang="en-US" sz="2600" dirty="0"/>
                  <a:t>common temptation is to think that 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𝑓</m:t>
                    </m:r>
                    <m:r>
                      <a:rPr lang="en-US" sz="2600" b="0" i="1" dirty="0" smtClean="0">
                        <a:latin typeface="Cambria Math"/>
                      </a:rPr>
                      <m:t>(</m:t>
                    </m:r>
                    <m:r>
                      <a:rPr lang="en-US" sz="2600" i="1" dirty="0" smtClean="0">
                        <a:latin typeface="Cambria Math"/>
                      </a:rPr>
                      <m:t>𝑥</m:t>
                    </m:r>
                    <m:r>
                      <a:rPr lang="en-US" sz="2600" i="1" dirty="0" smtClean="0">
                        <a:latin typeface="Cambria Math"/>
                      </a:rPr>
                      <m:t> +3)</m:t>
                    </m:r>
                  </m:oMath>
                </a14:m>
                <a:r>
                  <a:rPr lang="en-US" sz="2600" dirty="0"/>
                  <a:t> moves 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𝑓</m:t>
                    </m:r>
                    <m:r>
                      <a:rPr lang="en-US" sz="2600" i="1" dirty="0" smtClean="0">
                        <a:latin typeface="Cambria Math"/>
                      </a:rPr>
                      <m:t>(</m:t>
                    </m:r>
                    <m:r>
                      <a:rPr lang="en-US" sz="2600" i="1" dirty="0" smtClean="0">
                        <a:latin typeface="Cambria Math"/>
                      </a:rPr>
                      <m:t>𝑥</m:t>
                    </m:r>
                    <m:r>
                      <a:rPr lang="en-US" sz="2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 to the right by three, because "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600" dirty="0"/>
                  <a:t>" is to the </a:t>
                </a:r>
                <a:r>
                  <a:rPr lang="en-US" sz="2600" dirty="0" smtClean="0"/>
                  <a:t>right.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600" dirty="0" smtClean="0"/>
                  <a:t>But </a:t>
                </a:r>
                <a:r>
                  <a:rPr lang="en-US" sz="2600" dirty="0"/>
                  <a:t>the left-right shifting is backwards from what you might have </a:t>
                </a:r>
                <a:r>
                  <a:rPr lang="en-US" sz="2600" dirty="0" smtClean="0"/>
                  <a:t>expected.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3000" b="1" dirty="0" smtClean="0">
                    <a:solidFill>
                      <a:srgbClr val="FF0000"/>
                    </a:solidFill>
                  </a:rPr>
                  <a:t>Adding </a:t>
                </a:r>
                <a:r>
                  <a:rPr lang="en-US" sz="3000" b="1" dirty="0">
                    <a:solidFill>
                      <a:srgbClr val="FF0000"/>
                    </a:solidFill>
                  </a:rPr>
                  <a:t>moves you left; subtracting moves you right</a:t>
                </a:r>
                <a:r>
                  <a:rPr lang="en-US" sz="3000" b="1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600" dirty="0" smtClean="0"/>
                  <a:t>If </a:t>
                </a:r>
                <a:r>
                  <a:rPr lang="en-US" sz="2600" dirty="0"/>
                  <a:t>you lose track, think about the point on the graph </a:t>
                </a:r>
                <a:r>
                  <a:rPr lang="en-US" sz="2600" dirty="0" smtClean="0"/>
                  <a:t>where</a:t>
                </a:r>
                <a:br>
                  <a:rPr lang="en-US" sz="2600" dirty="0" smtClean="0"/>
                </a:b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𝑥</m:t>
                    </m:r>
                    <m:r>
                      <a:rPr lang="en-US" sz="2600" i="1" dirty="0" smtClean="0">
                        <a:latin typeface="Cambria Math"/>
                      </a:rPr>
                      <m:t> = 0</m:t>
                    </m:r>
                  </m:oMath>
                </a14:m>
                <a:r>
                  <a:rPr lang="en-US" sz="2600" dirty="0"/>
                  <a:t>. </a:t>
                </a:r>
                <a:r>
                  <a:rPr lang="en-US" sz="2600" dirty="0" smtClean="0"/>
                  <a:t> For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 </m:t>
                    </m:r>
                    <m:r>
                      <a:rPr lang="en-US" sz="2600" i="1" dirty="0" smtClean="0">
                        <a:latin typeface="Cambria Math"/>
                      </a:rPr>
                      <m:t>𝑓</m:t>
                    </m:r>
                    <m:r>
                      <a:rPr lang="en-US" sz="2600" i="1" dirty="0" smtClean="0">
                        <a:latin typeface="Cambria Math"/>
                      </a:rPr>
                      <m:t>(</m:t>
                    </m:r>
                    <m:r>
                      <a:rPr lang="en-US" sz="2600" i="1" dirty="0" smtClean="0">
                        <a:latin typeface="Cambria Math"/>
                      </a:rPr>
                      <m:t>𝑥</m:t>
                    </m:r>
                    <m:r>
                      <a:rPr lang="en-US" sz="2600" i="1" dirty="0">
                        <a:latin typeface="Cambria Math"/>
                      </a:rPr>
                      <m:t> + 3)</m:t>
                    </m:r>
                  </m:oMath>
                </a14:m>
                <a:r>
                  <a:rPr lang="en-US" sz="2600" dirty="0" smtClean="0"/>
                  <a:t>, what </a:t>
                </a:r>
                <a:r>
                  <a:rPr lang="en-US" sz="2600" dirty="0"/>
                  <a:t>does </a:t>
                </a:r>
                <a:r>
                  <a:rPr lang="en-US" sz="2600" i="1" dirty="0"/>
                  <a:t>x</a:t>
                </a:r>
                <a:r>
                  <a:rPr lang="en-US" sz="2600" dirty="0"/>
                  <a:t> now need to be for 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600" dirty="0"/>
                  <a:t> to be plugged into 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600" dirty="0" smtClean="0"/>
                  <a:t>?</a:t>
                </a:r>
              </a:p>
              <a:p>
                <a:pPr marL="0" indent="0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600" dirty="0" smtClean="0"/>
                  <a:t>In </a:t>
                </a:r>
                <a:r>
                  <a:rPr lang="en-US" sz="2600" dirty="0"/>
                  <a:t>this case, 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/>
                  <a:t> needs to be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 –3</m:t>
                    </m:r>
                  </m:oMath>
                </a14:m>
                <a:r>
                  <a:rPr lang="en-US" sz="2600" dirty="0"/>
                  <a:t>, so the argument is 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–3 + 3 = 0</m:t>
                    </m:r>
                  </m:oMath>
                </a14:m>
                <a:r>
                  <a:rPr lang="en-US" sz="2600" dirty="0" smtClean="0"/>
                  <a:t>,</a:t>
                </a:r>
                <a:br>
                  <a:rPr lang="en-US" sz="2600" dirty="0" smtClean="0"/>
                </a:br>
                <a:r>
                  <a:rPr lang="en-US" sz="2600" dirty="0" smtClean="0"/>
                  <a:t>so you </a:t>
                </a:r>
                <a:r>
                  <a:rPr lang="en-US" sz="2600" dirty="0"/>
                  <a:t>need to shift left by three. This process will tell you where the </a:t>
                </a:r>
                <a:r>
                  <a:rPr lang="en-US" sz="2600" i="1" dirty="0"/>
                  <a:t>x</a:t>
                </a:r>
                <a:r>
                  <a:rPr lang="en-US" sz="2600" dirty="0"/>
                  <a:t>-values, and thus the graph, have </a:t>
                </a:r>
                <a:r>
                  <a:rPr lang="en-US" sz="2600" dirty="0" smtClean="0"/>
                  <a:t>shifted.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762000"/>
                <a:ext cx="8991600" cy="6019800"/>
              </a:xfrm>
              <a:blipFill rotWithShape="1">
                <a:blip r:embed="rId3"/>
                <a:stretch>
                  <a:fillRect l="-1763" t="-1316" r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1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Horizontal Translations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Now complete 6 – 9 on Pages </a:t>
            </a:r>
            <a:r>
              <a:rPr lang="en-US" sz="2400" dirty="0">
                <a:solidFill>
                  <a:prstClr val="black"/>
                </a:solidFill>
              </a:rPr>
              <a:t>320 – 321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4" y="1752600"/>
            <a:ext cx="87868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2743200"/>
            <a:ext cx="31242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Horizontal Translations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3" b="73174"/>
          <a:stretch/>
        </p:blipFill>
        <p:spPr bwMode="auto">
          <a:xfrm>
            <a:off x="327126" y="909638"/>
            <a:ext cx="848974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7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Horizontal Translations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943600" y="2743200"/>
            <a:ext cx="31242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3"/>
          <a:stretch/>
        </p:blipFill>
        <p:spPr bwMode="auto">
          <a:xfrm>
            <a:off x="280378" y="838200"/>
            <a:ext cx="8583244" cy="586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"/>
          <a:stretch/>
        </p:blipFill>
        <p:spPr bwMode="auto">
          <a:xfrm>
            <a:off x="2833915" y="1320334"/>
            <a:ext cx="5700485" cy="553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5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Horizontal Translations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943600" y="2743200"/>
            <a:ext cx="31242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" y="1066800"/>
            <a:ext cx="898454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5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Linear Functions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943600" y="2743200"/>
            <a:ext cx="31242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990600"/>
                <a:ext cx="8686800" cy="307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Now consider the following three linear functions:</a:t>
                </a:r>
              </a:p>
              <a:p>
                <a:pPr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𝑗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prstClr val="black"/>
                  </a:solidFill>
                </a:endParaRPr>
              </a:p>
              <a:p>
                <a:pPr lvl="5"/>
                <a:endParaRPr lang="en-US" sz="320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200" dirty="0" smtClean="0">
                    <a:solidFill>
                      <a:prstClr val="black"/>
                    </a:solidFill>
                  </a:rPr>
                  <a:t>Complete PROBLEM 3 on Page 322 with your group.  Be ready to share your findings with the class.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90600"/>
                <a:ext cx="8686800" cy="3077766"/>
              </a:xfrm>
              <a:prstGeom prst="rect">
                <a:avLst/>
              </a:prstGeom>
              <a:blipFill rotWithShape="1">
                <a:blip r:embed="rId2"/>
                <a:stretch>
                  <a:fillRect l="-912" t="-1190" b="-2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5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64" y="76200"/>
            <a:ext cx="720267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5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Vertical Translations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534400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Example:</a:t>
                </a:r>
              </a:p>
              <a:p>
                <a:pPr marL="2286000" lvl="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32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: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2286000" lvl="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lvl="5"/>
                <a:endParaRPr lang="en-US" sz="3200" dirty="0" smtClean="0">
                  <a:solidFill>
                    <a:prstClr val="black"/>
                  </a:solidFill>
                </a:endParaRPr>
              </a:p>
              <a:p>
                <a:pPr marL="2286000" lvl="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Rewrite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in terms of the basic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Describe the operation performed on the basic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534400" cy="5562600"/>
              </a:xfrm>
              <a:blipFill rotWithShape="1">
                <a:blip r:embed="rId2"/>
                <a:stretch>
                  <a:fillRect l="-1786" t="-1425" r="-1786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267200" y="3352800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91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08" y="61573"/>
            <a:ext cx="7373185" cy="572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2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72000" y="152400"/>
            <a:ext cx="440352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68474" y="152400"/>
            <a:ext cx="440352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" y="6104374"/>
            <a:ext cx="9004726" cy="60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31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Vertical Translations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Use DESMOS to complete number 3 on Page 314.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Then answer questions 4 – 6 on Page 315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513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4538761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Vertical Translations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838200"/>
                <a:ext cx="9067800" cy="59436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A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TRANSFORMATION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is the mapping, or movement, of all points of a figure in a plane according to a common operation.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A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VERTICAL TRANSLATION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is a type of transformation that shifts the entire graph up or down.  A vertical translation affects the y-coordinate of each point on the graph.</a:t>
                </a:r>
              </a:p>
              <a:p>
                <a:pPr marL="0" indent="0" algn="just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COORDINATE NOTATION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is a notation that uses ordered pairs to describe a transformation in a coordinate plane.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groupChrPr>
                        <m:e/>
                      </m:groupChr>
                      <m:d>
                        <m:d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where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is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real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number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838200"/>
                <a:ext cx="9067800" cy="5943600"/>
              </a:xfrm>
              <a:blipFill rotWithShape="1">
                <a:blip r:embed="rId2"/>
                <a:stretch>
                  <a:fillRect l="-1680" t="-1333" r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5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Vertical Translations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838200"/>
                <a:ext cx="9067800" cy="59436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Use coordinate notation to represent the vertical translation of each function:</a:t>
                </a:r>
              </a:p>
              <a:p>
                <a:pPr marL="685800" indent="-571500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514350" lvl="1" indent="0">
                  <a:buNone/>
                </a:pPr>
                <a:r>
                  <a:rPr lang="en-US" b="0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685800" indent="-571500"/>
                <a:endParaRPr lang="en-US" sz="2800" dirty="0">
                  <a:solidFill>
                    <a:prstClr val="black"/>
                  </a:solidFill>
                </a:endParaRPr>
              </a:p>
              <a:p>
                <a:pPr marL="685800" indent="-571500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+3</m:t>
                    </m:r>
                  </m:oMath>
                </a14:m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514350" lvl="1" indent="0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685800" indent="-571500"/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685800" indent="-571500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−3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marL="400050" lvl="1" indent="0" algn="just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838200"/>
                <a:ext cx="9067800" cy="5943600"/>
              </a:xfrm>
              <a:blipFill rotWithShape="1">
                <a:blip r:embed="rId2"/>
                <a:stretch>
                  <a:fillRect l="-1344" t="-923" r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7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96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Vertical Translations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8991600" cy="5867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Now let’s consider the following three exponential functions:</a:t>
                </a:r>
              </a:p>
              <a:p>
                <a:pPr lvl="5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b="0" dirty="0" smtClean="0">
                  <a:solidFill>
                    <a:prstClr val="black"/>
                  </a:solidFill>
                </a:endParaRPr>
              </a:p>
              <a:p>
                <a:pPr lvl="5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+3</m:t>
                    </m:r>
                  </m:oMath>
                </a14:m>
                <a:endParaRPr lang="en-US" sz="3200" dirty="0" smtClean="0">
                  <a:solidFill>
                    <a:prstClr val="black"/>
                  </a:solidFill>
                </a:endParaRPr>
              </a:p>
              <a:p>
                <a:pPr lvl="5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In this 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is 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BASIC FUNCTION</a:t>
                </a:r>
                <a:r>
                  <a:rPr lang="en-US" dirty="0">
                    <a:solidFill>
                      <a:prstClr val="black"/>
                    </a:solidFill>
                  </a:rPr>
                  <a:t> b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ecause it is the simplest function with a base of 2.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Write the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in terms of the basic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)=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)=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8991600" cy="5867400"/>
              </a:xfrm>
              <a:blipFill rotWithShape="1">
                <a:blip r:embed="rId2"/>
                <a:stretch>
                  <a:fillRect l="-1763" t="-936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3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5344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Use DESMOS to complete number 9 on Page 316.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Then answer questions 10 – 14 on Pages 316 - 317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1" r="7381" b="4603"/>
          <a:stretch/>
        </p:blipFill>
        <p:spPr bwMode="auto">
          <a:xfrm>
            <a:off x="11726" y="914401"/>
            <a:ext cx="9120549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3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20399" b="8094"/>
          <a:stretch/>
        </p:blipFill>
        <p:spPr bwMode="auto">
          <a:xfrm>
            <a:off x="8376" y="419100"/>
            <a:ext cx="912724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7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793</Words>
  <Application>Microsoft Office PowerPoint</Application>
  <PresentationFormat>On-screen Show (4:3)</PresentationFormat>
  <Paragraphs>114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Exponential Functions</vt:lpstr>
      <vt:lpstr>Vertical Translations</vt:lpstr>
      <vt:lpstr>Vertical Translations</vt:lpstr>
      <vt:lpstr>Vertical Translations</vt:lpstr>
      <vt:lpstr>Vertical Translations</vt:lpstr>
      <vt:lpstr>Vertical Translations</vt:lpstr>
      <vt:lpstr>Vertical Translations</vt:lpstr>
      <vt:lpstr>PowerPoint Presentation</vt:lpstr>
      <vt:lpstr>PowerPoint Presentation</vt:lpstr>
      <vt:lpstr>Vertical Translations</vt:lpstr>
      <vt:lpstr>Vertical Translations</vt:lpstr>
      <vt:lpstr>Vertical Translations</vt:lpstr>
      <vt:lpstr>Vertical Translations</vt:lpstr>
      <vt:lpstr>Vertical Translations</vt:lpstr>
      <vt:lpstr>Vertical Translations</vt:lpstr>
      <vt:lpstr>Horizontal Translations</vt:lpstr>
      <vt:lpstr>Horizontal Translations</vt:lpstr>
      <vt:lpstr>Horizontal Translations</vt:lpstr>
      <vt:lpstr>PowerPoint Presentation</vt:lpstr>
      <vt:lpstr>Horizontal Translations</vt:lpstr>
      <vt:lpstr>Horizontal Translations</vt:lpstr>
      <vt:lpstr>Translations of Functions</vt:lpstr>
      <vt:lpstr>Horizontal Translations</vt:lpstr>
      <vt:lpstr>Horizontal Translations</vt:lpstr>
      <vt:lpstr>Horizontal Translations</vt:lpstr>
      <vt:lpstr>Horizontal Translations</vt:lpstr>
      <vt:lpstr>Horizontal Translations</vt:lpstr>
      <vt:lpstr>Linear Functions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Functions</dc:title>
  <dc:creator>Amplo, William (wamplo@psusd.us)</dc:creator>
  <cp:lastModifiedBy>Amplo, William (wamplo@psusd.us)</cp:lastModifiedBy>
  <cp:revision>155</cp:revision>
  <dcterms:created xsi:type="dcterms:W3CDTF">2006-08-16T00:00:00Z</dcterms:created>
  <dcterms:modified xsi:type="dcterms:W3CDTF">2016-02-18T18:31:13Z</dcterms:modified>
</cp:coreProperties>
</file>