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4" r:id="rId4"/>
    <p:sldId id="267" r:id="rId5"/>
    <p:sldId id="263" r:id="rId6"/>
    <p:sldId id="287" r:id="rId7"/>
    <p:sldId id="299" r:id="rId8"/>
    <p:sldId id="298" r:id="rId9"/>
    <p:sldId id="29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6600"/>
    <a:srgbClr val="00B050"/>
    <a:srgbClr val="008A3E"/>
    <a:srgbClr val="009A00"/>
    <a:srgbClr val="D99694"/>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31" autoAdjust="0"/>
    <p:restoredTop sz="94660"/>
  </p:normalViewPr>
  <p:slideViewPr>
    <p:cSldViewPr>
      <p:cViewPr varScale="1">
        <p:scale>
          <a:sx n="95" d="100"/>
          <a:sy n="95" d="100"/>
        </p:scale>
        <p:origin x="-5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
        <p:nvSpPr>
          <p:cNvPr id="8" name="Rectangle 7"/>
          <p:cNvSpPr/>
          <p:nvPr userDrawn="1"/>
        </p:nvSpPr>
        <p:spPr>
          <a:xfrm>
            <a:off x="-76200" y="0"/>
            <a:ext cx="838200" cy="6858000"/>
          </a:xfrm>
          <a:prstGeom prst="rect">
            <a:avLst/>
          </a:prstGeom>
          <a:solidFill>
            <a:srgbClr val="0796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456689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703826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5069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219165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785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00025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796709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2732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3179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97605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09143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C64004-C0B9-46EB-81A5-D503353624A7}" type="datetimeFigureOut">
              <a:rPr lang="en-US" smtClean="0">
                <a:solidFill>
                  <a:prstClr val="black">
                    <a:tint val="75000"/>
                  </a:prstClr>
                </a:solidFill>
              </a:rPr>
              <a:pPr/>
              <a:t>10/30/2014</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4A8E46-2FF4-4D6C-A31D-BD6965EF8776}"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70652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905000"/>
          </a:xfrm>
        </p:spPr>
        <p:txBody>
          <a:bodyPr>
            <a:normAutofit/>
          </a:bodyPr>
          <a:lstStyle/>
          <a:p>
            <a:r>
              <a:rPr lang="en-US" dirty="0" smtClean="0"/>
              <a:t>Determining Slope</a:t>
            </a:r>
            <a:br>
              <a:rPr lang="en-US" dirty="0" smtClean="0"/>
            </a:br>
            <a:r>
              <a:rPr lang="en-US" dirty="0" smtClean="0"/>
              <a:t>and </a:t>
            </a:r>
            <a:r>
              <a:rPr lang="en-US" i="1" dirty="0" smtClean="0"/>
              <a:t>y</a:t>
            </a:r>
            <a:r>
              <a:rPr lang="en-US" dirty="0" smtClean="0"/>
              <a:t>-intercept</a:t>
            </a:r>
            <a:endParaRPr lang="en-US" dirty="0"/>
          </a:p>
        </p:txBody>
      </p:sp>
      <p:sp>
        <p:nvSpPr>
          <p:cNvPr id="3" name="Subtitle 2"/>
          <p:cNvSpPr>
            <a:spLocks noGrp="1"/>
          </p:cNvSpPr>
          <p:nvPr>
            <p:ph type="subTitle" idx="1"/>
          </p:nvPr>
        </p:nvSpPr>
        <p:spPr>
          <a:xfrm>
            <a:off x="1371600" y="5715000"/>
            <a:ext cx="6400800" cy="685800"/>
          </a:xfrm>
        </p:spPr>
        <p:txBody>
          <a:bodyPr/>
          <a:lstStyle/>
          <a:p>
            <a:r>
              <a:rPr lang="en-US" dirty="0" smtClean="0"/>
              <a:t>8.EE.6</a:t>
            </a:r>
            <a:endParaRPr lang="en-US" dirty="0"/>
          </a:p>
        </p:txBody>
      </p:sp>
      <p:sp>
        <p:nvSpPr>
          <p:cNvPr id="4" name="TextBox 3"/>
          <p:cNvSpPr txBox="1"/>
          <p:nvPr/>
        </p:nvSpPr>
        <p:spPr>
          <a:xfrm>
            <a:off x="76200" y="2197656"/>
            <a:ext cx="8763000" cy="2215991"/>
          </a:xfrm>
          <a:prstGeom prst="rect">
            <a:avLst/>
          </a:prstGeom>
          <a:noFill/>
        </p:spPr>
        <p:txBody>
          <a:bodyPr wrap="square" rtlCol="0">
            <a:spAutoFit/>
          </a:bodyPr>
          <a:lstStyle/>
          <a:p>
            <a:r>
              <a:rPr lang="en-US" sz="4000" dirty="0">
                <a:solidFill>
                  <a:prstClr val="black"/>
                </a:solidFill>
              </a:rPr>
              <a:t>Essential Question</a:t>
            </a:r>
            <a:r>
              <a:rPr lang="en-US" sz="4000" dirty="0" smtClean="0">
                <a:solidFill>
                  <a:prstClr val="black"/>
                </a:solidFill>
              </a:rPr>
              <a:t>?</a:t>
            </a:r>
          </a:p>
          <a:p>
            <a:pPr marL="914400"/>
            <a:r>
              <a:rPr lang="en-US" sz="4000" dirty="0" smtClean="0">
                <a:solidFill>
                  <a:prstClr val="black"/>
                </a:solidFill>
              </a:rPr>
              <a:t>How can you determine the slope and y-intercept of a line?</a:t>
            </a:r>
            <a:r>
              <a:rPr lang="en-US" sz="4000" dirty="0">
                <a:solidFill>
                  <a:prstClr val="black"/>
                </a:solidFill>
              </a:rPr>
              <a:t/>
            </a:r>
            <a:br>
              <a:rPr lang="en-US" sz="4000" dirty="0">
                <a:solidFill>
                  <a:prstClr val="black"/>
                </a:solidFill>
              </a:rPr>
            </a:br>
            <a:endParaRPr lang="en-US" dirty="0">
              <a:solidFill>
                <a:prstClr val="black"/>
              </a:solidFill>
            </a:endParaRPr>
          </a:p>
        </p:txBody>
      </p:sp>
    </p:spTree>
    <p:extLst>
      <p:ext uri="{BB962C8B-B14F-4D97-AF65-F5344CB8AC3E}">
        <p14:creationId xmlns:p14="http://schemas.microsoft.com/office/powerpoint/2010/main" val="71012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b="1" dirty="0"/>
              <a:t>Common Core Standard</a:t>
            </a:r>
            <a:r>
              <a:rPr lang="en-US" b="1" dirty="0" smtClean="0"/>
              <a:t>:</a:t>
            </a:r>
            <a:endParaRPr lang="en-US" dirty="0"/>
          </a:p>
        </p:txBody>
      </p:sp>
      <p:sp>
        <p:nvSpPr>
          <p:cNvPr id="4" name="TextBox 3"/>
          <p:cNvSpPr txBox="1"/>
          <p:nvPr/>
        </p:nvSpPr>
        <p:spPr>
          <a:xfrm>
            <a:off x="152400" y="1219200"/>
            <a:ext cx="8839200" cy="2308324"/>
          </a:xfrm>
          <a:prstGeom prst="rect">
            <a:avLst/>
          </a:prstGeom>
          <a:noFill/>
        </p:spPr>
        <p:txBody>
          <a:bodyPr wrap="square" rtlCol="0">
            <a:spAutoFit/>
          </a:bodyPr>
          <a:lstStyle/>
          <a:p>
            <a:r>
              <a:rPr lang="en-US" sz="2400" b="1" dirty="0" smtClean="0"/>
              <a:t>8.EE.6 ─ </a:t>
            </a:r>
            <a:r>
              <a:rPr lang="en-US" sz="2400" b="1" dirty="0"/>
              <a:t>Understand the connections between proportional relationships, lines, and linear equations.</a:t>
            </a:r>
          </a:p>
          <a:p>
            <a:pPr algn="just"/>
            <a:r>
              <a:rPr lang="en-US" sz="2400" dirty="0" smtClean="0"/>
              <a:t>Use </a:t>
            </a:r>
            <a:r>
              <a:rPr lang="en-US" sz="2400" dirty="0"/>
              <a:t>similar triangles to explain why the slope </a:t>
            </a:r>
            <a:r>
              <a:rPr lang="en-US" sz="2400" i="1" dirty="0"/>
              <a:t>m </a:t>
            </a:r>
            <a:r>
              <a:rPr lang="en-US" sz="2400" dirty="0"/>
              <a:t>is the same between any two distinct points on a </a:t>
            </a:r>
            <a:r>
              <a:rPr lang="en-US" sz="2400" dirty="0" smtClean="0"/>
              <a:t>non-vertical line </a:t>
            </a:r>
            <a:r>
              <a:rPr lang="en-US" sz="2400" dirty="0"/>
              <a:t>in the coordinate plane; derive the equation </a:t>
            </a:r>
            <a:r>
              <a:rPr lang="en-US" sz="2400" i="1" dirty="0"/>
              <a:t>y </a:t>
            </a:r>
            <a:r>
              <a:rPr lang="en-US" sz="2400" dirty="0"/>
              <a:t>= </a:t>
            </a:r>
            <a:r>
              <a:rPr lang="en-US" sz="2400" i="1" dirty="0"/>
              <a:t>mx </a:t>
            </a:r>
            <a:r>
              <a:rPr lang="en-US" sz="2400" dirty="0"/>
              <a:t>for a line through the origin and </a:t>
            </a:r>
            <a:r>
              <a:rPr lang="en-US" sz="2400" dirty="0" smtClean="0"/>
              <a:t>the equation </a:t>
            </a:r>
            <a:r>
              <a:rPr lang="en-US" sz="2400" i="1" dirty="0"/>
              <a:t>y </a:t>
            </a:r>
            <a:r>
              <a:rPr lang="en-US" sz="2400" dirty="0"/>
              <a:t>= </a:t>
            </a:r>
            <a:r>
              <a:rPr lang="en-US" sz="2400" i="1" dirty="0"/>
              <a:t>mx </a:t>
            </a:r>
            <a:r>
              <a:rPr lang="en-US" sz="2400" dirty="0"/>
              <a:t>+ </a:t>
            </a:r>
            <a:r>
              <a:rPr lang="en-US" sz="2400" i="1" dirty="0"/>
              <a:t>b </a:t>
            </a:r>
            <a:r>
              <a:rPr lang="en-US" sz="2400" dirty="0"/>
              <a:t>for a line intercepting the vertical axis at </a:t>
            </a:r>
            <a:r>
              <a:rPr lang="en-US" sz="2400" i="1" dirty="0"/>
              <a:t>b</a:t>
            </a:r>
            <a:r>
              <a:rPr lang="en-US" sz="2400" dirty="0"/>
              <a:t>.</a:t>
            </a:r>
          </a:p>
        </p:txBody>
      </p:sp>
    </p:spTree>
    <p:extLst>
      <p:ext uri="{BB962C8B-B14F-4D97-AF65-F5344CB8AC3E}">
        <p14:creationId xmlns:p14="http://schemas.microsoft.com/office/powerpoint/2010/main" val="1474820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a:t>
            </a:r>
            <a:endParaRPr lang="en-US" dirty="0"/>
          </a:p>
        </p:txBody>
      </p:sp>
      <p:sp>
        <p:nvSpPr>
          <p:cNvPr id="4" name="Rectangle 3"/>
          <p:cNvSpPr/>
          <p:nvPr/>
        </p:nvSpPr>
        <p:spPr>
          <a:xfrm>
            <a:off x="457200" y="1828800"/>
            <a:ext cx="8153400" cy="830997"/>
          </a:xfrm>
          <a:prstGeom prst="rect">
            <a:avLst/>
          </a:prstGeom>
        </p:spPr>
        <p:txBody>
          <a:bodyPr wrap="square">
            <a:spAutoFit/>
          </a:bodyPr>
          <a:lstStyle/>
          <a:p>
            <a:pPr marL="342900" lvl="0" indent="-342900">
              <a:spcAft>
                <a:spcPts val="600"/>
              </a:spcAft>
              <a:buFont typeface="Arial" pitchFamily="34" charset="0"/>
              <a:buChar char="•"/>
            </a:pPr>
            <a:r>
              <a:rPr lang="en-US" sz="2400" dirty="0" smtClean="0"/>
              <a:t>To determine the slope and </a:t>
            </a:r>
            <a:r>
              <a:rPr lang="en-US" sz="2400" i="1" dirty="0" smtClean="0"/>
              <a:t>y</a:t>
            </a:r>
            <a:r>
              <a:rPr lang="en-US" sz="2400" dirty="0" smtClean="0"/>
              <a:t>-intercept of a linear equation, given a graph, a table, or an equation.</a:t>
            </a:r>
            <a:endParaRPr lang="en-US" sz="2400" dirty="0"/>
          </a:p>
        </p:txBody>
      </p:sp>
    </p:spTree>
    <p:extLst>
      <p:ext uri="{BB962C8B-B14F-4D97-AF65-F5344CB8AC3E}">
        <p14:creationId xmlns:p14="http://schemas.microsoft.com/office/powerpoint/2010/main" val="3363988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990600" y="228601"/>
            <a:ext cx="67818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latin typeface="Arial" pitchFamily="34" charset="0"/>
                <a:cs typeface="Arial" pitchFamily="34" charset="0"/>
              </a:rPr>
              <a:t>Curriculum Vocabulary</a:t>
            </a:r>
            <a:endParaRPr lang="en-US" sz="3600" b="1" dirty="0">
              <a:latin typeface="Arial" pitchFamily="34" charset="0"/>
              <a:cs typeface="Arial" pitchFamily="34" charset="0"/>
            </a:endParaRPr>
          </a:p>
        </p:txBody>
      </p:sp>
      <p:sp>
        <p:nvSpPr>
          <p:cNvPr id="41" name="Rectangle 40"/>
          <p:cNvSpPr/>
          <p:nvPr/>
        </p:nvSpPr>
        <p:spPr>
          <a:xfrm>
            <a:off x="304800" y="1103293"/>
            <a:ext cx="7564452" cy="523220"/>
          </a:xfrm>
          <a:prstGeom prst="rect">
            <a:avLst/>
          </a:prstGeom>
        </p:spPr>
        <p:txBody>
          <a:bodyPr wrap="square">
            <a:spAutoFit/>
          </a:bodyPr>
          <a:lstStyle/>
          <a:p>
            <a:r>
              <a:rPr lang="en-US" sz="2800" b="1" dirty="0" smtClean="0">
                <a:solidFill>
                  <a:prstClr val="black"/>
                </a:solidFill>
              </a:rPr>
              <a:t>Linear Equation </a:t>
            </a:r>
            <a:r>
              <a:rPr lang="en-US" sz="2800" b="1" dirty="0" smtClean="0">
                <a:solidFill>
                  <a:srgbClr val="006600"/>
                </a:solidFill>
              </a:rPr>
              <a:t>(</a:t>
            </a:r>
            <a:r>
              <a:rPr lang="en-US" sz="2800" b="1" dirty="0" err="1" smtClean="0">
                <a:solidFill>
                  <a:srgbClr val="006600"/>
                </a:solidFill>
              </a:rPr>
              <a:t>ecuación</a:t>
            </a:r>
            <a:r>
              <a:rPr lang="en-US" sz="2800" b="1" dirty="0" smtClean="0">
                <a:solidFill>
                  <a:srgbClr val="006600"/>
                </a:solidFill>
              </a:rPr>
              <a:t> lineal)</a:t>
            </a:r>
            <a:r>
              <a:rPr lang="en-US" sz="2800" b="1" dirty="0" smtClean="0">
                <a:solidFill>
                  <a:prstClr val="black"/>
                </a:solidFill>
              </a:rPr>
              <a:t>:</a:t>
            </a:r>
            <a:endParaRPr lang="en-US" sz="2400" b="1" dirty="0">
              <a:solidFill>
                <a:prstClr val="black"/>
              </a:solidFill>
            </a:endParaRPr>
          </a:p>
        </p:txBody>
      </p:sp>
      <p:sp>
        <p:nvSpPr>
          <p:cNvPr id="42" name="Rectangle 41"/>
          <p:cNvSpPr/>
          <p:nvPr/>
        </p:nvSpPr>
        <p:spPr>
          <a:xfrm>
            <a:off x="304800" y="1600200"/>
            <a:ext cx="8047290" cy="954107"/>
          </a:xfrm>
          <a:prstGeom prst="rect">
            <a:avLst/>
          </a:prstGeom>
        </p:spPr>
        <p:txBody>
          <a:bodyPr wrap="square">
            <a:spAutoFit/>
          </a:bodyPr>
          <a:lstStyle/>
          <a:p>
            <a:r>
              <a:rPr lang="en-US" sz="2800" dirty="0" smtClean="0">
                <a:solidFill>
                  <a:prstClr val="black"/>
                </a:solidFill>
              </a:rPr>
              <a:t>An equation whose solutions form a straight line on a coordinate plane. </a:t>
            </a:r>
            <a:endParaRPr lang="en-US" sz="2400" dirty="0">
              <a:solidFill>
                <a:prstClr val="black"/>
              </a:solidFill>
            </a:endParaRPr>
          </a:p>
        </p:txBody>
      </p:sp>
      <p:sp>
        <p:nvSpPr>
          <p:cNvPr id="43" name="Rectangle 42"/>
          <p:cNvSpPr/>
          <p:nvPr/>
        </p:nvSpPr>
        <p:spPr>
          <a:xfrm>
            <a:off x="304800" y="2816186"/>
            <a:ext cx="8610600" cy="523220"/>
          </a:xfrm>
          <a:prstGeom prst="rect">
            <a:avLst/>
          </a:prstGeom>
        </p:spPr>
        <p:txBody>
          <a:bodyPr wrap="square">
            <a:spAutoFit/>
          </a:bodyPr>
          <a:lstStyle/>
          <a:p>
            <a:r>
              <a:rPr lang="en-US" sz="2800" b="1" dirty="0" smtClean="0">
                <a:solidFill>
                  <a:prstClr val="black"/>
                </a:solidFill>
              </a:rPr>
              <a:t>Slope Intercept Form </a:t>
            </a:r>
            <a:r>
              <a:rPr lang="en-US" sz="2800" b="1" dirty="0" smtClean="0">
                <a:solidFill>
                  <a:srgbClr val="006600"/>
                </a:solidFill>
              </a:rPr>
              <a:t>(forma de </a:t>
            </a:r>
            <a:r>
              <a:rPr lang="en-US" sz="2800" b="1" dirty="0" err="1" smtClean="0">
                <a:solidFill>
                  <a:srgbClr val="006600"/>
                </a:solidFill>
              </a:rPr>
              <a:t>pendiente-intersección</a:t>
            </a:r>
            <a:r>
              <a:rPr lang="en-US" sz="2800" b="1" dirty="0" smtClean="0">
                <a:solidFill>
                  <a:srgbClr val="006600"/>
                </a:solidFill>
              </a:rPr>
              <a:t>)</a:t>
            </a:r>
            <a:r>
              <a:rPr lang="en-US" sz="2800" b="1" dirty="0" smtClean="0">
                <a:solidFill>
                  <a:prstClr val="black"/>
                </a:solidFill>
              </a:rPr>
              <a:t>:</a:t>
            </a:r>
            <a:endParaRPr lang="en-US" sz="2400" b="1" dirty="0">
              <a:solidFill>
                <a:prstClr val="black"/>
              </a:solidFill>
            </a:endParaRPr>
          </a:p>
        </p:txBody>
      </p:sp>
      <p:sp>
        <p:nvSpPr>
          <p:cNvPr id="44" name="Rectangle 43"/>
          <p:cNvSpPr/>
          <p:nvPr/>
        </p:nvSpPr>
        <p:spPr>
          <a:xfrm>
            <a:off x="304800" y="3313093"/>
            <a:ext cx="8534400" cy="954107"/>
          </a:xfrm>
          <a:prstGeom prst="rect">
            <a:avLst/>
          </a:prstGeom>
        </p:spPr>
        <p:txBody>
          <a:bodyPr wrap="square">
            <a:spAutoFit/>
          </a:bodyPr>
          <a:lstStyle/>
          <a:p>
            <a:r>
              <a:rPr lang="en-US" sz="2800" dirty="0" smtClean="0">
                <a:solidFill>
                  <a:prstClr val="black"/>
                </a:solidFill>
              </a:rPr>
              <a:t>A linear equation written in the form </a:t>
            </a:r>
            <a:r>
              <a:rPr lang="en-US" sz="2800" b="1" i="1" dirty="0" smtClean="0">
                <a:solidFill>
                  <a:prstClr val="black"/>
                </a:solidFill>
                <a:latin typeface="Times New Roman" pitchFamily="18" charset="0"/>
                <a:cs typeface="Times New Roman" pitchFamily="18" charset="0"/>
              </a:rPr>
              <a:t>y = </a:t>
            </a:r>
            <a:r>
              <a:rPr lang="en-US" sz="2800" b="1" i="1" dirty="0" err="1" smtClean="0">
                <a:solidFill>
                  <a:prstClr val="black"/>
                </a:solidFill>
                <a:latin typeface="Times New Roman" pitchFamily="18" charset="0"/>
                <a:cs typeface="Times New Roman" pitchFamily="18" charset="0"/>
              </a:rPr>
              <a:t>mx+b</a:t>
            </a:r>
            <a:r>
              <a:rPr lang="en-US" sz="2800" dirty="0" smtClean="0">
                <a:solidFill>
                  <a:prstClr val="black"/>
                </a:solidFill>
              </a:rPr>
              <a:t>, where</a:t>
            </a:r>
            <a:br>
              <a:rPr lang="en-US" sz="2800" dirty="0" smtClean="0">
                <a:solidFill>
                  <a:prstClr val="black"/>
                </a:solidFill>
              </a:rPr>
            </a:br>
            <a:r>
              <a:rPr lang="en-US" sz="2800" b="1" i="1" dirty="0" smtClean="0">
                <a:solidFill>
                  <a:prstClr val="black"/>
                </a:solidFill>
                <a:latin typeface="Times New Roman" pitchFamily="18" charset="0"/>
                <a:cs typeface="Times New Roman" pitchFamily="18" charset="0"/>
              </a:rPr>
              <a:t>m</a:t>
            </a:r>
            <a:r>
              <a:rPr lang="en-US" sz="2800" dirty="0" smtClean="0">
                <a:solidFill>
                  <a:prstClr val="black"/>
                </a:solidFill>
              </a:rPr>
              <a:t> represents the slope and </a:t>
            </a:r>
            <a:r>
              <a:rPr lang="en-US" sz="2800" b="1" i="1" dirty="0" smtClean="0">
                <a:solidFill>
                  <a:prstClr val="black"/>
                </a:solidFill>
                <a:latin typeface="Times New Roman" pitchFamily="18" charset="0"/>
                <a:cs typeface="Times New Roman" pitchFamily="18" charset="0"/>
              </a:rPr>
              <a:t>b</a:t>
            </a:r>
            <a:r>
              <a:rPr lang="en-US" sz="2800" dirty="0" smtClean="0">
                <a:solidFill>
                  <a:prstClr val="black"/>
                </a:solidFill>
              </a:rPr>
              <a:t> represents the </a:t>
            </a:r>
            <a:r>
              <a:rPr lang="en-US" sz="2800" i="1" dirty="0" smtClean="0">
                <a:solidFill>
                  <a:prstClr val="black"/>
                </a:solidFill>
                <a:latin typeface="Times New Roman" pitchFamily="18" charset="0"/>
                <a:cs typeface="Times New Roman" pitchFamily="18" charset="0"/>
              </a:rPr>
              <a:t>y</a:t>
            </a:r>
            <a:r>
              <a:rPr lang="en-US" sz="2800" dirty="0" smtClean="0">
                <a:solidFill>
                  <a:prstClr val="black"/>
                </a:solidFill>
              </a:rPr>
              <a:t>-intercept.</a:t>
            </a:r>
            <a:endParaRPr lang="en-US" sz="2400" dirty="0">
              <a:solidFill>
                <a:prstClr val="black"/>
              </a:solidFill>
            </a:endParaRPr>
          </a:p>
        </p:txBody>
      </p:sp>
      <p:sp>
        <p:nvSpPr>
          <p:cNvPr id="8" name="Rectangle 7"/>
          <p:cNvSpPr/>
          <p:nvPr/>
        </p:nvSpPr>
        <p:spPr>
          <a:xfrm>
            <a:off x="304800" y="4694873"/>
            <a:ext cx="7564452" cy="523220"/>
          </a:xfrm>
          <a:prstGeom prst="rect">
            <a:avLst/>
          </a:prstGeom>
        </p:spPr>
        <p:txBody>
          <a:bodyPr wrap="square">
            <a:spAutoFit/>
          </a:bodyPr>
          <a:lstStyle/>
          <a:p>
            <a:r>
              <a:rPr lang="en-US" sz="2800" b="1" i="1" dirty="0" smtClean="0">
                <a:solidFill>
                  <a:prstClr val="black"/>
                </a:solidFill>
              </a:rPr>
              <a:t>y</a:t>
            </a:r>
            <a:r>
              <a:rPr lang="en-US" sz="2800" b="1" dirty="0" smtClean="0">
                <a:solidFill>
                  <a:prstClr val="black"/>
                </a:solidFill>
              </a:rPr>
              <a:t>-intercept </a:t>
            </a:r>
            <a:r>
              <a:rPr lang="en-US" sz="2800" b="1" dirty="0">
                <a:solidFill>
                  <a:srgbClr val="006600"/>
                </a:solidFill>
              </a:rPr>
              <a:t>(</a:t>
            </a:r>
            <a:r>
              <a:rPr lang="en-US" sz="2800" b="1" dirty="0" err="1" smtClean="0">
                <a:solidFill>
                  <a:srgbClr val="006600"/>
                </a:solidFill>
              </a:rPr>
              <a:t>intersección</a:t>
            </a:r>
            <a:r>
              <a:rPr lang="en-US" sz="2800" b="1" dirty="0" smtClean="0">
                <a:solidFill>
                  <a:srgbClr val="006600"/>
                </a:solidFill>
              </a:rPr>
              <a:t> con el </a:t>
            </a:r>
            <a:r>
              <a:rPr lang="en-US" sz="2800" b="1" dirty="0" err="1" smtClean="0">
                <a:solidFill>
                  <a:srgbClr val="006600"/>
                </a:solidFill>
              </a:rPr>
              <a:t>eje</a:t>
            </a:r>
            <a:r>
              <a:rPr lang="en-US" sz="2800" b="1" dirty="0" smtClean="0">
                <a:solidFill>
                  <a:srgbClr val="006600"/>
                </a:solidFill>
              </a:rPr>
              <a:t> y)</a:t>
            </a:r>
            <a:r>
              <a:rPr lang="en-US" sz="2800" b="1" dirty="0" smtClean="0">
                <a:solidFill>
                  <a:prstClr val="black"/>
                </a:solidFill>
              </a:rPr>
              <a:t>:</a:t>
            </a:r>
            <a:endParaRPr lang="en-US" sz="2400" b="1" dirty="0">
              <a:solidFill>
                <a:prstClr val="black"/>
              </a:solidFill>
            </a:endParaRPr>
          </a:p>
        </p:txBody>
      </p:sp>
      <p:sp>
        <p:nvSpPr>
          <p:cNvPr id="9" name="Rectangle 8"/>
          <p:cNvSpPr/>
          <p:nvPr/>
        </p:nvSpPr>
        <p:spPr>
          <a:xfrm>
            <a:off x="304800" y="5191780"/>
            <a:ext cx="8839200" cy="954107"/>
          </a:xfrm>
          <a:prstGeom prst="rect">
            <a:avLst/>
          </a:prstGeom>
        </p:spPr>
        <p:txBody>
          <a:bodyPr wrap="square">
            <a:spAutoFit/>
          </a:bodyPr>
          <a:lstStyle/>
          <a:p>
            <a:r>
              <a:rPr lang="en-US" sz="2800" dirty="0" smtClean="0">
                <a:solidFill>
                  <a:prstClr val="black"/>
                </a:solidFill>
              </a:rPr>
              <a:t>The </a:t>
            </a:r>
            <a:r>
              <a:rPr lang="en-US" sz="2800" i="1" dirty="0" smtClean="0">
                <a:solidFill>
                  <a:prstClr val="black"/>
                </a:solidFill>
                <a:latin typeface="Times New Roman" pitchFamily="18" charset="0"/>
                <a:cs typeface="Times New Roman" pitchFamily="18" charset="0"/>
              </a:rPr>
              <a:t>y</a:t>
            </a:r>
            <a:r>
              <a:rPr lang="en-US" sz="2800" dirty="0" smtClean="0">
                <a:solidFill>
                  <a:prstClr val="black"/>
                </a:solidFill>
              </a:rPr>
              <a:t>-coordinate of the point where the graph of a function crosses the </a:t>
            </a:r>
            <a:r>
              <a:rPr lang="en-US" sz="2800" i="1" dirty="0" smtClean="0">
                <a:solidFill>
                  <a:prstClr val="black"/>
                </a:solidFill>
                <a:latin typeface="Times New Roman" pitchFamily="18" charset="0"/>
                <a:cs typeface="Times New Roman" pitchFamily="18" charset="0"/>
              </a:rPr>
              <a:t>y</a:t>
            </a:r>
            <a:r>
              <a:rPr lang="en-US" sz="2800" dirty="0" smtClean="0">
                <a:solidFill>
                  <a:prstClr val="black"/>
                </a:solidFill>
              </a:rPr>
              <a:t>-axis.</a:t>
            </a:r>
            <a:endParaRPr lang="en-US" sz="2400" dirty="0">
              <a:solidFill>
                <a:prstClr val="black"/>
              </a:solidFill>
            </a:endParaRPr>
          </a:p>
        </p:txBody>
      </p:sp>
    </p:spTree>
    <p:extLst>
      <p:ext uri="{BB962C8B-B14F-4D97-AF65-F5344CB8AC3E}">
        <p14:creationId xmlns:p14="http://schemas.microsoft.com/office/powerpoint/2010/main" val="3189350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
                                        </p:tgtEl>
                                        <p:attrNameLst>
                                          <p:attrName>style.visibility</p:attrName>
                                        </p:attrNameLst>
                                      </p:cBhvr>
                                      <p:to>
                                        <p:strVal val="visible"/>
                                      </p:to>
                                    </p:set>
                                    <p:animEffect transition="in" filter="wipe(left)">
                                      <p:cBhvr>
                                        <p:cTn id="12" dur="500"/>
                                        <p:tgtEl>
                                          <p:spTgt spid="4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P spid="44"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latin typeface="Arial" pitchFamily="34" charset="0"/>
                <a:cs typeface="Arial" pitchFamily="34" charset="0"/>
              </a:rPr>
              <a:t>Determining Slope and </a:t>
            </a:r>
            <a:r>
              <a:rPr lang="en-US" sz="3600" b="1" i="1" dirty="0">
                <a:latin typeface="Arial" pitchFamily="34" charset="0"/>
                <a:cs typeface="Arial" pitchFamily="34" charset="0"/>
              </a:rPr>
              <a:t>y</a:t>
            </a:r>
            <a:r>
              <a:rPr lang="en-US" sz="3600" b="1" dirty="0">
                <a:latin typeface="Arial" pitchFamily="34" charset="0"/>
                <a:cs typeface="Arial" pitchFamily="34" charset="0"/>
              </a:rPr>
              <a:t>-intercept</a:t>
            </a:r>
          </a:p>
        </p:txBody>
      </p:sp>
      <p:sp>
        <p:nvSpPr>
          <p:cNvPr id="5" name="Subtitle 2"/>
          <p:cNvSpPr txBox="1">
            <a:spLocks/>
          </p:cNvSpPr>
          <p:nvPr/>
        </p:nvSpPr>
        <p:spPr>
          <a:xfrm>
            <a:off x="76201" y="1094648"/>
            <a:ext cx="8973268" cy="12675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spcBef>
                <a:spcPts val="0"/>
              </a:spcBef>
            </a:pPr>
            <a:r>
              <a:rPr lang="en-US" sz="2400" dirty="0" smtClean="0">
                <a:solidFill>
                  <a:prstClr val="black"/>
                </a:solidFill>
                <a:latin typeface="Arial" pitchFamily="34" charset="0"/>
                <a:cs typeface="Arial" pitchFamily="34" charset="0"/>
              </a:rPr>
              <a:t>The following graph represents the amount of water in a water tank over a 4 week period, during a drought.</a:t>
            </a:r>
          </a:p>
          <a:p>
            <a:pPr algn="r">
              <a:spcBef>
                <a:spcPts val="0"/>
              </a:spcBef>
            </a:pPr>
            <a:r>
              <a:rPr lang="en-US" sz="2400" dirty="0" smtClean="0">
                <a:solidFill>
                  <a:prstClr val="black"/>
                </a:solidFill>
                <a:latin typeface="Arial" pitchFamily="34" charset="0"/>
                <a:cs typeface="Arial" pitchFamily="34" charset="0"/>
              </a:rPr>
              <a:t>(no water is being added to the tank)</a:t>
            </a:r>
            <a:endParaRPr lang="en-US" sz="2400" dirty="0">
              <a:solidFill>
                <a:prstClr val="black"/>
              </a:solidFill>
              <a:latin typeface="Arial" pitchFamily="34" charset="0"/>
              <a:cs typeface="Arial" pitchFamily="34" charset="0"/>
            </a:endParaRPr>
          </a:p>
        </p:txBody>
      </p:sp>
      <p:sp>
        <p:nvSpPr>
          <p:cNvPr id="6" name="Subtitle 2"/>
          <p:cNvSpPr txBox="1">
            <a:spLocks/>
          </p:cNvSpPr>
          <p:nvPr/>
        </p:nvSpPr>
        <p:spPr>
          <a:xfrm>
            <a:off x="76200" y="685800"/>
            <a:ext cx="2743200" cy="609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400" dirty="0" smtClean="0">
                <a:solidFill>
                  <a:srgbClr val="006600"/>
                </a:solidFill>
                <a:latin typeface="Arial" pitchFamily="34" charset="0"/>
                <a:cs typeface="Arial" pitchFamily="34" charset="0"/>
              </a:rPr>
              <a:t>Given a GRAPH:</a:t>
            </a:r>
            <a:endParaRPr lang="en-US" sz="2400" dirty="0">
              <a:solidFill>
                <a:srgbClr val="006600"/>
              </a:solidFill>
              <a:latin typeface="Arial" pitchFamily="34" charset="0"/>
              <a:cs typeface="Arial" pitchFamily="34" charset="0"/>
            </a:endParaRPr>
          </a:p>
        </p:txBody>
      </p:sp>
      <p:sp>
        <p:nvSpPr>
          <p:cNvPr id="8" name="Subtitle 2"/>
          <p:cNvSpPr txBox="1">
            <a:spLocks/>
          </p:cNvSpPr>
          <p:nvPr/>
        </p:nvSpPr>
        <p:spPr>
          <a:xfrm>
            <a:off x="4876800" y="2438400"/>
            <a:ext cx="4096468" cy="4209534"/>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b="1" dirty="0" smtClean="0">
                <a:solidFill>
                  <a:srgbClr val="006600"/>
                </a:solidFill>
                <a:latin typeface="Arial" pitchFamily="34" charset="0"/>
                <a:cs typeface="Arial" pitchFamily="34" charset="0"/>
              </a:rPr>
              <a:t>What is the initial value</a:t>
            </a:r>
            <a:br>
              <a:rPr lang="en-US" sz="2400" b="1" dirty="0" smtClean="0">
                <a:solidFill>
                  <a:srgbClr val="006600"/>
                </a:solidFill>
                <a:latin typeface="Arial" pitchFamily="34" charset="0"/>
                <a:cs typeface="Arial" pitchFamily="34" charset="0"/>
              </a:rPr>
            </a:br>
            <a:r>
              <a:rPr lang="en-US" sz="2400" b="1" dirty="0" smtClean="0">
                <a:solidFill>
                  <a:srgbClr val="006600"/>
                </a:solidFill>
                <a:latin typeface="Arial" pitchFamily="34" charset="0"/>
                <a:cs typeface="Arial" pitchFamily="34" charset="0"/>
              </a:rPr>
              <a:t>(</a:t>
            </a:r>
            <a:r>
              <a:rPr lang="en-US" sz="2400" b="1" i="1" dirty="0" smtClean="0">
                <a:solidFill>
                  <a:srgbClr val="006600"/>
                </a:solidFill>
                <a:latin typeface="Arial" pitchFamily="34" charset="0"/>
                <a:cs typeface="Arial" pitchFamily="34" charset="0"/>
              </a:rPr>
              <a:t>y</a:t>
            </a:r>
            <a:r>
              <a:rPr lang="en-US" sz="2400" b="1" dirty="0" smtClean="0">
                <a:solidFill>
                  <a:srgbClr val="006600"/>
                </a:solidFill>
                <a:latin typeface="Arial" pitchFamily="34" charset="0"/>
                <a:cs typeface="Arial" pitchFamily="34" charset="0"/>
              </a:rPr>
              <a:t>-intercept)?</a:t>
            </a:r>
          </a:p>
          <a:p>
            <a:endParaRPr lang="en-US" sz="2400" b="1" dirty="0">
              <a:solidFill>
                <a:srgbClr val="006600"/>
              </a:solidFill>
              <a:latin typeface="Arial" pitchFamily="34" charset="0"/>
              <a:cs typeface="Arial" pitchFamily="34" charset="0"/>
            </a:endParaRPr>
          </a:p>
          <a:p>
            <a:endParaRPr lang="en-US" sz="2400" b="1" dirty="0" smtClean="0">
              <a:solidFill>
                <a:srgbClr val="006600"/>
              </a:solidFill>
              <a:latin typeface="Arial" pitchFamily="34" charset="0"/>
              <a:cs typeface="Arial" pitchFamily="34" charset="0"/>
            </a:endParaRPr>
          </a:p>
          <a:p>
            <a:r>
              <a:rPr lang="en-US" sz="2400" b="1" dirty="0" smtClean="0">
                <a:solidFill>
                  <a:srgbClr val="006600"/>
                </a:solidFill>
                <a:latin typeface="Arial" pitchFamily="34" charset="0"/>
                <a:cs typeface="Arial" pitchFamily="34" charset="0"/>
              </a:rPr>
              <a:t>What is the slope?</a:t>
            </a:r>
          </a:p>
          <a:p>
            <a:endParaRPr lang="en-US" sz="2400" b="1" dirty="0" smtClean="0">
              <a:solidFill>
                <a:srgbClr val="006600"/>
              </a:solidFill>
              <a:latin typeface="Arial" pitchFamily="34" charset="0"/>
              <a:cs typeface="Arial" pitchFamily="34" charset="0"/>
            </a:endParaRPr>
          </a:p>
          <a:p>
            <a:endParaRPr lang="en-US" sz="2400" b="1" dirty="0">
              <a:solidFill>
                <a:srgbClr val="006600"/>
              </a:solidFill>
              <a:latin typeface="Arial" pitchFamily="34" charset="0"/>
              <a:cs typeface="Arial" pitchFamily="34" charset="0"/>
            </a:endParaRPr>
          </a:p>
          <a:p>
            <a:r>
              <a:rPr lang="en-US" sz="2400" b="1" dirty="0" smtClean="0">
                <a:solidFill>
                  <a:srgbClr val="006600"/>
                </a:solidFill>
                <a:latin typeface="Arial" pitchFamily="34" charset="0"/>
                <a:cs typeface="Arial" pitchFamily="34" charset="0"/>
              </a:rPr>
              <a:t>How would you interpret the slope and y-intercept in the context of the problem?</a:t>
            </a:r>
            <a:endParaRPr lang="en-US" sz="2400" b="1" dirty="0">
              <a:solidFill>
                <a:srgbClr val="006600"/>
              </a:solidFill>
              <a:latin typeface="Arial" pitchFamily="34" charset="0"/>
              <a:cs typeface="Arial" pitchFamily="34" charset="0"/>
            </a:endParaRPr>
          </a:p>
        </p:txBody>
      </p:sp>
      <p:pic>
        <p:nvPicPr>
          <p:cNvPr id="9" name="Picture 2"/>
          <p:cNvPicPr>
            <a:picLocks noChangeAspect="1" noChangeArrowheads="1"/>
          </p:cNvPicPr>
          <p:nvPr/>
        </p:nvPicPr>
        <p:blipFill rotWithShape="1">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l="42339" t="10931" r="2016" b="44947"/>
          <a:stretch/>
        </p:blipFill>
        <p:spPr bwMode="auto">
          <a:xfrm>
            <a:off x="587083" y="2105752"/>
            <a:ext cx="4308049" cy="4542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ectangle 9"/>
          <p:cNvSpPr/>
          <p:nvPr/>
        </p:nvSpPr>
        <p:spPr>
          <a:xfrm>
            <a:off x="1682482" y="6183868"/>
            <a:ext cx="1898918" cy="369332"/>
          </a:xfrm>
          <a:prstGeom prst="rect">
            <a:avLst/>
          </a:prstGeom>
        </p:spPr>
        <p:txBody>
          <a:bodyPr wrap="none">
            <a:spAutoFit/>
          </a:bodyPr>
          <a:lstStyle/>
          <a:p>
            <a:r>
              <a:rPr lang="en-US" b="1" dirty="0">
                <a:solidFill>
                  <a:srgbClr val="7030A0"/>
                </a:solidFill>
                <a:latin typeface="Times New Roman" pitchFamily="18" charset="0"/>
                <a:cs typeface="Times New Roman" pitchFamily="18" charset="0"/>
              </a:rPr>
              <a:t>Number of </a:t>
            </a:r>
            <a:r>
              <a:rPr lang="en-US" b="1" dirty="0" smtClean="0">
                <a:solidFill>
                  <a:srgbClr val="7030A0"/>
                </a:solidFill>
                <a:latin typeface="Times New Roman" pitchFamily="18" charset="0"/>
                <a:cs typeface="Times New Roman" pitchFamily="18" charset="0"/>
              </a:rPr>
              <a:t>weeks</a:t>
            </a:r>
            <a:endParaRPr lang="en-US" b="1" dirty="0">
              <a:solidFill>
                <a:srgbClr val="7030A0"/>
              </a:solidFill>
              <a:latin typeface="Times New Roman" pitchFamily="18" charset="0"/>
              <a:cs typeface="Times New Roman" pitchFamily="18" charset="0"/>
            </a:endParaRPr>
          </a:p>
        </p:txBody>
      </p:sp>
      <p:sp>
        <p:nvSpPr>
          <p:cNvPr id="11" name="Rectangle 10"/>
          <p:cNvSpPr/>
          <p:nvPr/>
        </p:nvSpPr>
        <p:spPr>
          <a:xfrm rot="16200000">
            <a:off x="-1492044" y="4245473"/>
            <a:ext cx="3788922" cy="369332"/>
          </a:xfrm>
          <a:prstGeom prst="rect">
            <a:avLst/>
          </a:prstGeom>
        </p:spPr>
        <p:txBody>
          <a:bodyPr wrap="none">
            <a:spAutoFit/>
          </a:bodyPr>
          <a:lstStyle/>
          <a:p>
            <a:r>
              <a:rPr lang="en-US" b="1" dirty="0" smtClean="0">
                <a:solidFill>
                  <a:srgbClr val="7030A0"/>
                </a:solidFill>
                <a:latin typeface="Times New Roman" pitchFamily="18" charset="0"/>
                <a:cs typeface="Times New Roman" pitchFamily="18" charset="0"/>
              </a:rPr>
              <a:t>Number of Gallons of Water in Tank</a:t>
            </a:r>
            <a:endParaRPr lang="en-US" b="1" dirty="0">
              <a:solidFill>
                <a:srgbClr val="7030A0"/>
              </a:solidFill>
              <a:latin typeface="Times New Roman" pitchFamily="18" charset="0"/>
              <a:cs typeface="Times New Roman" pitchFamily="18"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4167351241"/>
              </p:ext>
            </p:extLst>
          </p:nvPr>
        </p:nvGraphicFramePr>
        <p:xfrm>
          <a:off x="957580" y="5937120"/>
          <a:ext cx="3309620" cy="381000"/>
        </p:xfrm>
        <a:graphic>
          <a:graphicData uri="http://schemas.openxmlformats.org/drawingml/2006/table">
            <a:tbl>
              <a:tblPr firstRow="1" bandRow="1">
                <a:tableStyleId>{2D5ABB26-0587-4C30-8999-92F81FD0307C}</a:tableStyleId>
              </a:tblPr>
              <a:tblGrid>
                <a:gridCol w="718820"/>
                <a:gridCol w="304800"/>
                <a:gridCol w="533400"/>
                <a:gridCol w="1066800"/>
                <a:gridCol w="685800"/>
              </a:tblGrid>
              <a:tr h="381000">
                <a:tc>
                  <a:txBody>
                    <a:bodyPr/>
                    <a:lstStyle/>
                    <a:p>
                      <a:r>
                        <a:rPr lang="en-US" sz="1200" dirty="0" smtClean="0"/>
                        <a:t>0</a:t>
                      </a:r>
                      <a:endParaRPr lang="en-US" sz="1200" dirty="0"/>
                    </a:p>
                  </a:txBody>
                  <a:tcPr/>
                </a:tc>
                <a:tc>
                  <a:txBody>
                    <a:bodyPr/>
                    <a:lstStyle/>
                    <a:p>
                      <a:pPr algn="l"/>
                      <a:r>
                        <a:rPr lang="en-US" sz="1200" dirty="0" smtClean="0"/>
                        <a:t>1</a:t>
                      </a:r>
                      <a:endParaRPr lang="en-US" sz="1200" dirty="0"/>
                    </a:p>
                  </a:txBody>
                  <a:tcPr/>
                </a:tc>
                <a:tc>
                  <a:txBody>
                    <a:bodyPr/>
                    <a:lstStyle/>
                    <a:p>
                      <a:pPr algn="r"/>
                      <a:r>
                        <a:rPr lang="en-US" sz="1200" dirty="0" smtClean="0"/>
                        <a:t>2</a:t>
                      </a:r>
                      <a:endParaRPr lang="en-US" sz="1200" dirty="0"/>
                    </a:p>
                  </a:txBody>
                  <a:tcPr/>
                </a:tc>
                <a:tc>
                  <a:txBody>
                    <a:bodyPr/>
                    <a:lstStyle/>
                    <a:p>
                      <a:pPr algn="ctr"/>
                      <a:r>
                        <a:rPr lang="en-US" sz="1200" dirty="0" smtClean="0"/>
                        <a:t>3</a:t>
                      </a:r>
                      <a:endParaRPr lang="en-US" sz="1200" dirty="0"/>
                    </a:p>
                  </a:txBody>
                  <a:tcPr/>
                </a:tc>
                <a:tc>
                  <a:txBody>
                    <a:bodyPr/>
                    <a:lstStyle/>
                    <a:p>
                      <a:r>
                        <a:rPr lang="en-US" sz="1200" dirty="0" smtClean="0"/>
                        <a:t>4</a:t>
                      </a:r>
                      <a:endParaRPr lang="en-US" sz="1200"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106551731"/>
              </p:ext>
            </p:extLst>
          </p:nvPr>
        </p:nvGraphicFramePr>
        <p:xfrm>
          <a:off x="723900" y="2326950"/>
          <a:ext cx="533400" cy="3629350"/>
        </p:xfrm>
        <a:graphic>
          <a:graphicData uri="http://schemas.openxmlformats.org/drawingml/2006/table">
            <a:tbl>
              <a:tblPr firstRow="1" bandRow="1">
                <a:tableStyleId>{2D5ABB26-0587-4C30-8999-92F81FD0307C}</a:tableStyleId>
              </a:tblPr>
              <a:tblGrid>
                <a:gridCol w="533400"/>
              </a:tblGrid>
              <a:tr h="362935">
                <a:tc>
                  <a:txBody>
                    <a:bodyPr/>
                    <a:lstStyle/>
                    <a:p>
                      <a:r>
                        <a:rPr lang="en-US" sz="1200" dirty="0" smtClean="0"/>
                        <a:t>1000</a:t>
                      </a:r>
                      <a:endParaRPr lang="en-US" sz="1200" dirty="0"/>
                    </a:p>
                  </a:txBody>
                  <a:tcPr/>
                </a:tc>
              </a:tr>
              <a:tr h="362935">
                <a:tc>
                  <a:txBody>
                    <a:bodyPr/>
                    <a:lstStyle/>
                    <a:p>
                      <a:r>
                        <a:rPr lang="en-US" sz="1200" dirty="0" smtClean="0"/>
                        <a:t>900</a:t>
                      </a:r>
                      <a:endParaRPr lang="en-US" sz="1200" dirty="0"/>
                    </a:p>
                  </a:txBody>
                  <a:tcPr/>
                </a:tc>
              </a:tr>
              <a:tr h="362935">
                <a:tc>
                  <a:txBody>
                    <a:bodyPr/>
                    <a:lstStyle/>
                    <a:p>
                      <a:r>
                        <a:rPr lang="en-US" sz="1200" dirty="0" smtClean="0"/>
                        <a:t>800</a:t>
                      </a:r>
                      <a:endParaRPr lang="en-US" sz="1200" dirty="0"/>
                    </a:p>
                  </a:txBody>
                  <a:tcPr/>
                </a:tc>
              </a:tr>
              <a:tr h="362935">
                <a:tc>
                  <a:txBody>
                    <a:bodyPr/>
                    <a:lstStyle/>
                    <a:p>
                      <a:r>
                        <a:rPr lang="en-US" sz="1200" dirty="0" smtClean="0"/>
                        <a:t>700</a:t>
                      </a:r>
                      <a:endParaRPr lang="en-US" sz="1200" dirty="0"/>
                    </a:p>
                  </a:txBody>
                  <a:tcPr/>
                </a:tc>
              </a:tr>
              <a:tr h="362935">
                <a:tc>
                  <a:txBody>
                    <a:bodyPr/>
                    <a:lstStyle/>
                    <a:p>
                      <a:r>
                        <a:rPr lang="en-US" sz="1200" dirty="0" smtClean="0"/>
                        <a:t>600</a:t>
                      </a:r>
                      <a:endParaRPr lang="en-US" sz="1200" dirty="0"/>
                    </a:p>
                  </a:txBody>
                  <a:tcPr/>
                </a:tc>
              </a:tr>
              <a:tr h="362935">
                <a:tc>
                  <a:txBody>
                    <a:bodyPr/>
                    <a:lstStyle/>
                    <a:p>
                      <a:r>
                        <a:rPr lang="en-US" sz="1200" dirty="0" smtClean="0"/>
                        <a:t>500</a:t>
                      </a:r>
                      <a:endParaRPr lang="en-US" sz="1200" dirty="0"/>
                    </a:p>
                  </a:txBody>
                  <a:tcPr/>
                </a:tc>
              </a:tr>
              <a:tr h="362935">
                <a:tc>
                  <a:txBody>
                    <a:bodyPr/>
                    <a:lstStyle/>
                    <a:p>
                      <a:r>
                        <a:rPr lang="en-US" sz="1200" dirty="0" smtClean="0"/>
                        <a:t>400</a:t>
                      </a:r>
                      <a:endParaRPr lang="en-US" sz="1200" dirty="0"/>
                    </a:p>
                  </a:txBody>
                  <a:tcPr/>
                </a:tc>
              </a:tr>
              <a:tr h="362935">
                <a:tc>
                  <a:txBody>
                    <a:bodyPr/>
                    <a:lstStyle/>
                    <a:p>
                      <a:r>
                        <a:rPr lang="en-US" sz="1200" dirty="0" smtClean="0"/>
                        <a:t>300</a:t>
                      </a:r>
                      <a:endParaRPr lang="en-US" sz="1200" dirty="0"/>
                    </a:p>
                  </a:txBody>
                  <a:tcPr/>
                </a:tc>
              </a:tr>
              <a:tr h="362935">
                <a:tc>
                  <a:txBody>
                    <a:bodyPr/>
                    <a:lstStyle/>
                    <a:p>
                      <a:r>
                        <a:rPr lang="en-US" sz="1200" dirty="0" smtClean="0"/>
                        <a:t>200</a:t>
                      </a:r>
                      <a:endParaRPr lang="en-US" sz="1200" dirty="0"/>
                    </a:p>
                  </a:txBody>
                  <a:tcPr/>
                </a:tc>
              </a:tr>
              <a:tr h="362935">
                <a:tc>
                  <a:txBody>
                    <a:bodyPr/>
                    <a:lstStyle/>
                    <a:p>
                      <a:pPr algn="l"/>
                      <a:r>
                        <a:rPr lang="en-US" sz="1200" dirty="0" smtClean="0"/>
                        <a:t>100</a:t>
                      </a:r>
                      <a:endParaRPr lang="en-US" sz="1200" dirty="0"/>
                    </a:p>
                  </a:txBody>
                  <a:tcPr/>
                </a:tc>
              </a:tr>
            </a:tbl>
          </a:graphicData>
        </a:graphic>
      </p:graphicFrame>
      <p:cxnSp>
        <p:nvCxnSpPr>
          <p:cNvPr id="3" name="Straight Connector 2"/>
          <p:cNvCxnSpPr/>
          <p:nvPr/>
        </p:nvCxnSpPr>
        <p:spPr>
          <a:xfrm>
            <a:off x="1168400" y="2692400"/>
            <a:ext cx="2590800" cy="1574800"/>
          </a:xfrm>
          <a:prstGeom prst="line">
            <a:avLst/>
          </a:prstGeom>
          <a:ln w="38100">
            <a:solidFill>
              <a:srgbClr val="FF006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527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1000"/>
                                        <p:tgtEl>
                                          <p:spTgt spid="11"/>
                                        </p:tgtEl>
                                      </p:cBhvr>
                                    </p:animEffect>
                                    <p:anim calcmode="lin" valueType="num">
                                      <p:cBhvr>
                                        <p:cTn id="27" dur="1000" fill="hold"/>
                                        <p:tgtEl>
                                          <p:spTgt spid="11"/>
                                        </p:tgtEl>
                                        <p:attrNameLst>
                                          <p:attrName>ppt_x</p:attrName>
                                        </p:attrNameLst>
                                      </p:cBhvr>
                                      <p:tavLst>
                                        <p:tav tm="0">
                                          <p:val>
                                            <p:strVal val="#ppt_x"/>
                                          </p:val>
                                        </p:tav>
                                        <p:tav tm="100000">
                                          <p:val>
                                            <p:strVal val="#ppt_x"/>
                                          </p:val>
                                        </p:tav>
                                      </p:tavLst>
                                    </p:anim>
                                    <p:anim calcmode="lin" valueType="num">
                                      <p:cBhvr>
                                        <p:cTn id="28" dur="1000" fill="hold"/>
                                        <p:tgtEl>
                                          <p:spTgt spid="11"/>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1000" fill="hold"/>
                                        <p:tgtEl>
                                          <p:spTgt spid="12"/>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fade">
                                      <p:cBhvr>
                                        <p:cTn id="36" dur="1000"/>
                                        <p:tgtEl>
                                          <p:spTgt spid="13"/>
                                        </p:tgtEl>
                                      </p:cBhvr>
                                    </p:animEffect>
                                    <p:anim calcmode="lin" valueType="num">
                                      <p:cBhvr>
                                        <p:cTn id="37" dur="1000" fill="hold"/>
                                        <p:tgtEl>
                                          <p:spTgt spid="13"/>
                                        </p:tgtEl>
                                        <p:attrNameLst>
                                          <p:attrName>ppt_x</p:attrName>
                                        </p:attrNameLst>
                                      </p:cBhvr>
                                      <p:tavLst>
                                        <p:tav tm="0">
                                          <p:val>
                                            <p:strVal val="#ppt_x"/>
                                          </p:val>
                                        </p:tav>
                                        <p:tav tm="100000">
                                          <p:val>
                                            <p:strVal val="#ppt_x"/>
                                          </p:val>
                                        </p:tav>
                                      </p:tavLst>
                                    </p:anim>
                                    <p:anim calcmode="lin" valueType="num">
                                      <p:cBhvr>
                                        <p:cTn id="38" dur="1000" fill="hold"/>
                                        <p:tgtEl>
                                          <p:spTgt spid="13"/>
                                        </p:tgtEl>
                                        <p:attrNameLst>
                                          <p:attrName>ppt_y</p:attrName>
                                        </p:attrNameLst>
                                      </p:cBhvr>
                                      <p:tavLst>
                                        <p:tav tm="0">
                                          <p:val>
                                            <p:strVal val="#ppt_y+.1"/>
                                          </p:val>
                                        </p:tav>
                                        <p:tav tm="100000">
                                          <p:val>
                                            <p:strVal val="#ppt_y"/>
                                          </p:val>
                                        </p:tav>
                                      </p:tavLst>
                                    </p:anim>
                                  </p:childTnLst>
                                </p:cTn>
                              </p:par>
                              <p:par>
                                <p:cTn id="39" presetID="22" presetClass="entr" presetSubtype="8" fill="hold" nodeType="withEffect">
                                  <p:stCondLst>
                                    <p:cond delay="0"/>
                                  </p:stCondLst>
                                  <p:childTnLst>
                                    <p:set>
                                      <p:cBhvr>
                                        <p:cTn id="40" dur="1" fill="hold">
                                          <p:stCondLst>
                                            <p:cond delay="0"/>
                                          </p:stCondLst>
                                        </p:cTn>
                                        <p:tgtEl>
                                          <p:spTgt spid="3"/>
                                        </p:tgtEl>
                                        <p:attrNameLst>
                                          <p:attrName>style.visibility</p:attrName>
                                        </p:attrNameLst>
                                      </p:cBhvr>
                                      <p:to>
                                        <p:strVal val="visible"/>
                                      </p:to>
                                    </p:set>
                                    <p:animEffect transition="in" filter="wipe(left)">
                                      <p:cBhvr>
                                        <p:cTn id="41" dur="500"/>
                                        <p:tgtEl>
                                          <p:spTgt spid="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8">
                                            <p:txEl>
                                              <p:pRg st="0" end="0"/>
                                            </p:txEl>
                                          </p:spTgt>
                                        </p:tgtEl>
                                        <p:attrNameLst>
                                          <p:attrName>style.visibility</p:attrName>
                                        </p:attrNameLst>
                                      </p:cBhvr>
                                      <p:to>
                                        <p:strVal val="visible"/>
                                      </p:to>
                                    </p:set>
                                    <p:animEffect transition="in" filter="wipe(left)">
                                      <p:cBhvr>
                                        <p:cTn id="46" dur="500"/>
                                        <p:tgtEl>
                                          <p:spTgt spid="8">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8">
                                            <p:txEl>
                                              <p:pRg st="3" end="3"/>
                                            </p:txEl>
                                          </p:spTgt>
                                        </p:tgtEl>
                                        <p:attrNameLst>
                                          <p:attrName>style.visibility</p:attrName>
                                        </p:attrNameLst>
                                      </p:cBhvr>
                                      <p:to>
                                        <p:strVal val="visible"/>
                                      </p:to>
                                    </p:set>
                                    <p:animEffect transition="in" filter="wipe(left)">
                                      <p:cBhvr>
                                        <p:cTn id="51" dur="500"/>
                                        <p:tgtEl>
                                          <p:spTgt spid="8">
                                            <p:txEl>
                                              <p:pRg st="3" end="3"/>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8">
                                            <p:txEl>
                                              <p:pRg st="6" end="6"/>
                                            </p:txEl>
                                          </p:spTgt>
                                        </p:tgtEl>
                                        <p:attrNameLst>
                                          <p:attrName>style.visibility</p:attrName>
                                        </p:attrNameLst>
                                      </p:cBhvr>
                                      <p:to>
                                        <p:strVal val="visible"/>
                                      </p:to>
                                    </p:set>
                                    <p:animEffect transition="in" filter="wipe(left)">
                                      <p:cBhvr>
                                        <p:cTn id="56"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uiExpand="1" build="p"/>
      <p:bldP spid="10" grpId="0"/>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latin typeface="Arial" pitchFamily="34" charset="0"/>
                <a:cs typeface="Arial" pitchFamily="34" charset="0"/>
              </a:rPr>
              <a:t>Determining Slope and </a:t>
            </a:r>
            <a:r>
              <a:rPr lang="en-US" sz="3600" b="1" i="1" dirty="0">
                <a:latin typeface="Arial" pitchFamily="34" charset="0"/>
                <a:cs typeface="Arial" pitchFamily="34" charset="0"/>
              </a:rPr>
              <a:t>y</a:t>
            </a:r>
            <a:r>
              <a:rPr lang="en-US" sz="3600" b="1" dirty="0">
                <a:latin typeface="Arial" pitchFamily="34" charset="0"/>
                <a:cs typeface="Arial" pitchFamily="34" charset="0"/>
              </a:rPr>
              <a:t>-intercept</a:t>
            </a:r>
          </a:p>
        </p:txBody>
      </p:sp>
      <mc:AlternateContent xmlns:mc="http://schemas.openxmlformats.org/markup-compatibility/2006" xmlns:a14="http://schemas.microsoft.com/office/drawing/2010/main">
        <mc:Choice Requires="a14">
          <p:sp>
            <p:nvSpPr>
              <p:cNvPr id="5" name="Subtitle 2"/>
              <p:cNvSpPr txBox="1">
                <a:spLocks/>
              </p:cNvSpPr>
              <p:nvPr/>
            </p:nvSpPr>
            <p:spPr>
              <a:xfrm>
                <a:off x="76200" y="1219200"/>
                <a:ext cx="8973268" cy="20574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400" dirty="0" smtClean="0">
                    <a:solidFill>
                      <a:prstClr val="black"/>
                    </a:solidFill>
                    <a:latin typeface="Arial" pitchFamily="34" charset="0"/>
                    <a:cs typeface="Arial" pitchFamily="34" charset="0"/>
                  </a:rPr>
                  <a:t>The following equation represents the amount of money earned by a car salesperson based on the number of cars they sell each month.</a:t>
                </a:r>
              </a:p>
              <a:p>
                <a:pPr algn="just"/>
                <a14:m>
                  <m:oMathPara xmlns:m="http://schemas.openxmlformats.org/officeDocument/2006/math">
                    <m:oMathParaPr>
                      <m:jc m:val="centerGroup"/>
                    </m:oMathParaPr>
                    <m:oMath xmlns:m="http://schemas.openxmlformats.org/officeDocument/2006/math">
                      <m:r>
                        <a:rPr lang="en-US" sz="4400" b="1" i="1">
                          <a:solidFill>
                            <a:srgbClr val="006600"/>
                          </a:solidFill>
                          <a:latin typeface="Cambria Math"/>
                          <a:cs typeface="Arial" pitchFamily="34" charset="0"/>
                        </a:rPr>
                        <m:t>𝒚</m:t>
                      </m:r>
                      <m:r>
                        <a:rPr lang="en-US" sz="4400" b="1" i="1">
                          <a:solidFill>
                            <a:srgbClr val="006600"/>
                          </a:solidFill>
                          <a:latin typeface="Cambria Math"/>
                          <a:cs typeface="Arial" pitchFamily="34" charset="0"/>
                        </a:rPr>
                        <m:t>=</m:t>
                      </m:r>
                      <m:r>
                        <a:rPr lang="en-US" sz="4400" b="1" i="1">
                          <a:solidFill>
                            <a:srgbClr val="006600"/>
                          </a:solidFill>
                          <a:latin typeface="Cambria Math"/>
                          <a:cs typeface="Arial" pitchFamily="34" charset="0"/>
                        </a:rPr>
                        <m:t>𝟓𝟎𝟎</m:t>
                      </m:r>
                      <m:r>
                        <a:rPr lang="en-US" sz="4400" b="1" i="1">
                          <a:solidFill>
                            <a:srgbClr val="006600"/>
                          </a:solidFill>
                          <a:latin typeface="Cambria Math"/>
                          <a:cs typeface="Arial" pitchFamily="34" charset="0"/>
                        </a:rPr>
                        <m:t>𝒙</m:t>
                      </m:r>
                      <m:r>
                        <a:rPr lang="en-US" sz="4400" b="1" i="1">
                          <a:solidFill>
                            <a:srgbClr val="006600"/>
                          </a:solidFill>
                          <a:latin typeface="Cambria Math"/>
                          <a:cs typeface="Arial" pitchFamily="34" charset="0"/>
                        </a:rPr>
                        <m:t>+</m:t>
                      </m:r>
                      <m:r>
                        <a:rPr lang="en-US" sz="4400" b="1" i="1">
                          <a:solidFill>
                            <a:srgbClr val="006600"/>
                          </a:solidFill>
                          <a:latin typeface="Cambria Math"/>
                          <a:cs typeface="Arial" pitchFamily="34" charset="0"/>
                        </a:rPr>
                        <m:t>𝟏𝟎𝟎𝟎</m:t>
                      </m:r>
                    </m:oMath>
                  </m:oMathPara>
                </a14:m>
                <a:endParaRPr lang="en-US" sz="4400" b="1" dirty="0">
                  <a:solidFill>
                    <a:srgbClr val="006600"/>
                  </a:solidFill>
                  <a:latin typeface="Arial" pitchFamily="34" charset="0"/>
                  <a:cs typeface="Arial" pitchFamily="34" charset="0"/>
                </a:endParaRPr>
              </a:p>
              <a:p>
                <a:pPr algn="just"/>
                <a:endParaRPr lang="en-US" sz="2400" dirty="0">
                  <a:solidFill>
                    <a:prstClr val="black"/>
                  </a:solidFill>
                  <a:latin typeface="Arial" pitchFamily="34" charset="0"/>
                  <a:cs typeface="Arial" pitchFamily="34" charset="0"/>
                </a:endParaRPr>
              </a:p>
            </p:txBody>
          </p:sp>
        </mc:Choice>
        <mc:Fallback xmlns="">
          <p:sp>
            <p:nvSpPr>
              <p:cNvPr id="5" name="Subtitle 2"/>
              <p:cNvSpPr txBox="1">
                <a:spLocks noRot="1" noChangeAspect="1" noMove="1" noResize="1" noEditPoints="1" noAdjustHandles="1" noChangeArrowheads="1" noChangeShapeType="1" noTextEdit="1"/>
              </p:cNvSpPr>
              <p:nvPr/>
            </p:nvSpPr>
            <p:spPr>
              <a:xfrm>
                <a:off x="76200" y="1219200"/>
                <a:ext cx="8973268" cy="2057400"/>
              </a:xfrm>
              <a:prstGeom prst="rect">
                <a:avLst/>
              </a:prstGeom>
              <a:blipFill rotWithShape="1">
                <a:blip r:embed="rId2"/>
                <a:stretch>
                  <a:fillRect l="-1088" t="-2071" r="-1088"/>
                </a:stretch>
              </a:blipFill>
            </p:spPr>
            <p:txBody>
              <a:bodyPr/>
              <a:lstStyle/>
              <a:p>
                <a:r>
                  <a:rPr lang="en-US">
                    <a:noFill/>
                  </a:rPr>
                  <a:t> </a:t>
                </a:r>
              </a:p>
            </p:txBody>
          </p:sp>
        </mc:Fallback>
      </mc:AlternateContent>
      <p:sp>
        <p:nvSpPr>
          <p:cNvPr id="6" name="Subtitle 2"/>
          <p:cNvSpPr txBox="1">
            <a:spLocks/>
          </p:cNvSpPr>
          <p:nvPr/>
        </p:nvSpPr>
        <p:spPr>
          <a:xfrm>
            <a:off x="76200" y="762000"/>
            <a:ext cx="3962400" cy="457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400" dirty="0" smtClean="0">
                <a:solidFill>
                  <a:srgbClr val="006600"/>
                </a:solidFill>
                <a:latin typeface="Arial" pitchFamily="34" charset="0"/>
                <a:cs typeface="Arial" pitchFamily="34" charset="0"/>
              </a:rPr>
              <a:t>Given an EQUATION :</a:t>
            </a:r>
            <a:endParaRPr lang="en-US" sz="2400" dirty="0">
              <a:solidFill>
                <a:srgbClr val="006600"/>
              </a:solidFill>
              <a:latin typeface="Arial" pitchFamily="34" charset="0"/>
              <a:cs typeface="Arial" pitchFamily="34" charset="0"/>
            </a:endParaRPr>
          </a:p>
        </p:txBody>
      </p:sp>
      <p:sp>
        <p:nvSpPr>
          <p:cNvPr id="8" name="Subtitle 2"/>
          <p:cNvSpPr txBox="1">
            <a:spLocks/>
          </p:cNvSpPr>
          <p:nvPr/>
        </p:nvSpPr>
        <p:spPr>
          <a:xfrm>
            <a:off x="304800" y="3276600"/>
            <a:ext cx="8668468" cy="337133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b="1" dirty="0" smtClean="0">
                <a:solidFill>
                  <a:srgbClr val="006600"/>
                </a:solidFill>
                <a:latin typeface="Arial" pitchFamily="34" charset="0"/>
                <a:cs typeface="Arial" pitchFamily="34" charset="0"/>
              </a:rPr>
              <a:t>What is the initial value</a:t>
            </a:r>
            <a:br>
              <a:rPr lang="en-US" sz="2800" b="1" dirty="0" smtClean="0">
                <a:solidFill>
                  <a:srgbClr val="006600"/>
                </a:solidFill>
                <a:latin typeface="Arial" pitchFamily="34" charset="0"/>
                <a:cs typeface="Arial" pitchFamily="34" charset="0"/>
              </a:rPr>
            </a:br>
            <a:r>
              <a:rPr lang="en-US" sz="2800" b="1" dirty="0" smtClean="0">
                <a:solidFill>
                  <a:srgbClr val="006600"/>
                </a:solidFill>
                <a:latin typeface="Arial" pitchFamily="34" charset="0"/>
                <a:cs typeface="Arial" pitchFamily="34" charset="0"/>
              </a:rPr>
              <a:t>(</a:t>
            </a:r>
            <a:r>
              <a:rPr lang="en-US" sz="2800" b="1" i="1" dirty="0" smtClean="0">
                <a:solidFill>
                  <a:srgbClr val="006600"/>
                </a:solidFill>
                <a:latin typeface="Arial" pitchFamily="34" charset="0"/>
                <a:cs typeface="Arial" pitchFamily="34" charset="0"/>
              </a:rPr>
              <a:t>y</a:t>
            </a:r>
            <a:r>
              <a:rPr lang="en-US" sz="2800" b="1" dirty="0" smtClean="0">
                <a:solidFill>
                  <a:srgbClr val="006600"/>
                </a:solidFill>
                <a:latin typeface="Arial" pitchFamily="34" charset="0"/>
                <a:cs typeface="Arial" pitchFamily="34" charset="0"/>
              </a:rPr>
              <a:t>-intercept)?</a:t>
            </a:r>
          </a:p>
          <a:p>
            <a:endParaRPr lang="en-US" sz="2800" b="1" dirty="0">
              <a:solidFill>
                <a:srgbClr val="006600"/>
              </a:solidFill>
              <a:latin typeface="Arial" pitchFamily="34" charset="0"/>
              <a:cs typeface="Arial" pitchFamily="34" charset="0"/>
            </a:endParaRPr>
          </a:p>
          <a:p>
            <a:r>
              <a:rPr lang="en-US" sz="2800" b="1" dirty="0" smtClean="0">
                <a:solidFill>
                  <a:srgbClr val="006600"/>
                </a:solidFill>
                <a:latin typeface="Arial" pitchFamily="34" charset="0"/>
                <a:cs typeface="Arial" pitchFamily="34" charset="0"/>
              </a:rPr>
              <a:t>What is the slope?</a:t>
            </a:r>
          </a:p>
          <a:p>
            <a:endParaRPr lang="en-US" sz="2800" b="1" dirty="0" smtClean="0">
              <a:solidFill>
                <a:srgbClr val="006600"/>
              </a:solidFill>
              <a:latin typeface="Arial" pitchFamily="34" charset="0"/>
              <a:cs typeface="Arial" pitchFamily="34" charset="0"/>
            </a:endParaRPr>
          </a:p>
          <a:p>
            <a:r>
              <a:rPr lang="en-US" sz="2800" b="1" dirty="0" smtClean="0">
                <a:solidFill>
                  <a:srgbClr val="006600"/>
                </a:solidFill>
                <a:latin typeface="Arial" pitchFamily="34" charset="0"/>
                <a:cs typeface="Arial" pitchFamily="34" charset="0"/>
              </a:rPr>
              <a:t>How would you interpret the slope and y-intercept in the context of the problem?</a:t>
            </a:r>
            <a:endParaRPr lang="en-US" sz="2800" b="1" dirty="0">
              <a:solidFill>
                <a:srgbClr val="006600"/>
              </a:solidFill>
              <a:latin typeface="Arial" pitchFamily="34" charset="0"/>
              <a:cs typeface="Arial" pitchFamily="34" charset="0"/>
            </a:endParaRPr>
          </a:p>
        </p:txBody>
      </p:sp>
    </p:spTree>
    <p:extLst>
      <p:ext uri="{BB962C8B-B14F-4D97-AF65-F5344CB8AC3E}">
        <p14:creationId xmlns:p14="http://schemas.microsoft.com/office/powerpoint/2010/main" val="3436105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wipe(left)">
                                      <p:cBhvr>
                                        <p:cTn id="19" dur="500"/>
                                        <p:tgtEl>
                                          <p:spTgt spid="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Effect transition="in" filter="wipe(left)">
                                      <p:cBhvr>
                                        <p:cTn id="24" dur="500"/>
                                        <p:tgtEl>
                                          <p:spTgt spid="8">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animEffect transition="in" filter="wipe(left)">
                                      <p:cBhvr>
                                        <p:cTn id="29"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0"/>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a:latin typeface="Arial" pitchFamily="34" charset="0"/>
                <a:cs typeface="Arial" pitchFamily="34" charset="0"/>
              </a:rPr>
              <a:t>Determining Slope and </a:t>
            </a:r>
            <a:r>
              <a:rPr lang="en-US" sz="3600" b="1" i="1" dirty="0">
                <a:latin typeface="Arial" pitchFamily="34" charset="0"/>
                <a:cs typeface="Arial" pitchFamily="34" charset="0"/>
              </a:rPr>
              <a:t>y</a:t>
            </a:r>
            <a:r>
              <a:rPr lang="en-US" sz="3600" b="1" dirty="0">
                <a:latin typeface="Arial" pitchFamily="34" charset="0"/>
                <a:cs typeface="Arial" pitchFamily="34" charset="0"/>
              </a:rPr>
              <a:t>-intercept</a:t>
            </a:r>
          </a:p>
        </p:txBody>
      </p:sp>
      <p:sp>
        <p:nvSpPr>
          <p:cNvPr id="5" name="Subtitle 2"/>
          <p:cNvSpPr txBox="1">
            <a:spLocks/>
          </p:cNvSpPr>
          <p:nvPr/>
        </p:nvSpPr>
        <p:spPr>
          <a:xfrm>
            <a:off x="76200" y="1219200"/>
            <a:ext cx="8973268" cy="990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400" dirty="0" smtClean="0">
                <a:solidFill>
                  <a:prstClr val="black"/>
                </a:solidFill>
                <a:latin typeface="Arial" pitchFamily="34" charset="0"/>
                <a:cs typeface="Arial" pitchFamily="34" charset="0"/>
              </a:rPr>
              <a:t>The following table represents the rate at which the Ebola virus is spreading in Africa for the month of September 2014.</a:t>
            </a:r>
            <a:endParaRPr lang="en-US" sz="2400" dirty="0">
              <a:solidFill>
                <a:prstClr val="black"/>
              </a:solidFill>
              <a:latin typeface="Arial" pitchFamily="34" charset="0"/>
              <a:cs typeface="Arial" pitchFamily="34" charset="0"/>
            </a:endParaRPr>
          </a:p>
        </p:txBody>
      </p:sp>
      <p:sp>
        <p:nvSpPr>
          <p:cNvPr id="6" name="Subtitle 2"/>
          <p:cNvSpPr txBox="1">
            <a:spLocks/>
          </p:cNvSpPr>
          <p:nvPr/>
        </p:nvSpPr>
        <p:spPr>
          <a:xfrm>
            <a:off x="76200" y="762000"/>
            <a:ext cx="3962400" cy="4572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sz="2400" dirty="0" smtClean="0">
                <a:solidFill>
                  <a:srgbClr val="006600"/>
                </a:solidFill>
                <a:latin typeface="Arial" pitchFamily="34" charset="0"/>
                <a:cs typeface="Arial" pitchFamily="34" charset="0"/>
              </a:rPr>
              <a:t>Given a TABLE:</a:t>
            </a:r>
            <a:endParaRPr lang="en-US" sz="2400" dirty="0">
              <a:solidFill>
                <a:srgbClr val="006600"/>
              </a:solidFill>
              <a:latin typeface="Arial" pitchFamily="34" charset="0"/>
              <a:cs typeface="Arial" pitchFamily="34" charset="0"/>
            </a:endParaRPr>
          </a:p>
        </p:txBody>
      </p:sp>
      <p:sp>
        <p:nvSpPr>
          <p:cNvPr id="8" name="Subtitle 2"/>
          <p:cNvSpPr txBox="1">
            <a:spLocks/>
          </p:cNvSpPr>
          <p:nvPr/>
        </p:nvSpPr>
        <p:spPr>
          <a:xfrm>
            <a:off x="76200" y="3410466"/>
            <a:ext cx="8973268" cy="337133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800" b="1" dirty="0" smtClean="0">
                <a:solidFill>
                  <a:srgbClr val="006600"/>
                </a:solidFill>
                <a:latin typeface="Arial" pitchFamily="34" charset="0"/>
                <a:cs typeface="Arial" pitchFamily="34" charset="0"/>
              </a:rPr>
              <a:t>What is the initial value</a:t>
            </a:r>
            <a:br>
              <a:rPr lang="en-US" sz="2800" b="1" dirty="0" smtClean="0">
                <a:solidFill>
                  <a:srgbClr val="006600"/>
                </a:solidFill>
                <a:latin typeface="Arial" pitchFamily="34" charset="0"/>
                <a:cs typeface="Arial" pitchFamily="34" charset="0"/>
              </a:rPr>
            </a:br>
            <a:r>
              <a:rPr lang="en-US" sz="2800" b="1" dirty="0" smtClean="0">
                <a:solidFill>
                  <a:srgbClr val="006600"/>
                </a:solidFill>
                <a:latin typeface="Arial" pitchFamily="34" charset="0"/>
                <a:cs typeface="Arial" pitchFamily="34" charset="0"/>
              </a:rPr>
              <a:t>(</a:t>
            </a:r>
            <a:r>
              <a:rPr lang="en-US" sz="2800" b="1" i="1" dirty="0" smtClean="0">
                <a:solidFill>
                  <a:srgbClr val="006600"/>
                </a:solidFill>
                <a:latin typeface="Arial" pitchFamily="34" charset="0"/>
                <a:cs typeface="Arial" pitchFamily="34" charset="0"/>
              </a:rPr>
              <a:t>y</a:t>
            </a:r>
            <a:r>
              <a:rPr lang="en-US" sz="2800" b="1" dirty="0" smtClean="0">
                <a:solidFill>
                  <a:srgbClr val="006600"/>
                </a:solidFill>
                <a:latin typeface="Arial" pitchFamily="34" charset="0"/>
                <a:cs typeface="Arial" pitchFamily="34" charset="0"/>
              </a:rPr>
              <a:t>-intercept)?</a:t>
            </a:r>
          </a:p>
          <a:p>
            <a:endParaRPr lang="en-US" sz="2800" b="1" dirty="0">
              <a:solidFill>
                <a:srgbClr val="006600"/>
              </a:solidFill>
              <a:latin typeface="Arial" pitchFamily="34" charset="0"/>
              <a:cs typeface="Arial" pitchFamily="34" charset="0"/>
            </a:endParaRPr>
          </a:p>
          <a:p>
            <a:r>
              <a:rPr lang="en-US" sz="2800" b="1" dirty="0" smtClean="0">
                <a:solidFill>
                  <a:srgbClr val="006600"/>
                </a:solidFill>
                <a:latin typeface="Arial" pitchFamily="34" charset="0"/>
                <a:cs typeface="Arial" pitchFamily="34" charset="0"/>
              </a:rPr>
              <a:t>What is the slope?</a:t>
            </a:r>
          </a:p>
          <a:p>
            <a:endParaRPr lang="en-US" sz="2800" b="1" dirty="0" smtClean="0">
              <a:solidFill>
                <a:srgbClr val="006600"/>
              </a:solidFill>
              <a:latin typeface="Arial" pitchFamily="34" charset="0"/>
              <a:cs typeface="Arial" pitchFamily="34" charset="0"/>
            </a:endParaRPr>
          </a:p>
          <a:p>
            <a:r>
              <a:rPr lang="en-US" sz="2800" b="1" dirty="0" smtClean="0">
                <a:solidFill>
                  <a:srgbClr val="006600"/>
                </a:solidFill>
                <a:latin typeface="Arial" pitchFamily="34" charset="0"/>
                <a:cs typeface="Arial" pitchFamily="34" charset="0"/>
              </a:rPr>
              <a:t>How would you interpret the slope and y-intercept in the context of the problem?</a:t>
            </a:r>
            <a:endParaRPr lang="en-US" sz="2800" b="1" dirty="0">
              <a:solidFill>
                <a:srgbClr val="006600"/>
              </a:solidFill>
              <a:latin typeface="Arial" pitchFamily="34" charset="0"/>
              <a:cs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1763365272"/>
              </p:ext>
            </p:extLst>
          </p:nvPr>
        </p:nvGraphicFramePr>
        <p:xfrm>
          <a:off x="1524000" y="2133600"/>
          <a:ext cx="6400800" cy="1066800"/>
        </p:xfrm>
        <a:graphic>
          <a:graphicData uri="http://schemas.openxmlformats.org/drawingml/2006/table">
            <a:tbl>
              <a:tblPr firstCol="1"/>
              <a:tblGrid>
                <a:gridCol w="2590800"/>
                <a:gridCol w="762000"/>
                <a:gridCol w="762000"/>
                <a:gridCol w="762000"/>
                <a:gridCol w="762000"/>
                <a:gridCol w="762000"/>
              </a:tblGrid>
              <a:tr h="53340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mtClean="0">
                          <a:solidFill>
                            <a:schemeClr val="tx1"/>
                          </a:solidFill>
                        </a:rPr>
                        <a:t>Number of days</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tx1"/>
                          </a:solidFill>
                        </a:rPr>
                        <a:t>6</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tx1"/>
                          </a:solidFill>
                        </a:rPr>
                        <a:t>12</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tx1"/>
                          </a:solidFill>
                        </a:rPr>
                        <a:t>18</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tx1"/>
                          </a:solidFill>
                        </a:rPr>
                        <a:t>24</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tx1"/>
                          </a:solidFill>
                        </a:rPr>
                        <a:t>30</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r h="53340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solidFill>
                            <a:schemeClr val="tx1"/>
                          </a:solidFill>
                        </a:rPr>
                        <a:t>Number of Infected</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9BBB59"/>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tx1"/>
                          </a:solidFill>
                        </a:rPr>
                        <a:t>150</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tx1"/>
                          </a:solidFill>
                        </a:rPr>
                        <a:t>180</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tx1"/>
                          </a:solidFill>
                        </a:rPr>
                        <a:t>210</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tx1"/>
                          </a:solidFill>
                        </a:rPr>
                        <a:t>240</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tx1"/>
                          </a:solidFill>
                        </a:rPr>
                        <a:t>270</a:t>
                      </a:r>
                      <a:endParaRPr lang="en-US" dirty="0">
                        <a:solidFill>
                          <a:schemeClr val="tx1"/>
                        </a:solidFill>
                      </a:endParaRPr>
                    </a:p>
                  </a:txBody>
                  <a:tcPr anchor="ctr">
                    <a:lnL w="12700" cap="flat" cmpd="sng" algn="ctr">
                      <a:solidFill>
                        <a:sysClr val="windowText" lastClr="000000"/>
                      </a:solidFill>
                      <a:prstDash val="solid"/>
                      <a:round/>
                      <a:headEnd type="none" w="med" len="med"/>
                      <a:tailEnd type="none" w="med" len="med"/>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ysClr val="window" lastClr="FFFFFF"/>
                    </a:solidFill>
                  </a:tcPr>
                </a:tc>
              </a:tr>
            </a:tbl>
          </a:graphicData>
        </a:graphic>
      </p:graphicFrame>
    </p:spTree>
    <p:extLst>
      <p:ext uri="{BB962C8B-B14F-4D97-AF65-F5344CB8AC3E}">
        <p14:creationId xmlns:p14="http://schemas.microsoft.com/office/powerpoint/2010/main" val="2500475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checkerboard(across)">
                                      <p:cBhvr>
                                        <p:cTn id="17" dur="3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wipe(left)">
                                      <p:cBhvr>
                                        <p:cTn id="22" dur="500"/>
                                        <p:tgtEl>
                                          <p:spTgt spid="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animEffect transition="in" filter="wipe(left)">
                                      <p:cBhvr>
                                        <p:cTn id="27" dur="500"/>
                                        <p:tgtEl>
                                          <p:spTgt spid="8">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8">
                                            <p:txEl>
                                              <p:pRg st="4" end="4"/>
                                            </p:txEl>
                                          </p:spTgt>
                                        </p:tgtEl>
                                        <p:attrNameLst>
                                          <p:attrName>style.visibility</p:attrName>
                                        </p:attrNameLst>
                                      </p:cBhvr>
                                      <p:to>
                                        <p:strVal val="visible"/>
                                      </p:to>
                                    </p:set>
                                    <p:animEffect transition="in" filter="wipe(left)">
                                      <p:cBhvr>
                                        <p:cTn id="32"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28601"/>
            <a:ext cx="9144000" cy="762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7030A0"/>
                </a:solidFill>
                <a:latin typeface="Arial" pitchFamily="34" charset="0"/>
                <a:cs typeface="Arial" pitchFamily="34" charset="0"/>
              </a:rPr>
              <a:t>COMPARING LINEAR RELATIONS</a:t>
            </a:r>
            <a:endParaRPr lang="en-US" sz="3600" b="1" dirty="0">
              <a:solidFill>
                <a:srgbClr val="7030A0"/>
              </a:solidFill>
              <a:latin typeface="Arial" pitchFamily="34" charset="0"/>
              <a:cs typeface="Arial" pitchFamily="34" charset="0"/>
            </a:endParaRPr>
          </a:p>
        </p:txBody>
      </p:sp>
      <p:sp>
        <p:nvSpPr>
          <p:cNvPr id="5" name="Subtitle 2"/>
          <p:cNvSpPr txBox="1">
            <a:spLocks/>
          </p:cNvSpPr>
          <p:nvPr/>
        </p:nvSpPr>
        <p:spPr>
          <a:xfrm>
            <a:off x="304800" y="1143000"/>
            <a:ext cx="8458200" cy="2438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400" dirty="0" smtClean="0">
                <a:solidFill>
                  <a:srgbClr val="7030A0"/>
                </a:solidFill>
                <a:latin typeface="Arial" pitchFamily="34" charset="0"/>
                <a:cs typeface="Arial" pitchFamily="34" charset="0"/>
              </a:rPr>
              <a:t>Alyssa wants to take dance lessons.  The table below shows the cost for group lessons and private lessons.  Which is more expensive?  What is the difference between the two?  If Alyssa’s parents are willing to pay for the less expensive choice, how much would Alyssa need to spend if she wanted the more expensive choice?</a:t>
            </a:r>
            <a:endParaRPr lang="en-US" sz="2400" dirty="0">
              <a:solidFill>
                <a:srgbClr val="7030A0"/>
              </a:solidFill>
              <a:latin typeface="Arial" pitchFamily="34" charset="0"/>
              <a:cs typeface="Arial"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3861482881"/>
              </p:ext>
            </p:extLst>
          </p:nvPr>
        </p:nvGraphicFramePr>
        <p:xfrm>
          <a:off x="1371600" y="3657600"/>
          <a:ext cx="6400800" cy="1600200"/>
        </p:xfrm>
        <a:graphic>
          <a:graphicData uri="http://schemas.openxmlformats.org/drawingml/2006/table">
            <a:tbl>
              <a:tblPr firstCol="1">
                <a:tableStyleId>{00A15C55-8517-42AA-B614-E9B94910E393}</a:tableStyleId>
              </a:tblPr>
              <a:tblGrid>
                <a:gridCol w="2590800"/>
                <a:gridCol w="762000"/>
                <a:gridCol w="762000"/>
                <a:gridCol w="762000"/>
                <a:gridCol w="762000"/>
                <a:gridCol w="762000"/>
              </a:tblGrid>
              <a:tr h="53340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smtClean="0">
                          <a:solidFill>
                            <a:schemeClr val="bg1"/>
                          </a:solidFill>
                        </a:rPr>
                        <a:t>Number</a:t>
                      </a:r>
                      <a:r>
                        <a:rPr lang="en-US" baseline="0" smtClean="0">
                          <a:solidFill>
                            <a:schemeClr val="bg1"/>
                          </a:solidFill>
                        </a:rPr>
                        <a:t> of </a:t>
                      </a:r>
                      <a:r>
                        <a:rPr lang="en-US" smtClean="0">
                          <a:solidFill>
                            <a:schemeClr val="bg1"/>
                          </a:solidFill>
                        </a:rPr>
                        <a:t>Lessons</a:t>
                      </a:r>
                      <a:endParaRPr 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t>1</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t>5</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t>8</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t>10</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t>20</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r>
                        <a:rPr lang="en-US" dirty="0" smtClean="0">
                          <a:solidFill>
                            <a:schemeClr val="bg1"/>
                          </a:solidFill>
                        </a:rPr>
                        <a:t>Group ($)</a:t>
                      </a:r>
                      <a:endParaRPr 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solidFill>
                            <a:schemeClr val="dk1"/>
                          </a:solidFill>
                        </a:rPr>
                        <a:t>60</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t>180</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t>270</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t>330</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smtClean="0"/>
                        <a:t>630</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33400">
                <a:tc>
                  <a:txBody>
                    <a:bodyPr/>
                    <a:lstStyle/>
                    <a:p>
                      <a:r>
                        <a:rPr lang="en-US" dirty="0" smtClean="0">
                          <a:solidFill>
                            <a:schemeClr val="bg1"/>
                          </a:solidFill>
                        </a:rPr>
                        <a:t>Private ($)</a:t>
                      </a:r>
                      <a:endParaRPr lang="en-US"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35</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175</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280</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350</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mtClean="0">
                          <a:solidFill>
                            <a:schemeClr val="tx1"/>
                          </a:solidFill>
                        </a:rPr>
                        <a:t>700</a:t>
                      </a:r>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Subtitle 2"/>
          <p:cNvSpPr txBox="1">
            <a:spLocks/>
          </p:cNvSpPr>
          <p:nvPr/>
        </p:nvSpPr>
        <p:spPr>
          <a:xfrm>
            <a:off x="304800" y="5486400"/>
            <a:ext cx="8458200" cy="10668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just"/>
            <a:r>
              <a:rPr lang="en-US" sz="2400" dirty="0" smtClean="0">
                <a:solidFill>
                  <a:srgbClr val="7030A0"/>
                </a:solidFill>
                <a:latin typeface="Arial" pitchFamily="34" charset="0"/>
                <a:cs typeface="Arial" pitchFamily="34" charset="0"/>
              </a:rPr>
              <a:t>Are these both proportional?  What kind of statements can you make about </a:t>
            </a:r>
            <a:r>
              <a:rPr lang="en-US" sz="2400" smtClean="0">
                <a:solidFill>
                  <a:srgbClr val="7030A0"/>
                </a:solidFill>
                <a:latin typeface="Arial" pitchFamily="34" charset="0"/>
                <a:cs typeface="Arial" pitchFamily="34" charset="0"/>
              </a:rPr>
              <a:t>this situation?</a:t>
            </a:r>
            <a:endParaRPr lang="en-US" sz="2400" dirty="0" smtClean="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3284878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5"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3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2850</TotalTime>
  <Words>446</Words>
  <Application>Microsoft Office PowerPoint</Application>
  <PresentationFormat>On-screen Show (4:3)</PresentationFormat>
  <Paragraphs>94</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1_Office Theme</vt:lpstr>
      <vt:lpstr>Determining Slope and y-intercept</vt:lpstr>
      <vt:lpstr>Common Core Standard:</vt:lpstr>
      <vt:lpstr>Objectives: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Representing Proportional Relationships</dc:title>
  <dc:creator>Amplo, William (wamplo@psusd.us)</dc:creator>
  <cp:lastModifiedBy>Amplo, William (wamplo@psusd.us)</cp:lastModifiedBy>
  <cp:revision>153</cp:revision>
  <dcterms:created xsi:type="dcterms:W3CDTF">2006-08-16T00:00:00Z</dcterms:created>
  <dcterms:modified xsi:type="dcterms:W3CDTF">2014-10-30T21:59:13Z</dcterms:modified>
</cp:coreProperties>
</file>