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65" r:id="rId2"/>
    <p:sldId id="263" r:id="rId3"/>
    <p:sldId id="256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4.wmf"/><Relationship Id="rId16" Type="http://schemas.openxmlformats.org/officeDocument/2006/relationships/image" Target="../media/image26.wmf"/><Relationship Id="rId20" Type="http://schemas.openxmlformats.org/officeDocument/2006/relationships/image" Target="../media/image30.wmf"/><Relationship Id="rId1" Type="http://schemas.openxmlformats.org/officeDocument/2006/relationships/image" Target="../media/image13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0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19" Type="http://schemas.openxmlformats.org/officeDocument/2006/relationships/image" Target="../media/image29.wmf"/><Relationship Id="rId4" Type="http://schemas.openxmlformats.org/officeDocument/2006/relationships/image" Target="../media/image9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10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9.wmf"/><Relationship Id="rId1" Type="http://schemas.openxmlformats.org/officeDocument/2006/relationships/image" Target="../media/image31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18" Type="http://schemas.openxmlformats.org/officeDocument/2006/relationships/image" Target="../media/image66.wmf"/><Relationship Id="rId3" Type="http://schemas.openxmlformats.org/officeDocument/2006/relationships/image" Target="../media/image53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65.wmf"/><Relationship Id="rId2" Type="http://schemas.openxmlformats.org/officeDocument/2006/relationships/image" Target="../media/image52.wmf"/><Relationship Id="rId16" Type="http://schemas.openxmlformats.org/officeDocument/2006/relationships/image" Target="../media/image64.wmf"/><Relationship Id="rId1" Type="http://schemas.openxmlformats.org/officeDocument/2006/relationships/image" Target="../media/image51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10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19" Type="http://schemas.openxmlformats.org/officeDocument/2006/relationships/image" Target="../media/image67.wmf"/><Relationship Id="rId4" Type="http://schemas.openxmlformats.org/officeDocument/2006/relationships/image" Target="../media/image9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44.wmf"/><Relationship Id="rId7" Type="http://schemas.openxmlformats.org/officeDocument/2006/relationships/image" Target="../media/image7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7DC0D2-C56E-4B26-8378-9CCD272B3FFD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479657-FD28-4252-B05E-28E8FED2A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85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86678A-1332-4CD1-8369-CF0A88D1D297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070AB2-2A5A-439A-A959-5729AC1953AC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467087-16C2-4A2B-B14A-A76AB738C30D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7B0DE0-9D41-42D1-9D09-32754BFED9AB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ACB0CB-6948-40A6-BA4E-D3C90BE21060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7ECE2D-F29B-4EE1-A63F-0EF77BC473C8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E74684-9D8A-483E-A3D6-65A6C431F256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345194-0576-4C71-AE6C-87BE157DC555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F9E97-C91D-4D92-9597-D927D2FF0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41D2F-35D5-439D-AFA7-37F877D37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96E0-D025-40D6-BA4E-9A90390A8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5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3104C-AE20-499F-AC74-59BBA4199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2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AE51E-A3CE-4854-91B2-3369F6631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6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34B5C-A444-467A-A0DB-7AA48705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7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36E5-4C84-42CF-A0C7-853C6B0F6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E6729-8756-4340-812F-A602B6AA9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B7188-8D1C-4A42-BB3C-44CBD1C9C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6E26-61F8-4BF2-9008-9FC2CEDA8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F4A5B-FFE9-4203-91E0-8FC63EFF9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C4CF71-1BA9-41B3-9EE7-66A714D50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9" Type="http://schemas.openxmlformats.org/officeDocument/2006/relationships/image" Target="../media/image28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9.wmf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4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33" Type="http://schemas.openxmlformats.org/officeDocument/2006/relationships/image" Target="../media/image25.wmf"/><Relationship Id="rId38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3.wmf"/><Relationship Id="rId41" Type="http://schemas.openxmlformats.org/officeDocument/2006/relationships/image" Target="../media/image29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37" Type="http://schemas.openxmlformats.org/officeDocument/2006/relationships/image" Target="../media/image27.wmf"/><Relationship Id="rId40" Type="http://schemas.openxmlformats.org/officeDocument/2006/relationships/oleObject" Target="../embeddings/oleObject33.bin"/><Relationship Id="rId5" Type="http://schemas.openxmlformats.org/officeDocument/2006/relationships/image" Target="../media/image13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28" Type="http://schemas.openxmlformats.org/officeDocument/2006/relationships/oleObject" Target="../embeddings/oleObject27.bin"/><Relationship Id="rId36" Type="http://schemas.openxmlformats.org/officeDocument/2006/relationships/oleObject" Target="../embeddings/oleObject31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18.wmf"/><Relationship Id="rId31" Type="http://schemas.openxmlformats.org/officeDocument/2006/relationships/image" Target="../media/image2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2.wmf"/><Relationship Id="rId30" Type="http://schemas.openxmlformats.org/officeDocument/2006/relationships/oleObject" Target="../embeddings/oleObject28.bin"/><Relationship Id="rId35" Type="http://schemas.openxmlformats.org/officeDocument/2006/relationships/image" Target="../media/image26.wmf"/><Relationship Id="rId43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42.bin"/><Relationship Id="rId26" Type="http://schemas.openxmlformats.org/officeDocument/2006/relationships/oleObject" Target="../embeddings/oleObject46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7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33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29" Type="http://schemas.openxmlformats.org/officeDocument/2006/relationships/image" Target="../media/image4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45.bin"/><Relationship Id="rId32" Type="http://schemas.openxmlformats.org/officeDocument/2006/relationships/oleObject" Target="../embeddings/oleObject49.bin"/><Relationship Id="rId5" Type="http://schemas.openxmlformats.org/officeDocument/2006/relationships/image" Target="../media/image31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47.bin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36.wmf"/><Relationship Id="rId31" Type="http://schemas.openxmlformats.org/officeDocument/2006/relationships/image" Target="../media/image42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Relationship Id="rId27" Type="http://schemas.openxmlformats.org/officeDocument/2006/relationships/image" Target="../media/image40.wmf"/><Relationship Id="rId30" Type="http://schemas.openxmlformats.org/officeDocument/2006/relationships/oleObject" Target="../embeddings/oleObject4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45.wmf"/><Relationship Id="rId18" Type="http://schemas.openxmlformats.org/officeDocument/2006/relationships/image" Target="../media/image47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60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4.wmf"/><Relationship Id="rId24" Type="http://schemas.openxmlformats.org/officeDocument/2006/relationships/image" Target="../media/image50.wmf"/><Relationship Id="rId5" Type="http://schemas.openxmlformats.org/officeDocument/2006/relationships/image" Target="../media/image9.wmf"/><Relationship Id="rId15" Type="http://schemas.openxmlformats.org/officeDocument/2006/relationships/image" Target="../media/image46.wmf"/><Relationship Id="rId23" Type="http://schemas.openxmlformats.org/officeDocument/2006/relationships/oleObject" Target="../embeddings/oleObject61.bin"/><Relationship Id="rId10" Type="http://schemas.openxmlformats.org/officeDocument/2006/relationships/oleObject" Target="../embeddings/oleObject54.bin"/><Relationship Id="rId19" Type="http://schemas.openxmlformats.org/officeDocument/2006/relationships/oleObject" Target="../embeddings/oleObject59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3.bin"/><Relationship Id="rId14" Type="http://schemas.openxmlformats.org/officeDocument/2006/relationships/oleObject" Target="../embeddings/oleObject56.bin"/><Relationship Id="rId22" Type="http://schemas.openxmlformats.org/officeDocument/2006/relationships/image" Target="../media/image4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9" Type="http://schemas.openxmlformats.org/officeDocument/2006/relationships/image" Target="../media/image66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7.wmf"/><Relationship Id="rId34" Type="http://schemas.openxmlformats.org/officeDocument/2006/relationships/oleObject" Target="../embeddings/oleObject77.bin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33" Type="http://schemas.openxmlformats.org/officeDocument/2006/relationships/image" Target="../media/image63.wmf"/><Relationship Id="rId38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61.wmf"/><Relationship Id="rId41" Type="http://schemas.openxmlformats.org/officeDocument/2006/relationships/image" Target="../media/image67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72.bin"/><Relationship Id="rId32" Type="http://schemas.openxmlformats.org/officeDocument/2006/relationships/oleObject" Target="../embeddings/oleObject76.bin"/><Relationship Id="rId37" Type="http://schemas.openxmlformats.org/officeDocument/2006/relationships/image" Target="../media/image65.wmf"/><Relationship Id="rId40" Type="http://schemas.openxmlformats.org/officeDocument/2006/relationships/oleObject" Target="../embeddings/oleObject80.bin"/><Relationship Id="rId5" Type="http://schemas.openxmlformats.org/officeDocument/2006/relationships/image" Target="../media/image51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74.bin"/><Relationship Id="rId36" Type="http://schemas.openxmlformats.org/officeDocument/2006/relationships/oleObject" Target="../embeddings/oleObject78.bin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56.wmf"/><Relationship Id="rId31" Type="http://schemas.openxmlformats.org/officeDocument/2006/relationships/image" Target="../media/image62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60.wmf"/><Relationship Id="rId30" Type="http://schemas.openxmlformats.org/officeDocument/2006/relationships/oleObject" Target="../embeddings/oleObject75.bin"/><Relationship Id="rId35" Type="http://schemas.openxmlformats.org/officeDocument/2006/relationships/image" Target="../media/image6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68.wmf"/><Relationship Id="rId18" Type="http://schemas.openxmlformats.org/officeDocument/2006/relationships/image" Target="../media/image70.wmf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91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86.bin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8.bin"/><Relationship Id="rId20" Type="http://schemas.openxmlformats.org/officeDocument/2006/relationships/image" Target="../media/image7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44.wmf"/><Relationship Id="rId24" Type="http://schemas.openxmlformats.org/officeDocument/2006/relationships/image" Target="../media/image73.wmf"/><Relationship Id="rId5" Type="http://schemas.openxmlformats.org/officeDocument/2006/relationships/image" Target="../media/image9.wmf"/><Relationship Id="rId15" Type="http://schemas.openxmlformats.org/officeDocument/2006/relationships/image" Target="../media/image69.wmf"/><Relationship Id="rId23" Type="http://schemas.openxmlformats.org/officeDocument/2006/relationships/oleObject" Target="../embeddings/oleObject92.bin"/><Relationship Id="rId10" Type="http://schemas.openxmlformats.org/officeDocument/2006/relationships/oleObject" Target="../embeddings/oleObject85.bin"/><Relationship Id="rId19" Type="http://schemas.openxmlformats.org/officeDocument/2006/relationships/oleObject" Target="../embeddings/oleObject90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4.bin"/><Relationship Id="rId14" Type="http://schemas.openxmlformats.org/officeDocument/2006/relationships/oleObject" Target="../embeddings/oleObject87.bin"/><Relationship Id="rId22" Type="http://schemas.openxmlformats.org/officeDocument/2006/relationships/image" Target="../media/image7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Graphing Inequalities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143000"/>
            <a:ext cx="8915400" cy="548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The graph of a linear inequality is a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HALF-PLANE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(or half of a coordinate plane)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000" b="1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alibri" panose="020F0502020204030204" pitchFamily="34" charset="0"/>
              </a:rPr>
              <a:t>WARM-UP: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dirty="0" smtClean="0">
                <a:latin typeface="Calibri" panose="020F0502020204030204" pitchFamily="34" charset="0"/>
              </a:rPr>
              <a:t>Complete Problem 1 on pages 412 - 414</a:t>
            </a:r>
            <a:endParaRPr lang="en-US" sz="3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sz="3600" smtClean="0"/>
              <a:t>Objective - To graph systems of linear inequalities.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" name="Freeform 91" descr="25%"/>
          <p:cNvSpPr>
            <a:spLocks/>
          </p:cNvSpPr>
          <p:nvPr/>
        </p:nvSpPr>
        <p:spPr bwMode="auto">
          <a:xfrm>
            <a:off x="3276600" y="2514600"/>
            <a:ext cx="3124200" cy="3581400"/>
          </a:xfrm>
          <a:custGeom>
            <a:avLst/>
            <a:gdLst>
              <a:gd name="T0" fmla="*/ 0 w 1968"/>
              <a:gd name="T1" fmla="*/ 3581400 h 2256"/>
              <a:gd name="T2" fmla="*/ 1828800 w 1968"/>
              <a:gd name="T3" fmla="*/ 0 h 2256"/>
              <a:gd name="T4" fmla="*/ 3124200 w 1968"/>
              <a:gd name="T5" fmla="*/ 0 h 2256"/>
              <a:gd name="T6" fmla="*/ 3124200 w 1968"/>
              <a:gd name="T7" fmla="*/ 3581400 h 2256"/>
              <a:gd name="T8" fmla="*/ 0 w 1968"/>
              <a:gd name="T9" fmla="*/ 3581400 h 2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2256"/>
              <a:gd name="T17" fmla="*/ 1968 w 1968"/>
              <a:gd name="T18" fmla="*/ 2256 h 22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68" h="2256">
                <a:moveTo>
                  <a:pt x="0" y="2256"/>
                </a:moveTo>
                <a:lnTo>
                  <a:pt x="1152" y="0"/>
                </a:lnTo>
                <a:lnTo>
                  <a:pt x="1968" y="0"/>
                </a:lnTo>
                <a:lnTo>
                  <a:pt x="1968" y="2256"/>
                </a:lnTo>
                <a:lnTo>
                  <a:pt x="0" y="2256"/>
                </a:lnTo>
                <a:close/>
              </a:path>
            </a:pathLst>
          </a:custGeom>
          <a:pattFill prst="pct25">
            <a:fgClr>
              <a:srgbClr val="CC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2819400" y="2514600"/>
            <a:ext cx="3584575" cy="3048000"/>
            <a:chOff x="1776" y="1584"/>
            <a:chExt cx="2258" cy="1920"/>
          </a:xfrm>
        </p:grpSpPr>
        <p:sp>
          <p:nvSpPr>
            <p:cNvPr id="1081" name="Freeform 93" descr="25%"/>
            <p:cNvSpPr>
              <a:spLocks/>
            </p:cNvSpPr>
            <p:nvPr/>
          </p:nvSpPr>
          <p:spPr bwMode="auto">
            <a:xfrm>
              <a:off x="1776" y="1584"/>
              <a:ext cx="2256" cy="1920"/>
            </a:xfrm>
            <a:custGeom>
              <a:avLst/>
              <a:gdLst>
                <a:gd name="T0" fmla="*/ 0 w 2256"/>
                <a:gd name="T1" fmla="*/ 1920 h 1920"/>
                <a:gd name="T2" fmla="*/ 2256 w 2256"/>
                <a:gd name="T3" fmla="*/ 816 h 1920"/>
                <a:gd name="T4" fmla="*/ 2256 w 2256"/>
                <a:gd name="T5" fmla="*/ 0 h 1920"/>
                <a:gd name="T6" fmla="*/ 48 w 2256"/>
                <a:gd name="T7" fmla="*/ 0 h 1920"/>
                <a:gd name="T8" fmla="*/ 48 w 2256"/>
                <a:gd name="T9" fmla="*/ 1920 h 1920"/>
                <a:gd name="T10" fmla="*/ 48 w 2256"/>
                <a:gd name="T11" fmla="*/ 1872 h 19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56"/>
                <a:gd name="T19" fmla="*/ 0 h 1920"/>
                <a:gd name="T20" fmla="*/ 2256 w 2256"/>
                <a:gd name="T21" fmla="*/ 1920 h 19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56" h="1920">
                  <a:moveTo>
                    <a:pt x="0" y="1920"/>
                  </a:moveTo>
                  <a:lnTo>
                    <a:pt x="2256" y="816"/>
                  </a:lnTo>
                  <a:lnTo>
                    <a:pt x="2256" y="0"/>
                  </a:lnTo>
                  <a:lnTo>
                    <a:pt x="48" y="0"/>
                  </a:lnTo>
                  <a:lnTo>
                    <a:pt x="48" y="1920"/>
                  </a:lnTo>
                  <a:lnTo>
                    <a:pt x="48" y="1872"/>
                  </a:lnTo>
                </a:path>
              </a:pathLst>
            </a:custGeom>
            <a:pattFill prst="pct25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Freeform 94" descr="60%"/>
            <p:cNvSpPr>
              <a:spLocks/>
            </p:cNvSpPr>
            <p:nvPr/>
          </p:nvSpPr>
          <p:spPr bwMode="auto">
            <a:xfrm>
              <a:off x="2400" y="1584"/>
              <a:ext cx="1634" cy="1608"/>
            </a:xfrm>
            <a:custGeom>
              <a:avLst/>
              <a:gdLst>
                <a:gd name="T0" fmla="*/ 0 w 1634"/>
                <a:gd name="T1" fmla="*/ 1608 h 1608"/>
                <a:gd name="T2" fmla="*/ 816 w 1634"/>
                <a:gd name="T3" fmla="*/ 0 h 1608"/>
                <a:gd name="T4" fmla="*/ 1632 w 1634"/>
                <a:gd name="T5" fmla="*/ 0 h 1608"/>
                <a:gd name="T6" fmla="*/ 1634 w 1634"/>
                <a:gd name="T7" fmla="*/ 791 h 1608"/>
                <a:gd name="T8" fmla="*/ 0 w 1634"/>
                <a:gd name="T9" fmla="*/ 1608 h 1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4"/>
                <a:gd name="T16" fmla="*/ 0 h 1608"/>
                <a:gd name="T17" fmla="*/ 1634 w 1634"/>
                <a:gd name="T18" fmla="*/ 1608 h 1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4" h="1608">
                  <a:moveTo>
                    <a:pt x="0" y="1608"/>
                  </a:moveTo>
                  <a:lnTo>
                    <a:pt x="816" y="0"/>
                  </a:lnTo>
                  <a:lnTo>
                    <a:pt x="1632" y="0"/>
                  </a:lnTo>
                  <a:lnTo>
                    <a:pt x="1634" y="791"/>
                  </a:lnTo>
                  <a:lnTo>
                    <a:pt x="0" y="1608"/>
                  </a:lnTo>
                  <a:close/>
                </a:path>
              </a:pathLst>
            </a:custGeom>
            <a:pattFill prst="pct60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19113" y="1066800"/>
          <a:ext cx="2395537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4" imgW="850680" imgH="533160" progId="Equation.DSMT4">
                  <p:embed/>
                </p:oleObj>
              </mc:Choice>
              <mc:Fallback>
                <p:oleObj name="Equation" r:id="rId4" imgW="850680" imgH="533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066800"/>
                        <a:ext cx="2395537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81013" y="2978150"/>
          <a:ext cx="1822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2978150"/>
                        <a:ext cx="18224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57200" y="3852863"/>
          <a:ext cx="11033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8" imgW="393480" imgH="164880" progId="Equation.DSMT4">
                  <p:embed/>
                </p:oleObj>
              </mc:Choice>
              <mc:Fallback>
                <p:oleObj name="Equation" r:id="rId8" imgW="39348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52863"/>
                        <a:ext cx="110331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933450" y="4762500"/>
          <a:ext cx="9604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0" imgW="342720" imgH="177480" progId="Equation.DSMT4">
                  <p:embed/>
                </p:oleObj>
              </mc:Choice>
              <mc:Fallback>
                <p:oleObj name="Equation" r:id="rId10" imgW="3427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4762500"/>
                        <a:ext cx="9604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600200" y="3544888"/>
          <a:ext cx="746125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2" imgW="266400" imgH="393480" progId="Equation.DSMT4">
                  <p:embed/>
                </p:oleObj>
              </mc:Choice>
              <mc:Fallback>
                <p:oleObj name="Equation" r:id="rId12" imgW="2664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44888"/>
                        <a:ext cx="746125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878638" y="1717675"/>
          <a:ext cx="18589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8638" y="1717675"/>
                        <a:ext cx="18589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315200" y="3759200"/>
          <a:ext cx="117951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16" imgW="419040" imgH="393480" progId="Equation.DSMT4">
                  <p:embed/>
                </p:oleObj>
              </mc:Choice>
              <mc:Fallback>
                <p:oleObj name="Equation" r:id="rId16" imgW="4190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759200"/>
                        <a:ext cx="117951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7315200" y="4991100"/>
          <a:ext cx="12112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18" imgW="431640" imgH="177480" progId="Equation.DSMT4">
                  <p:embed/>
                </p:oleObj>
              </mc:Choice>
              <mc:Fallback>
                <p:oleObj name="Equation" r:id="rId18" imgW="4316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991100"/>
                        <a:ext cx="12112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0" name="Group 12"/>
          <p:cNvGrpSpPr>
            <a:grpSpLocks/>
          </p:cNvGrpSpPr>
          <p:nvPr/>
        </p:nvGrpSpPr>
        <p:grpSpPr bwMode="auto">
          <a:xfrm>
            <a:off x="2895600" y="2362200"/>
            <a:ext cx="3816350" cy="3729038"/>
            <a:chOff x="1824" y="1683"/>
            <a:chExt cx="2404" cy="2349"/>
          </a:xfrm>
        </p:grpSpPr>
        <p:sp>
          <p:nvSpPr>
            <p:cNvPr id="1057" name="Line 13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Line 14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Line 15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Line 16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Line 17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Line 18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Line 19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Line 20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Line 21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Line 22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7" name="Group 23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1076" name="Line 24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25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26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27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28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8" name="Group 29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1071" name="Line 30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1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2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33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34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9" name="Line 35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Line 36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6" name="Object 37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" name="Equation" r:id="rId20" imgW="126720" imgH="126720" progId="Equation.DSMT4">
                    <p:embed/>
                  </p:oleObj>
                </mc:Choice>
                <mc:Fallback>
                  <p:oleObj name="Equation" r:id="rId20" imgW="126720" imgH="12672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7" name="Object 38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4" name="Equation" r:id="rId22" imgW="126720" imgH="164880" progId="Equation.DSMT4">
                    <p:embed/>
                  </p:oleObj>
                </mc:Choice>
                <mc:Fallback>
                  <p:oleObj name="Equation" r:id="rId22" imgW="126720" imgH="16488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7" name="Oval 39"/>
          <p:cNvSpPr>
            <a:spLocks noChangeArrowheads="1"/>
          </p:cNvSpPr>
          <p:nvPr/>
        </p:nvSpPr>
        <p:spPr bwMode="auto">
          <a:xfrm>
            <a:off x="4584700" y="3375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Oval 40"/>
          <p:cNvSpPr>
            <a:spLocks noChangeArrowheads="1"/>
          </p:cNvSpPr>
          <p:nvPr/>
        </p:nvSpPr>
        <p:spPr bwMode="auto">
          <a:xfrm>
            <a:off x="4899025" y="2768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Oval 41"/>
          <p:cNvSpPr>
            <a:spLocks noChangeArrowheads="1"/>
          </p:cNvSpPr>
          <p:nvPr/>
        </p:nvSpPr>
        <p:spPr bwMode="auto">
          <a:xfrm>
            <a:off x="4292600" y="39846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Oval 42"/>
          <p:cNvSpPr>
            <a:spLocks noChangeArrowheads="1"/>
          </p:cNvSpPr>
          <p:nvPr/>
        </p:nvSpPr>
        <p:spPr bwMode="auto">
          <a:xfrm>
            <a:off x="3984625" y="4594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3679825" y="5194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3378200" y="58039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V="1">
            <a:off x="3213100" y="2311400"/>
            <a:ext cx="1981200" cy="3911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Oval 66"/>
          <p:cNvSpPr>
            <a:spLocks noChangeArrowheads="1"/>
          </p:cNvSpPr>
          <p:nvPr/>
        </p:nvSpPr>
        <p:spPr bwMode="auto">
          <a:xfrm>
            <a:off x="4610100" y="46101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Oval 67"/>
          <p:cNvSpPr>
            <a:spLocks noChangeArrowheads="1"/>
          </p:cNvSpPr>
          <p:nvPr/>
        </p:nvSpPr>
        <p:spPr bwMode="auto">
          <a:xfrm>
            <a:off x="5216525" y="4292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Oval 72"/>
          <p:cNvSpPr>
            <a:spLocks noChangeArrowheads="1"/>
          </p:cNvSpPr>
          <p:nvPr/>
        </p:nvSpPr>
        <p:spPr bwMode="auto">
          <a:xfrm>
            <a:off x="3987800" y="4899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6858000" y="21748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74"/>
          <p:cNvSpPr>
            <a:spLocks noChangeShapeType="1"/>
          </p:cNvSpPr>
          <p:nvPr/>
        </p:nvSpPr>
        <p:spPr bwMode="auto">
          <a:xfrm>
            <a:off x="7772400" y="2184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23" name="Object 75"/>
          <p:cNvGraphicFramePr>
            <a:graphicFrameLocks noChangeAspect="1"/>
          </p:cNvGraphicFramePr>
          <p:nvPr/>
        </p:nvGraphicFramePr>
        <p:xfrm>
          <a:off x="7035800" y="2133600"/>
          <a:ext cx="13541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24" imgW="482400" imgH="164880" progId="Equation.DSMT4">
                  <p:embed/>
                </p:oleObj>
              </mc:Choice>
              <mc:Fallback>
                <p:oleObj name="Equation" r:id="rId24" imgW="482400" imgH="16488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2133600"/>
                        <a:ext cx="135413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4" name="Object 76"/>
          <p:cNvGraphicFramePr>
            <a:graphicFrameLocks noChangeAspect="1"/>
          </p:cNvGraphicFramePr>
          <p:nvPr/>
        </p:nvGraphicFramePr>
        <p:xfrm>
          <a:off x="7102475" y="2627313"/>
          <a:ext cx="188912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26" imgW="672840" imgH="393480" progId="Equation.DSMT4">
                  <p:embed/>
                </p:oleObj>
              </mc:Choice>
              <mc:Fallback>
                <p:oleObj name="Equation" r:id="rId26" imgW="672840" imgH="39348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2475" y="2627313"/>
                        <a:ext cx="1889125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5" name="Oval 77"/>
          <p:cNvSpPr>
            <a:spLocks noChangeArrowheads="1"/>
          </p:cNvSpPr>
          <p:nvPr/>
        </p:nvSpPr>
        <p:spPr bwMode="auto">
          <a:xfrm>
            <a:off x="5826125" y="4000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Oval 78"/>
          <p:cNvSpPr>
            <a:spLocks noChangeArrowheads="1"/>
          </p:cNvSpPr>
          <p:nvPr/>
        </p:nvSpPr>
        <p:spPr bwMode="auto">
          <a:xfrm>
            <a:off x="3378200" y="52038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7" name="Line 79"/>
          <p:cNvSpPr>
            <a:spLocks noChangeShapeType="1"/>
          </p:cNvSpPr>
          <p:nvPr/>
        </p:nvSpPr>
        <p:spPr bwMode="auto">
          <a:xfrm flipV="1">
            <a:off x="2819400" y="3670300"/>
            <a:ext cx="3810000" cy="19050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Freeform 97"/>
          <p:cNvSpPr>
            <a:spLocks/>
          </p:cNvSpPr>
          <p:nvPr/>
        </p:nvSpPr>
        <p:spPr bwMode="auto">
          <a:xfrm>
            <a:off x="3822700" y="2516188"/>
            <a:ext cx="2581275" cy="2525712"/>
          </a:xfrm>
          <a:custGeom>
            <a:avLst/>
            <a:gdLst>
              <a:gd name="T0" fmla="*/ 0 w 1626"/>
              <a:gd name="T1" fmla="*/ 2525712 h 1591"/>
              <a:gd name="T2" fmla="*/ 1257300 w 1626"/>
              <a:gd name="T3" fmla="*/ 0 h 1591"/>
              <a:gd name="T4" fmla="*/ 2578100 w 1626"/>
              <a:gd name="T5" fmla="*/ 0 h 1591"/>
              <a:gd name="T6" fmla="*/ 2581275 w 1626"/>
              <a:gd name="T7" fmla="*/ 1255712 h 1591"/>
              <a:gd name="T8" fmla="*/ 0 w 1626"/>
              <a:gd name="T9" fmla="*/ 2525712 h 15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26"/>
              <a:gd name="T16" fmla="*/ 0 h 1591"/>
              <a:gd name="T17" fmla="*/ 1626 w 1626"/>
              <a:gd name="T18" fmla="*/ 1591 h 15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26" h="1591">
                <a:moveTo>
                  <a:pt x="0" y="1591"/>
                </a:moveTo>
                <a:lnTo>
                  <a:pt x="792" y="0"/>
                </a:lnTo>
                <a:lnTo>
                  <a:pt x="1624" y="0"/>
                </a:lnTo>
                <a:lnTo>
                  <a:pt x="1626" y="791"/>
                </a:lnTo>
                <a:lnTo>
                  <a:pt x="0" y="1591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9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114" grpId="0" animBg="1"/>
      <p:bldP spid="2115" grpId="0" animBg="1"/>
      <p:bldP spid="2120" grpId="0" animBg="1"/>
      <p:bldP spid="2121" grpId="0" animBg="1"/>
      <p:bldP spid="2122" grpId="0" animBg="1"/>
      <p:bldP spid="2125" grpId="0" animBg="1"/>
      <p:bldP spid="2126" grpId="0" animBg="1"/>
      <p:bldP spid="2127" grpId="0" animBg="1"/>
      <p:bldP spid="2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Determining a Solution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r>
              <a:rPr lang="en-US" smtClean="0"/>
              <a:t>Solutions to a system of inequalities are all the points in the double shaded region.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946650" y="2743200"/>
            <a:ext cx="3892550" cy="3911600"/>
            <a:chOff x="1776" y="1856"/>
            <a:chExt cx="2452" cy="2464"/>
          </a:xfrm>
        </p:grpSpPr>
        <p:sp>
          <p:nvSpPr>
            <p:cNvPr id="2056" name="Freeform 4" descr="25%"/>
            <p:cNvSpPr>
              <a:spLocks/>
            </p:cNvSpPr>
            <p:nvPr/>
          </p:nvSpPr>
          <p:spPr bwMode="auto">
            <a:xfrm>
              <a:off x="2064" y="1984"/>
              <a:ext cx="1968" cy="2256"/>
            </a:xfrm>
            <a:custGeom>
              <a:avLst/>
              <a:gdLst>
                <a:gd name="T0" fmla="*/ 0 w 1968"/>
                <a:gd name="T1" fmla="*/ 2256 h 2256"/>
                <a:gd name="T2" fmla="*/ 1152 w 1968"/>
                <a:gd name="T3" fmla="*/ 0 h 2256"/>
                <a:gd name="T4" fmla="*/ 1968 w 1968"/>
                <a:gd name="T5" fmla="*/ 0 h 2256"/>
                <a:gd name="T6" fmla="*/ 1968 w 1968"/>
                <a:gd name="T7" fmla="*/ 2256 h 2256"/>
                <a:gd name="T8" fmla="*/ 0 w 1968"/>
                <a:gd name="T9" fmla="*/ 2256 h 2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68"/>
                <a:gd name="T16" fmla="*/ 0 h 2256"/>
                <a:gd name="T17" fmla="*/ 1968 w 1968"/>
                <a:gd name="T18" fmla="*/ 2256 h 2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68" h="2256">
                  <a:moveTo>
                    <a:pt x="0" y="2256"/>
                  </a:moveTo>
                  <a:lnTo>
                    <a:pt x="1152" y="0"/>
                  </a:lnTo>
                  <a:lnTo>
                    <a:pt x="1968" y="0"/>
                  </a:lnTo>
                  <a:lnTo>
                    <a:pt x="1968" y="2256"/>
                  </a:lnTo>
                  <a:lnTo>
                    <a:pt x="0" y="2256"/>
                  </a:lnTo>
                  <a:close/>
                </a:path>
              </a:pathLst>
            </a:custGeom>
            <a:pattFill prst="pct25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7" name="Group 5"/>
            <p:cNvGrpSpPr>
              <a:grpSpLocks/>
            </p:cNvGrpSpPr>
            <p:nvPr/>
          </p:nvGrpSpPr>
          <p:grpSpPr bwMode="auto">
            <a:xfrm>
              <a:off x="1776" y="1984"/>
              <a:ext cx="2258" cy="1920"/>
              <a:chOff x="1776" y="1584"/>
              <a:chExt cx="2258" cy="1920"/>
            </a:xfrm>
          </p:grpSpPr>
          <p:sp>
            <p:nvSpPr>
              <p:cNvPr id="2097" name="Freeform 6" descr="25%"/>
              <p:cNvSpPr>
                <a:spLocks/>
              </p:cNvSpPr>
              <p:nvPr/>
            </p:nvSpPr>
            <p:spPr bwMode="auto">
              <a:xfrm>
                <a:off x="1776" y="1584"/>
                <a:ext cx="2256" cy="1920"/>
              </a:xfrm>
              <a:custGeom>
                <a:avLst/>
                <a:gdLst>
                  <a:gd name="T0" fmla="*/ 0 w 2256"/>
                  <a:gd name="T1" fmla="*/ 1920 h 1920"/>
                  <a:gd name="T2" fmla="*/ 2256 w 2256"/>
                  <a:gd name="T3" fmla="*/ 816 h 1920"/>
                  <a:gd name="T4" fmla="*/ 2256 w 2256"/>
                  <a:gd name="T5" fmla="*/ 0 h 1920"/>
                  <a:gd name="T6" fmla="*/ 48 w 2256"/>
                  <a:gd name="T7" fmla="*/ 0 h 1920"/>
                  <a:gd name="T8" fmla="*/ 48 w 2256"/>
                  <a:gd name="T9" fmla="*/ 1920 h 1920"/>
                  <a:gd name="T10" fmla="*/ 48 w 2256"/>
                  <a:gd name="T11" fmla="*/ 1872 h 19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56"/>
                  <a:gd name="T19" fmla="*/ 0 h 1920"/>
                  <a:gd name="T20" fmla="*/ 2256 w 2256"/>
                  <a:gd name="T21" fmla="*/ 1920 h 19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56" h="1920">
                    <a:moveTo>
                      <a:pt x="0" y="1920"/>
                    </a:moveTo>
                    <a:lnTo>
                      <a:pt x="2256" y="816"/>
                    </a:lnTo>
                    <a:lnTo>
                      <a:pt x="2256" y="0"/>
                    </a:lnTo>
                    <a:lnTo>
                      <a:pt x="48" y="0"/>
                    </a:lnTo>
                    <a:lnTo>
                      <a:pt x="48" y="1920"/>
                    </a:lnTo>
                    <a:lnTo>
                      <a:pt x="48" y="1872"/>
                    </a:lnTo>
                  </a:path>
                </a:pathLst>
              </a:custGeom>
              <a:pattFill prst="pct25">
                <a:fgClr>
                  <a:srgbClr val="CC0000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Freeform 7" descr="60%"/>
              <p:cNvSpPr>
                <a:spLocks/>
              </p:cNvSpPr>
              <p:nvPr/>
            </p:nvSpPr>
            <p:spPr bwMode="auto">
              <a:xfrm>
                <a:off x="2400" y="1584"/>
                <a:ext cx="1634" cy="1608"/>
              </a:xfrm>
              <a:custGeom>
                <a:avLst/>
                <a:gdLst>
                  <a:gd name="T0" fmla="*/ 0 w 1634"/>
                  <a:gd name="T1" fmla="*/ 1608 h 1608"/>
                  <a:gd name="T2" fmla="*/ 816 w 1634"/>
                  <a:gd name="T3" fmla="*/ 0 h 1608"/>
                  <a:gd name="T4" fmla="*/ 1632 w 1634"/>
                  <a:gd name="T5" fmla="*/ 0 h 1608"/>
                  <a:gd name="T6" fmla="*/ 1634 w 1634"/>
                  <a:gd name="T7" fmla="*/ 791 h 1608"/>
                  <a:gd name="T8" fmla="*/ 0 w 1634"/>
                  <a:gd name="T9" fmla="*/ 1608 h 16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4"/>
                  <a:gd name="T16" fmla="*/ 0 h 1608"/>
                  <a:gd name="T17" fmla="*/ 1634 w 1634"/>
                  <a:gd name="T18" fmla="*/ 1608 h 16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4" h="1608">
                    <a:moveTo>
                      <a:pt x="0" y="1608"/>
                    </a:moveTo>
                    <a:lnTo>
                      <a:pt x="816" y="0"/>
                    </a:lnTo>
                    <a:lnTo>
                      <a:pt x="1632" y="0"/>
                    </a:lnTo>
                    <a:lnTo>
                      <a:pt x="1634" y="791"/>
                    </a:lnTo>
                    <a:lnTo>
                      <a:pt x="0" y="1608"/>
                    </a:lnTo>
                    <a:close/>
                  </a:path>
                </a:pathLst>
              </a:custGeom>
              <a:pattFill prst="pct60">
                <a:fgClr>
                  <a:srgbClr val="CC0000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8" name="Group 8"/>
            <p:cNvGrpSpPr>
              <a:grpSpLocks/>
            </p:cNvGrpSpPr>
            <p:nvPr/>
          </p:nvGrpSpPr>
          <p:grpSpPr bwMode="auto">
            <a:xfrm>
              <a:off x="1824" y="1888"/>
              <a:ext cx="2404" cy="2349"/>
              <a:chOff x="1824" y="1683"/>
              <a:chExt cx="2404" cy="2349"/>
            </a:xfrm>
          </p:grpSpPr>
          <p:sp>
            <p:nvSpPr>
              <p:cNvPr id="2073" name="Line 9"/>
              <p:cNvSpPr>
                <a:spLocks noChangeShapeType="1"/>
              </p:cNvSpPr>
              <p:nvPr/>
            </p:nvSpPr>
            <p:spPr bwMode="auto">
              <a:xfrm>
                <a:off x="3312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Line 10"/>
              <p:cNvSpPr>
                <a:spLocks noChangeShapeType="1"/>
              </p:cNvSpPr>
              <p:nvPr/>
            </p:nvSpPr>
            <p:spPr bwMode="auto">
              <a:xfrm>
                <a:off x="3120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Line 11"/>
              <p:cNvSpPr>
                <a:spLocks noChangeShapeType="1"/>
              </p:cNvSpPr>
              <p:nvPr/>
            </p:nvSpPr>
            <p:spPr bwMode="auto">
              <a:xfrm>
                <a:off x="3504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Line 12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Line 13"/>
              <p:cNvSpPr>
                <a:spLocks noChangeShapeType="1"/>
              </p:cNvSpPr>
              <p:nvPr/>
            </p:nvSpPr>
            <p:spPr bwMode="auto">
              <a:xfrm>
                <a:off x="3888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Line 14"/>
              <p:cNvSpPr>
                <a:spLocks noChangeShapeType="1"/>
              </p:cNvSpPr>
              <p:nvPr/>
            </p:nvSpPr>
            <p:spPr bwMode="auto">
              <a:xfrm>
                <a:off x="1968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Line 15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Line 16"/>
              <p:cNvSpPr>
                <a:spLocks noChangeShapeType="1"/>
              </p:cNvSpPr>
              <p:nvPr/>
            </p:nvSpPr>
            <p:spPr bwMode="auto">
              <a:xfrm>
                <a:off x="2352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Line 17"/>
              <p:cNvSpPr>
                <a:spLocks noChangeShapeType="1"/>
              </p:cNvSpPr>
              <p:nvPr/>
            </p:nvSpPr>
            <p:spPr bwMode="auto">
              <a:xfrm>
                <a:off x="2544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Line 18"/>
              <p:cNvSpPr>
                <a:spLocks noChangeShapeType="1"/>
              </p:cNvSpPr>
              <p:nvPr/>
            </p:nvSpPr>
            <p:spPr bwMode="auto">
              <a:xfrm>
                <a:off x="2736" y="1824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83" name="Group 19"/>
              <p:cNvGrpSpPr>
                <a:grpSpLocks/>
              </p:cNvGrpSpPr>
              <p:nvPr/>
            </p:nvGrpSpPr>
            <p:grpSpPr bwMode="auto">
              <a:xfrm rot="-5400000">
                <a:off x="2544" y="1248"/>
                <a:ext cx="768" cy="2208"/>
                <a:chOff x="1968" y="1728"/>
                <a:chExt cx="768" cy="2208"/>
              </a:xfrm>
            </p:grpSpPr>
            <p:sp>
              <p:nvSpPr>
                <p:cNvPr id="2092" name="Line 20"/>
                <p:cNvSpPr>
                  <a:spLocks noChangeShapeType="1"/>
                </p:cNvSpPr>
                <p:nvPr/>
              </p:nvSpPr>
              <p:spPr bwMode="auto">
                <a:xfrm>
                  <a:off x="1968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3" name="Line 21"/>
                <p:cNvSpPr>
                  <a:spLocks noChangeShapeType="1"/>
                </p:cNvSpPr>
                <p:nvPr/>
              </p:nvSpPr>
              <p:spPr bwMode="auto">
                <a:xfrm>
                  <a:off x="2160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4" name="Line 22"/>
                <p:cNvSpPr>
                  <a:spLocks noChangeShapeType="1"/>
                </p:cNvSpPr>
                <p:nvPr/>
              </p:nvSpPr>
              <p:spPr bwMode="auto">
                <a:xfrm>
                  <a:off x="2352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5" name="Line 23"/>
                <p:cNvSpPr>
                  <a:spLocks noChangeShapeType="1"/>
                </p:cNvSpPr>
                <p:nvPr/>
              </p:nvSpPr>
              <p:spPr bwMode="auto">
                <a:xfrm>
                  <a:off x="2544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6" name="Line 24"/>
                <p:cNvSpPr>
                  <a:spLocks noChangeShapeType="1"/>
                </p:cNvSpPr>
                <p:nvPr/>
              </p:nvSpPr>
              <p:spPr bwMode="auto">
                <a:xfrm>
                  <a:off x="2736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84" name="Group 25"/>
              <p:cNvGrpSpPr>
                <a:grpSpLocks/>
              </p:cNvGrpSpPr>
              <p:nvPr/>
            </p:nvGrpSpPr>
            <p:grpSpPr bwMode="auto">
              <a:xfrm rot="-5400000">
                <a:off x="2544" y="2400"/>
                <a:ext cx="768" cy="2208"/>
                <a:chOff x="1968" y="1728"/>
                <a:chExt cx="768" cy="2208"/>
              </a:xfrm>
            </p:grpSpPr>
            <p:sp>
              <p:nvSpPr>
                <p:cNvPr id="2087" name="Line 26"/>
                <p:cNvSpPr>
                  <a:spLocks noChangeShapeType="1"/>
                </p:cNvSpPr>
                <p:nvPr/>
              </p:nvSpPr>
              <p:spPr bwMode="auto">
                <a:xfrm>
                  <a:off x="1968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8" name="Line 27"/>
                <p:cNvSpPr>
                  <a:spLocks noChangeShapeType="1"/>
                </p:cNvSpPr>
                <p:nvPr/>
              </p:nvSpPr>
              <p:spPr bwMode="auto">
                <a:xfrm>
                  <a:off x="2160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9" name="Line 28"/>
                <p:cNvSpPr>
                  <a:spLocks noChangeShapeType="1"/>
                </p:cNvSpPr>
                <p:nvPr/>
              </p:nvSpPr>
              <p:spPr bwMode="auto">
                <a:xfrm>
                  <a:off x="2352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0" name="Line 29"/>
                <p:cNvSpPr>
                  <a:spLocks noChangeShapeType="1"/>
                </p:cNvSpPr>
                <p:nvPr/>
              </p:nvSpPr>
              <p:spPr bwMode="auto">
                <a:xfrm>
                  <a:off x="2544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1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1728"/>
                  <a:ext cx="0" cy="2208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85" name="Line 31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2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Line 32"/>
              <p:cNvSpPr>
                <a:spLocks noChangeShapeType="1"/>
              </p:cNvSpPr>
              <p:nvPr/>
            </p:nvSpPr>
            <p:spPr bwMode="auto">
              <a:xfrm rot="-5400000">
                <a:off x="2928" y="1824"/>
                <a:ext cx="0" cy="2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50" name="Object 33"/>
              <p:cNvGraphicFramePr>
                <a:graphicFrameLocks noChangeAspect="1"/>
              </p:cNvGraphicFramePr>
              <p:nvPr/>
            </p:nvGraphicFramePr>
            <p:xfrm>
              <a:off x="4032" y="2928"/>
              <a:ext cx="196" cy="1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01" name="Equation" r:id="rId4" imgW="126720" imgH="126720" progId="Equation.DSMT4">
                      <p:embed/>
                    </p:oleObj>
                  </mc:Choice>
                  <mc:Fallback>
                    <p:oleObj name="Equation" r:id="rId4" imgW="126720" imgH="126720" progId="Equation.DSMT4">
                      <p:embed/>
                      <p:pic>
                        <p:nvPicPr>
                          <p:cNvPr id="0" name="Object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2" y="2928"/>
                            <a:ext cx="196" cy="1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1" name="Object 34"/>
              <p:cNvGraphicFramePr>
                <a:graphicFrameLocks noChangeAspect="1"/>
              </p:cNvGraphicFramePr>
              <p:nvPr/>
            </p:nvGraphicFramePr>
            <p:xfrm>
              <a:off x="2760" y="1683"/>
              <a:ext cx="196" cy="2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02" name="Equation" r:id="rId6" imgW="126720" imgH="164880" progId="Equation.DSMT4">
                      <p:embed/>
                    </p:oleObj>
                  </mc:Choice>
                  <mc:Fallback>
                    <p:oleObj name="Equation" r:id="rId6" imgW="126720" imgH="164880" progId="Equation.DSMT4">
                      <p:embed/>
                      <p:pic>
                        <p:nvPicPr>
                          <p:cNvPr id="0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0" y="1683"/>
                            <a:ext cx="196" cy="2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59" name="Oval 35"/>
            <p:cNvSpPr>
              <a:spLocks noChangeArrowheads="1"/>
            </p:cNvSpPr>
            <p:nvPr/>
          </p:nvSpPr>
          <p:spPr bwMode="auto">
            <a:xfrm>
              <a:off x="2888" y="2526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Oval 36"/>
            <p:cNvSpPr>
              <a:spLocks noChangeArrowheads="1"/>
            </p:cNvSpPr>
            <p:nvPr/>
          </p:nvSpPr>
          <p:spPr bwMode="auto">
            <a:xfrm>
              <a:off x="3086" y="2144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Oval 37"/>
            <p:cNvSpPr>
              <a:spLocks noChangeArrowheads="1"/>
            </p:cNvSpPr>
            <p:nvPr/>
          </p:nvSpPr>
          <p:spPr bwMode="auto">
            <a:xfrm>
              <a:off x="2704" y="2910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Oval 38"/>
            <p:cNvSpPr>
              <a:spLocks noChangeArrowheads="1"/>
            </p:cNvSpPr>
            <p:nvPr/>
          </p:nvSpPr>
          <p:spPr bwMode="auto">
            <a:xfrm>
              <a:off x="2510" y="3294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Oval 39"/>
            <p:cNvSpPr>
              <a:spLocks noChangeArrowheads="1"/>
            </p:cNvSpPr>
            <p:nvPr/>
          </p:nvSpPr>
          <p:spPr bwMode="auto">
            <a:xfrm>
              <a:off x="2318" y="3672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Oval 40"/>
            <p:cNvSpPr>
              <a:spLocks noChangeArrowheads="1"/>
            </p:cNvSpPr>
            <p:nvPr/>
          </p:nvSpPr>
          <p:spPr bwMode="auto">
            <a:xfrm>
              <a:off x="2128" y="4056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41"/>
            <p:cNvSpPr>
              <a:spLocks noChangeShapeType="1"/>
            </p:cNvSpPr>
            <p:nvPr/>
          </p:nvSpPr>
          <p:spPr bwMode="auto">
            <a:xfrm flipV="1">
              <a:off x="2024" y="1856"/>
              <a:ext cx="1248" cy="246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Oval 42"/>
            <p:cNvSpPr>
              <a:spLocks noChangeArrowheads="1"/>
            </p:cNvSpPr>
            <p:nvPr/>
          </p:nvSpPr>
          <p:spPr bwMode="auto">
            <a:xfrm>
              <a:off x="2904" y="3304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Oval 43"/>
            <p:cNvSpPr>
              <a:spLocks noChangeArrowheads="1"/>
            </p:cNvSpPr>
            <p:nvPr/>
          </p:nvSpPr>
          <p:spPr bwMode="auto">
            <a:xfrm>
              <a:off x="3286" y="3104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Oval 44"/>
            <p:cNvSpPr>
              <a:spLocks noChangeArrowheads="1"/>
            </p:cNvSpPr>
            <p:nvPr/>
          </p:nvSpPr>
          <p:spPr bwMode="auto">
            <a:xfrm>
              <a:off x="2512" y="3486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Oval 47"/>
            <p:cNvSpPr>
              <a:spLocks noChangeArrowheads="1"/>
            </p:cNvSpPr>
            <p:nvPr/>
          </p:nvSpPr>
          <p:spPr bwMode="auto">
            <a:xfrm>
              <a:off x="3670" y="2920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Oval 48"/>
            <p:cNvSpPr>
              <a:spLocks noChangeArrowheads="1"/>
            </p:cNvSpPr>
            <p:nvPr/>
          </p:nvSpPr>
          <p:spPr bwMode="auto">
            <a:xfrm>
              <a:off x="2128" y="3678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49"/>
            <p:cNvSpPr>
              <a:spLocks noChangeShapeType="1"/>
            </p:cNvSpPr>
            <p:nvPr/>
          </p:nvSpPr>
          <p:spPr bwMode="auto">
            <a:xfrm flipV="1">
              <a:off x="1776" y="2712"/>
              <a:ext cx="2400" cy="12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50"/>
            <p:cNvSpPr>
              <a:spLocks/>
            </p:cNvSpPr>
            <p:nvPr/>
          </p:nvSpPr>
          <p:spPr bwMode="auto">
            <a:xfrm>
              <a:off x="2408" y="1985"/>
              <a:ext cx="1626" cy="1591"/>
            </a:xfrm>
            <a:custGeom>
              <a:avLst/>
              <a:gdLst>
                <a:gd name="T0" fmla="*/ 0 w 1626"/>
                <a:gd name="T1" fmla="*/ 1591 h 1591"/>
                <a:gd name="T2" fmla="*/ 792 w 1626"/>
                <a:gd name="T3" fmla="*/ 0 h 1591"/>
                <a:gd name="T4" fmla="*/ 1624 w 1626"/>
                <a:gd name="T5" fmla="*/ 0 h 1591"/>
                <a:gd name="T6" fmla="*/ 1626 w 1626"/>
                <a:gd name="T7" fmla="*/ 791 h 1591"/>
                <a:gd name="T8" fmla="*/ 0 w 1626"/>
                <a:gd name="T9" fmla="*/ 1591 h 15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6"/>
                <a:gd name="T16" fmla="*/ 0 h 1591"/>
                <a:gd name="T17" fmla="*/ 1626 w 1626"/>
                <a:gd name="T18" fmla="*/ 1591 h 15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6" h="1591">
                  <a:moveTo>
                    <a:pt x="0" y="1591"/>
                  </a:moveTo>
                  <a:lnTo>
                    <a:pt x="792" y="0"/>
                  </a:lnTo>
                  <a:lnTo>
                    <a:pt x="1624" y="0"/>
                  </a:lnTo>
                  <a:lnTo>
                    <a:pt x="1626" y="791"/>
                  </a:lnTo>
                  <a:lnTo>
                    <a:pt x="0" y="1591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09600" y="3124200"/>
            <a:ext cx="3962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You can always PLUG IN the given point into BOTH inequalities to determine if it is a solution.</a:t>
            </a:r>
          </a:p>
          <a:p>
            <a:endParaRPr lang="en-US"/>
          </a:p>
          <a:p>
            <a:r>
              <a:rPr lang="en-US"/>
              <a:t>REMEMBER:  The point must make BOTH inequalities TRUE to be a solution to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5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Freeform 48" descr="25%"/>
          <p:cNvSpPr>
            <a:spLocks/>
          </p:cNvSpPr>
          <p:nvPr/>
        </p:nvSpPr>
        <p:spPr bwMode="auto">
          <a:xfrm>
            <a:off x="2819400" y="2667000"/>
            <a:ext cx="3581400" cy="3429000"/>
          </a:xfrm>
          <a:custGeom>
            <a:avLst/>
            <a:gdLst>
              <a:gd name="T0" fmla="*/ 0 w 2256"/>
              <a:gd name="T1" fmla="*/ 0 h 2160"/>
              <a:gd name="T2" fmla="*/ 3581400 w 2256"/>
              <a:gd name="T3" fmla="*/ 1828800 h 2160"/>
              <a:gd name="T4" fmla="*/ 3581400 w 2256"/>
              <a:gd name="T5" fmla="*/ 3429000 h 2160"/>
              <a:gd name="T6" fmla="*/ 76200 w 2256"/>
              <a:gd name="T7" fmla="*/ 3429000 h 2160"/>
              <a:gd name="T8" fmla="*/ 76200 w 2256"/>
              <a:gd name="T9" fmla="*/ 0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2160"/>
              <a:gd name="T17" fmla="*/ 2256 w 2256"/>
              <a:gd name="T18" fmla="*/ 2160 h 2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2160">
                <a:moveTo>
                  <a:pt x="0" y="0"/>
                </a:moveTo>
                <a:lnTo>
                  <a:pt x="2256" y="1152"/>
                </a:lnTo>
                <a:lnTo>
                  <a:pt x="2256" y="2160"/>
                </a:lnTo>
                <a:lnTo>
                  <a:pt x="48" y="2160"/>
                </a:lnTo>
                <a:lnTo>
                  <a:pt x="48" y="0"/>
                </a:lnTo>
              </a:path>
            </a:pathLst>
          </a:custGeom>
          <a:pattFill prst="pct25">
            <a:fgClr>
              <a:srgbClr val="CC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4419600" y="2590800"/>
            <a:ext cx="1981200" cy="3505200"/>
            <a:chOff x="2784" y="1632"/>
            <a:chExt cx="1248" cy="2208"/>
          </a:xfrm>
        </p:grpSpPr>
        <p:sp>
          <p:nvSpPr>
            <p:cNvPr id="3140" name="Freeform 70" descr="25%"/>
            <p:cNvSpPr>
              <a:spLocks/>
            </p:cNvSpPr>
            <p:nvPr/>
          </p:nvSpPr>
          <p:spPr bwMode="auto">
            <a:xfrm>
              <a:off x="2832" y="1632"/>
              <a:ext cx="1200" cy="2208"/>
            </a:xfrm>
            <a:custGeom>
              <a:avLst/>
              <a:gdLst>
                <a:gd name="T0" fmla="*/ 0 w 1200"/>
                <a:gd name="T1" fmla="*/ 2208 h 2208"/>
                <a:gd name="T2" fmla="*/ 720 w 1200"/>
                <a:gd name="T3" fmla="*/ 0 h 2208"/>
                <a:gd name="T4" fmla="*/ 1200 w 1200"/>
                <a:gd name="T5" fmla="*/ 0 h 2208"/>
                <a:gd name="T6" fmla="*/ 1200 w 1200"/>
                <a:gd name="T7" fmla="*/ 2208 h 2208"/>
                <a:gd name="T8" fmla="*/ 0 w 1200"/>
                <a:gd name="T9" fmla="*/ 2208 h 2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0"/>
                <a:gd name="T16" fmla="*/ 0 h 2208"/>
                <a:gd name="T17" fmla="*/ 1200 w 1200"/>
                <a:gd name="T18" fmla="*/ 2208 h 22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0" h="2208">
                  <a:moveTo>
                    <a:pt x="0" y="2208"/>
                  </a:moveTo>
                  <a:lnTo>
                    <a:pt x="720" y="0"/>
                  </a:lnTo>
                  <a:lnTo>
                    <a:pt x="1200" y="0"/>
                  </a:lnTo>
                  <a:lnTo>
                    <a:pt x="1200" y="2208"/>
                  </a:lnTo>
                  <a:lnTo>
                    <a:pt x="0" y="2208"/>
                  </a:lnTo>
                  <a:close/>
                </a:path>
              </a:pathLst>
            </a:custGeom>
            <a:pattFill prst="pct25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Freeform 71" descr="60%"/>
            <p:cNvSpPr>
              <a:spLocks/>
            </p:cNvSpPr>
            <p:nvPr/>
          </p:nvSpPr>
          <p:spPr bwMode="auto">
            <a:xfrm>
              <a:off x="2784" y="2448"/>
              <a:ext cx="1248" cy="1392"/>
            </a:xfrm>
            <a:custGeom>
              <a:avLst/>
              <a:gdLst>
                <a:gd name="T0" fmla="*/ 48 w 1248"/>
                <a:gd name="T1" fmla="*/ 1392 h 1392"/>
                <a:gd name="T2" fmla="*/ 480 w 1248"/>
                <a:gd name="T3" fmla="*/ 0 h 1392"/>
                <a:gd name="T4" fmla="*/ 1248 w 1248"/>
                <a:gd name="T5" fmla="*/ 384 h 1392"/>
                <a:gd name="T6" fmla="*/ 1248 w 1248"/>
                <a:gd name="T7" fmla="*/ 1392 h 1392"/>
                <a:gd name="T8" fmla="*/ 0 w 1248"/>
                <a:gd name="T9" fmla="*/ 1392 h 1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8"/>
                <a:gd name="T16" fmla="*/ 0 h 1392"/>
                <a:gd name="T17" fmla="*/ 1248 w 1248"/>
                <a:gd name="T18" fmla="*/ 1392 h 1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8" h="1392">
                  <a:moveTo>
                    <a:pt x="48" y="1392"/>
                  </a:moveTo>
                  <a:lnTo>
                    <a:pt x="480" y="0"/>
                  </a:lnTo>
                  <a:lnTo>
                    <a:pt x="1248" y="384"/>
                  </a:lnTo>
                  <a:lnTo>
                    <a:pt x="1248" y="1392"/>
                  </a:lnTo>
                  <a:lnTo>
                    <a:pt x="0" y="1392"/>
                  </a:lnTo>
                </a:path>
              </a:pathLst>
            </a:custGeom>
            <a:pattFill prst="pct60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19113" y="228600"/>
          <a:ext cx="2395537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4" imgW="850680" imgH="533160" progId="Equation.DSMT4">
                  <p:embed/>
                </p:oleObj>
              </mc:Choice>
              <mc:Fallback>
                <p:oleObj name="Equation" r:id="rId4" imgW="850680" imgH="533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"/>
                        <a:ext cx="2395537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1013" y="1828800"/>
          <a:ext cx="1822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1828800"/>
                        <a:ext cx="18224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578600" y="533400"/>
          <a:ext cx="1822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8" imgW="647640" imgH="203040" progId="Equation.DSMT4">
                  <p:embed/>
                </p:oleObj>
              </mc:Choice>
              <mc:Fallback>
                <p:oleObj name="Equation" r:id="rId8" imgW="6476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533400"/>
                        <a:ext cx="18224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96" name="Group 5"/>
          <p:cNvGrpSpPr>
            <a:grpSpLocks/>
          </p:cNvGrpSpPr>
          <p:nvPr/>
        </p:nvGrpSpPr>
        <p:grpSpPr bwMode="auto">
          <a:xfrm>
            <a:off x="2895600" y="2362200"/>
            <a:ext cx="3816350" cy="3729038"/>
            <a:chOff x="1824" y="1683"/>
            <a:chExt cx="2404" cy="2349"/>
          </a:xfrm>
        </p:grpSpPr>
        <p:sp>
          <p:nvSpPr>
            <p:cNvPr id="3" name="Line 6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Line 7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Line 9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13" name="Line 17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8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9" name="Line 21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22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6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92" name="Object 30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Equation" r:id="rId10" imgW="126720" imgH="126720" progId="Equation.DSMT4">
                    <p:embed/>
                  </p:oleObj>
                </mc:Choice>
                <mc:Fallback>
                  <p:oleObj name="Equation" r:id="rId10" imgW="126720" imgH="12672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3" name="Object 31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6" name="Equation" r:id="rId12" imgW="126720" imgH="164880" progId="Equation.DSMT4">
                    <p:embed/>
                  </p:oleObj>
                </mc:Choice>
                <mc:Fallback>
                  <p:oleObj name="Equation" r:id="rId12" imgW="126720" imgH="16488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04" name="Object 32"/>
          <p:cNvGraphicFramePr>
            <a:graphicFrameLocks noChangeAspect="1"/>
          </p:cNvGraphicFramePr>
          <p:nvPr/>
        </p:nvGraphicFramePr>
        <p:xfrm>
          <a:off x="219075" y="2312988"/>
          <a:ext cx="21431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4" imgW="761760" imgH="126720" progId="Equation.DSMT4">
                  <p:embed/>
                </p:oleObj>
              </mc:Choice>
              <mc:Fallback>
                <p:oleObj name="Equation" r:id="rId14" imgW="761760" imgH="12672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2312988"/>
                        <a:ext cx="214312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04800" y="26670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06" name="Object 34"/>
          <p:cNvGraphicFramePr>
            <a:graphicFrameLocks noChangeAspect="1"/>
          </p:cNvGraphicFramePr>
          <p:nvPr/>
        </p:nvGraphicFramePr>
        <p:xfrm>
          <a:off x="407988" y="2819400"/>
          <a:ext cx="20732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6" imgW="736560" imgH="203040" progId="Equation.DSMT4">
                  <p:embed/>
                </p:oleObj>
              </mc:Choice>
              <mc:Fallback>
                <p:oleObj name="Equation" r:id="rId16" imgW="736560" imgH="2030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819400"/>
                        <a:ext cx="20732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4572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1371600" y="3276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09" name="Object 37"/>
          <p:cNvGraphicFramePr>
            <a:graphicFrameLocks noChangeAspect="1"/>
          </p:cNvGraphicFramePr>
          <p:nvPr/>
        </p:nvGraphicFramePr>
        <p:xfrm>
          <a:off x="508000" y="3276600"/>
          <a:ext cx="16811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18" imgW="596880" imgH="164880" progId="Equation.DSMT4">
                  <p:embed/>
                </p:oleObj>
              </mc:Choice>
              <mc:Fallback>
                <p:oleObj name="Equation" r:id="rId18" imgW="596880" imgH="1648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276600"/>
                        <a:ext cx="16811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255588" y="3617913"/>
          <a:ext cx="23114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20" imgW="825480" imgH="393480" progId="Equation.DSMT4">
                  <p:embed/>
                </p:oleObj>
              </mc:Choice>
              <mc:Fallback>
                <p:oleObj name="Equation" r:id="rId20" imgW="825480" imgH="393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3617913"/>
                        <a:ext cx="23114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39"/>
          <p:cNvGraphicFramePr>
            <a:graphicFrameLocks noChangeAspect="1"/>
          </p:cNvGraphicFramePr>
          <p:nvPr/>
        </p:nvGraphicFramePr>
        <p:xfrm>
          <a:off x="685800" y="4572000"/>
          <a:ext cx="14589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22" imgW="520560" imgH="393480" progId="Equation.DSMT4">
                  <p:embed/>
                </p:oleObj>
              </mc:Choice>
              <mc:Fallback>
                <p:oleObj name="Equation" r:id="rId22" imgW="520560" imgH="393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145891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2" name="Object 40"/>
          <p:cNvGraphicFramePr>
            <a:graphicFrameLocks noChangeAspect="1"/>
          </p:cNvGraphicFramePr>
          <p:nvPr/>
        </p:nvGraphicFramePr>
        <p:xfrm>
          <a:off x="811213" y="5603875"/>
          <a:ext cx="106838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24" imgW="380880" imgH="393480" progId="Equation.DSMT4">
                  <p:embed/>
                </p:oleObj>
              </mc:Choice>
              <mc:Fallback>
                <p:oleObj name="Equation" r:id="rId24" imgW="380880" imgH="393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5603875"/>
                        <a:ext cx="106838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4606925" y="3543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auto">
          <a:xfrm>
            <a:off x="5203825" y="38481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5826125" y="41497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3987800" y="32258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auto">
          <a:xfrm>
            <a:off x="3375025" y="2921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2781300" y="2628900"/>
            <a:ext cx="3733800" cy="19050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21" name="Object 49"/>
          <p:cNvGraphicFramePr>
            <a:graphicFrameLocks noChangeAspect="1"/>
          </p:cNvGraphicFramePr>
          <p:nvPr/>
        </p:nvGraphicFramePr>
        <p:xfrm>
          <a:off x="6248400" y="914400"/>
          <a:ext cx="22828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26" imgW="812520" imgH="177480" progId="Equation.DSMT4">
                  <p:embed/>
                </p:oleObj>
              </mc:Choice>
              <mc:Fallback>
                <p:oleObj name="Equation" r:id="rId26" imgW="812520" imgH="177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914400"/>
                        <a:ext cx="228282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6426200" y="13716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23" name="Object 51"/>
          <p:cNvGraphicFramePr>
            <a:graphicFrameLocks noChangeAspect="1"/>
          </p:cNvGraphicFramePr>
          <p:nvPr/>
        </p:nvGraphicFramePr>
        <p:xfrm>
          <a:off x="6537325" y="1412875"/>
          <a:ext cx="23225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28" imgW="825480" imgH="203040" progId="Equation.DSMT4">
                  <p:embed/>
                </p:oleObj>
              </mc:Choice>
              <mc:Fallback>
                <p:oleObj name="Equation" r:id="rId28" imgW="825480" imgH="20304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1412875"/>
                        <a:ext cx="232251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4" name="Object 52"/>
          <p:cNvGraphicFramePr>
            <a:graphicFrameLocks noChangeAspect="1"/>
          </p:cNvGraphicFramePr>
          <p:nvPr/>
        </p:nvGraphicFramePr>
        <p:xfrm>
          <a:off x="6521450" y="2171700"/>
          <a:ext cx="2393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30" imgW="850680" imgH="203040" progId="Equation.DSMT4">
                  <p:embed/>
                </p:oleObj>
              </mc:Choice>
              <mc:Fallback>
                <p:oleObj name="Equation" r:id="rId30" imgW="850680" imgH="20304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450" y="2171700"/>
                        <a:ext cx="23939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6634163" y="26892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7548563" y="2689225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27" name="Object 55"/>
          <p:cNvGraphicFramePr>
            <a:graphicFrameLocks noChangeAspect="1"/>
          </p:cNvGraphicFramePr>
          <p:nvPr/>
        </p:nvGraphicFramePr>
        <p:xfrm>
          <a:off x="6557963" y="2663825"/>
          <a:ext cx="19653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32" imgW="698400" imgH="164880" progId="Equation.DSMT4">
                  <p:embed/>
                </p:oleObj>
              </mc:Choice>
              <mc:Fallback>
                <p:oleObj name="Equation" r:id="rId32" imgW="698400" imgH="1648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963" y="2663825"/>
                        <a:ext cx="19653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7281863" y="1905000"/>
            <a:ext cx="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29" name="Object 57"/>
          <p:cNvGraphicFramePr>
            <a:graphicFrameLocks noChangeAspect="1"/>
          </p:cNvGraphicFramePr>
          <p:nvPr/>
        </p:nvGraphicFramePr>
        <p:xfrm>
          <a:off x="7129463" y="2235200"/>
          <a:ext cx="3540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34" imgW="126720" imgH="152280" progId="Equation.DSMT4">
                  <p:embed/>
                </p:oleObj>
              </mc:Choice>
              <mc:Fallback>
                <p:oleObj name="Equation" r:id="rId34" imgW="126720" imgH="15228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9463" y="2235200"/>
                        <a:ext cx="3540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0" name="Object 58"/>
          <p:cNvGraphicFramePr>
            <a:graphicFrameLocks noChangeAspect="1"/>
          </p:cNvGraphicFramePr>
          <p:nvPr/>
        </p:nvGraphicFramePr>
        <p:xfrm>
          <a:off x="6945313" y="3352800"/>
          <a:ext cx="1822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36" imgW="647640" imgH="203040" progId="Equation.DSMT4">
                  <p:embed/>
                </p:oleObj>
              </mc:Choice>
              <mc:Fallback>
                <p:oleObj name="Equation" r:id="rId36" imgW="647640" imgH="20304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13" y="3352800"/>
                        <a:ext cx="18224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1" name="Object 59"/>
          <p:cNvGraphicFramePr>
            <a:graphicFrameLocks noChangeAspect="1"/>
          </p:cNvGraphicFramePr>
          <p:nvPr/>
        </p:nvGraphicFramePr>
        <p:xfrm>
          <a:off x="7091363" y="4305300"/>
          <a:ext cx="11033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38" imgW="393480" imgH="177480" progId="Equation.DSMT4">
                  <p:embed/>
                </p:oleObj>
              </mc:Choice>
              <mc:Fallback>
                <p:oleObj name="Equation" r:id="rId38" imgW="393480" imgH="17748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363" y="4305300"/>
                        <a:ext cx="110331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2" name="Object 60"/>
          <p:cNvGraphicFramePr>
            <a:graphicFrameLocks noChangeAspect="1"/>
          </p:cNvGraphicFramePr>
          <p:nvPr/>
        </p:nvGraphicFramePr>
        <p:xfrm>
          <a:off x="7329488" y="5295900"/>
          <a:ext cx="12096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40" imgW="431640" imgH="177480" progId="Equation.DSMT4">
                  <p:embed/>
                </p:oleObj>
              </mc:Choice>
              <mc:Fallback>
                <p:oleObj name="Equation" r:id="rId40" imgW="431640" imgH="17748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5295900"/>
                        <a:ext cx="12096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" name="Object 61"/>
          <p:cNvGraphicFramePr>
            <a:graphicFrameLocks noChangeAspect="1"/>
          </p:cNvGraphicFramePr>
          <p:nvPr/>
        </p:nvGraphicFramePr>
        <p:xfrm>
          <a:off x="8134350" y="4016375"/>
          <a:ext cx="7096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42" imgW="253800" imgH="393480" progId="Equation.DSMT4">
                  <p:embed/>
                </p:oleObj>
              </mc:Choice>
              <mc:Fallback>
                <p:oleObj name="Equation" r:id="rId42" imgW="253800" imgH="39348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4350" y="4016375"/>
                        <a:ext cx="70961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4" name="Oval 62"/>
          <p:cNvSpPr>
            <a:spLocks noChangeArrowheads="1"/>
          </p:cNvSpPr>
          <p:nvPr/>
        </p:nvSpPr>
        <p:spPr bwMode="auto">
          <a:xfrm>
            <a:off x="4606925" y="55086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Oval 63"/>
          <p:cNvSpPr>
            <a:spLocks noChangeArrowheads="1"/>
          </p:cNvSpPr>
          <p:nvPr/>
        </p:nvSpPr>
        <p:spPr bwMode="auto">
          <a:xfrm>
            <a:off x="4911725" y="4597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Oval 64"/>
          <p:cNvSpPr>
            <a:spLocks noChangeArrowheads="1"/>
          </p:cNvSpPr>
          <p:nvPr/>
        </p:nvSpPr>
        <p:spPr bwMode="auto">
          <a:xfrm>
            <a:off x="5203825" y="36957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Oval 65"/>
          <p:cNvSpPr>
            <a:spLocks noChangeArrowheads="1"/>
          </p:cNvSpPr>
          <p:nvPr/>
        </p:nvSpPr>
        <p:spPr bwMode="auto">
          <a:xfrm>
            <a:off x="5521325" y="2768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 flipV="1">
            <a:off x="4394200" y="2400300"/>
            <a:ext cx="1308100" cy="3937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Freeform 73"/>
          <p:cNvSpPr>
            <a:spLocks/>
          </p:cNvSpPr>
          <p:nvPr/>
        </p:nvSpPr>
        <p:spPr bwMode="auto">
          <a:xfrm>
            <a:off x="4495800" y="3876675"/>
            <a:ext cx="1908175" cy="2219325"/>
          </a:xfrm>
          <a:custGeom>
            <a:avLst/>
            <a:gdLst>
              <a:gd name="T0" fmla="*/ 0 w 1202"/>
              <a:gd name="T1" fmla="*/ 2219325 h 1398"/>
              <a:gd name="T2" fmla="*/ 690562 w 1202"/>
              <a:gd name="T3" fmla="*/ 0 h 1398"/>
              <a:gd name="T4" fmla="*/ 1908175 w 1202"/>
              <a:gd name="T5" fmla="*/ 622300 h 1398"/>
              <a:gd name="T6" fmla="*/ 1905000 w 1202"/>
              <a:gd name="T7" fmla="*/ 2219325 h 1398"/>
              <a:gd name="T8" fmla="*/ 0 w 1202"/>
              <a:gd name="T9" fmla="*/ 2219325 h 1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2"/>
              <a:gd name="T16" fmla="*/ 0 h 1398"/>
              <a:gd name="T17" fmla="*/ 1202 w 1202"/>
              <a:gd name="T18" fmla="*/ 1398 h 13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2" h="1398">
                <a:moveTo>
                  <a:pt x="0" y="1398"/>
                </a:moveTo>
                <a:lnTo>
                  <a:pt x="435" y="0"/>
                </a:lnTo>
                <a:lnTo>
                  <a:pt x="1202" y="392"/>
                </a:lnTo>
                <a:lnTo>
                  <a:pt x="1200" y="1398"/>
                </a:lnTo>
                <a:lnTo>
                  <a:pt x="0" y="1398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0" grpId="0" animBg="1"/>
      <p:bldP spid="3105" grpId="0" animBg="1"/>
      <p:bldP spid="3107" grpId="0" animBg="1"/>
      <p:bldP spid="3108" grpId="0" animBg="1"/>
      <p:bldP spid="3113" grpId="0" animBg="1"/>
      <p:bldP spid="3114" grpId="0" animBg="1"/>
      <p:bldP spid="3115" grpId="0" animBg="1"/>
      <p:bldP spid="3116" grpId="0" animBg="1"/>
      <p:bldP spid="3117" grpId="0" animBg="1"/>
      <p:bldP spid="3118" grpId="0" animBg="1"/>
      <p:bldP spid="3122" grpId="0" animBg="1"/>
      <p:bldP spid="3125" grpId="0" animBg="1"/>
      <p:bldP spid="3126" grpId="0" animBg="1"/>
      <p:bldP spid="3128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Freeform 33" descr="25%"/>
          <p:cNvSpPr>
            <a:spLocks/>
          </p:cNvSpPr>
          <p:nvPr/>
        </p:nvSpPr>
        <p:spPr bwMode="auto">
          <a:xfrm>
            <a:off x="2895600" y="2590800"/>
            <a:ext cx="3505200" cy="2362200"/>
          </a:xfrm>
          <a:custGeom>
            <a:avLst/>
            <a:gdLst>
              <a:gd name="T0" fmla="*/ 0 w 2208"/>
              <a:gd name="T1" fmla="*/ 2362200 h 1488"/>
              <a:gd name="T2" fmla="*/ 3505200 w 2208"/>
              <a:gd name="T3" fmla="*/ 2362200 h 1488"/>
              <a:gd name="T4" fmla="*/ 3505200 w 2208"/>
              <a:gd name="T5" fmla="*/ 0 h 1488"/>
              <a:gd name="T6" fmla="*/ 0 w 2208"/>
              <a:gd name="T7" fmla="*/ 0 h 1488"/>
              <a:gd name="T8" fmla="*/ 0 w 2208"/>
              <a:gd name="T9" fmla="*/ 2362200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8"/>
              <a:gd name="T16" fmla="*/ 0 h 1488"/>
              <a:gd name="T17" fmla="*/ 2208 w 2208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8" h="1488">
                <a:moveTo>
                  <a:pt x="0" y="1488"/>
                </a:moveTo>
                <a:lnTo>
                  <a:pt x="2208" y="1488"/>
                </a:lnTo>
                <a:lnTo>
                  <a:pt x="2208" y="0"/>
                </a:lnTo>
                <a:lnTo>
                  <a:pt x="0" y="0"/>
                </a:lnTo>
                <a:lnTo>
                  <a:pt x="0" y="1488"/>
                </a:lnTo>
                <a:close/>
              </a:path>
            </a:pathLst>
          </a:custGeom>
          <a:pattFill prst="pct25">
            <a:fgClr>
              <a:srgbClr val="CC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895600" y="2590800"/>
            <a:ext cx="2667000" cy="3505200"/>
            <a:chOff x="1824" y="1632"/>
            <a:chExt cx="1680" cy="2208"/>
          </a:xfrm>
        </p:grpSpPr>
        <p:sp>
          <p:nvSpPr>
            <p:cNvPr id="4162" name="Freeform 36" descr="25%"/>
            <p:cNvSpPr>
              <a:spLocks/>
            </p:cNvSpPr>
            <p:nvPr/>
          </p:nvSpPr>
          <p:spPr bwMode="auto">
            <a:xfrm>
              <a:off x="1824" y="1632"/>
              <a:ext cx="1680" cy="2208"/>
            </a:xfrm>
            <a:custGeom>
              <a:avLst/>
              <a:gdLst>
                <a:gd name="T0" fmla="*/ 1680 w 1680"/>
                <a:gd name="T1" fmla="*/ 0 h 2208"/>
                <a:gd name="T2" fmla="*/ 1680 w 1680"/>
                <a:gd name="T3" fmla="*/ 2208 h 2208"/>
                <a:gd name="T4" fmla="*/ 0 w 1680"/>
                <a:gd name="T5" fmla="*/ 2208 h 2208"/>
                <a:gd name="T6" fmla="*/ 0 w 1680"/>
                <a:gd name="T7" fmla="*/ 0 h 2208"/>
                <a:gd name="T8" fmla="*/ 1680 w 1680"/>
                <a:gd name="T9" fmla="*/ 0 h 2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0"/>
                <a:gd name="T16" fmla="*/ 0 h 2208"/>
                <a:gd name="T17" fmla="*/ 1680 w 1680"/>
                <a:gd name="T18" fmla="*/ 2208 h 22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0" h="2208">
                  <a:moveTo>
                    <a:pt x="1680" y="0"/>
                  </a:moveTo>
                  <a:lnTo>
                    <a:pt x="1680" y="2208"/>
                  </a:lnTo>
                  <a:lnTo>
                    <a:pt x="0" y="2208"/>
                  </a:lnTo>
                  <a:lnTo>
                    <a:pt x="0" y="0"/>
                  </a:lnTo>
                  <a:lnTo>
                    <a:pt x="1680" y="0"/>
                  </a:lnTo>
                  <a:close/>
                </a:path>
              </a:pathLst>
            </a:custGeom>
            <a:pattFill prst="pct25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Freeform 37" descr="60%"/>
            <p:cNvSpPr>
              <a:spLocks/>
            </p:cNvSpPr>
            <p:nvPr/>
          </p:nvSpPr>
          <p:spPr bwMode="auto">
            <a:xfrm>
              <a:off x="1824" y="1632"/>
              <a:ext cx="1680" cy="1488"/>
            </a:xfrm>
            <a:custGeom>
              <a:avLst/>
              <a:gdLst>
                <a:gd name="T0" fmla="*/ 1680 w 1680"/>
                <a:gd name="T1" fmla="*/ 1488 h 1488"/>
                <a:gd name="T2" fmla="*/ 1680 w 1680"/>
                <a:gd name="T3" fmla="*/ 0 h 1488"/>
                <a:gd name="T4" fmla="*/ 0 w 1680"/>
                <a:gd name="T5" fmla="*/ 0 h 1488"/>
                <a:gd name="T6" fmla="*/ 0 w 1680"/>
                <a:gd name="T7" fmla="*/ 1488 h 1488"/>
                <a:gd name="T8" fmla="*/ 1680 w 1680"/>
                <a:gd name="T9" fmla="*/ 1488 h 1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0"/>
                <a:gd name="T16" fmla="*/ 0 h 1488"/>
                <a:gd name="T17" fmla="*/ 1680 w 1680"/>
                <a:gd name="T18" fmla="*/ 1488 h 1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0" h="1488">
                  <a:moveTo>
                    <a:pt x="1680" y="1488"/>
                  </a:moveTo>
                  <a:lnTo>
                    <a:pt x="1680" y="0"/>
                  </a:lnTo>
                  <a:lnTo>
                    <a:pt x="0" y="0"/>
                  </a:lnTo>
                  <a:lnTo>
                    <a:pt x="0" y="1488"/>
                  </a:lnTo>
                  <a:lnTo>
                    <a:pt x="1680" y="1488"/>
                  </a:lnTo>
                  <a:close/>
                </a:path>
              </a:pathLst>
            </a:custGeom>
            <a:pattFill prst="pct60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5" name="Text Box 2"/>
          <p:cNvSpPr txBox="1">
            <a:spLocks noChangeArrowheads="1"/>
          </p:cNvSpPr>
          <p:nvPr/>
        </p:nvSpPr>
        <p:spPr bwMode="auto">
          <a:xfrm>
            <a:off x="517525" y="304800"/>
            <a:ext cx="6564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Graph a system of 3 linear inequalities.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61975" y="876300"/>
          <a:ext cx="2033588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4" imgW="723600" imgH="558720" progId="Equation.DSMT4">
                  <p:embed/>
                </p:oleObj>
              </mc:Choice>
              <mc:Fallback>
                <p:oleObj name="Equation" r:id="rId4" imgW="723600" imgH="55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876300"/>
                        <a:ext cx="2033588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2895600" y="2590800"/>
            <a:ext cx="3505200" cy="3505200"/>
            <a:chOff x="1824" y="1632"/>
            <a:chExt cx="2208" cy="2208"/>
          </a:xfrm>
        </p:grpSpPr>
        <p:sp>
          <p:nvSpPr>
            <p:cNvPr id="4159" name="Freeform 63" descr="60%"/>
            <p:cNvSpPr>
              <a:spLocks/>
            </p:cNvSpPr>
            <p:nvPr/>
          </p:nvSpPr>
          <p:spPr bwMode="auto">
            <a:xfrm>
              <a:off x="1824" y="1632"/>
              <a:ext cx="2208" cy="2208"/>
            </a:xfrm>
            <a:custGeom>
              <a:avLst/>
              <a:gdLst>
                <a:gd name="T0" fmla="*/ 0 w 2208"/>
                <a:gd name="T1" fmla="*/ 2016 h 2208"/>
                <a:gd name="T2" fmla="*/ 2016 w 2208"/>
                <a:gd name="T3" fmla="*/ 0 h 2208"/>
                <a:gd name="T4" fmla="*/ 2208 w 2208"/>
                <a:gd name="T5" fmla="*/ 0 h 2208"/>
                <a:gd name="T6" fmla="*/ 2208 w 2208"/>
                <a:gd name="T7" fmla="*/ 2208 h 2208"/>
                <a:gd name="T8" fmla="*/ 0 w 2208"/>
                <a:gd name="T9" fmla="*/ 2208 h 2208"/>
                <a:gd name="T10" fmla="*/ 0 w 2208"/>
                <a:gd name="T11" fmla="*/ 2016 h 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8"/>
                <a:gd name="T19" fmla="*/ 0 h 2208"/>
                <a:gd name="T20" fmla="*/ 2208 w 2208"/>
                <a:gd name="T21" fmla="*/ 2208 h 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8" h="2208">
                  <a:moveTo>
                    <a:pt x="0" y="2016"/>
                  </a:moveTo>
                  <a:lnTo>
                    <a:pt x="2016" y="0"/>
                  </a:lnTo>
                  <a:lnTo>
                    <a:pt x="2208" y="0"/>
                  </a:lnTo>
                  <a:lnTo>
                    <a:pt x="2208" y="2208"/>
                  </a:lnTo>
                  <a:lnTo>
                    <a:pt x="0" y="2208"/>
                  </a:lnTo>
                  <a:lnTo>
                    <a:pt x="0" y="2016"/>
                  </a:lnTo>
                  <a:close/>
                </a:path>
              </a:pathLst>
            </a:custGeom>
            <a:pattFill prst="pct60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Freeform 64" descr="25%"/>
            <p:cNvSpPr>
              <a:spLocks/>
            </p:cNvSpPr>
            <p:nvPr/>
          </p:nvSpPr>
          <p:spPr bwMode="auto">
            <a:xfrm>
              <a:off x="3504" y="3120"/>
              <a:ext cx="528" cy="720"/>
            </a:xfrm>
            <a:custGeom>
              <a:avLst/>
              <a:gdLst>
                <a:gd name="T0" fmla="*/ 0 w 528"/>
                <a:gd name="T1" fmla="*/ 720 h 720"/>
                <a:gd name="T2" fmla="*/ 0 w 528"/>
                <a:gd name="T3" fmla="*/ 0 h 720"/>
                <a:gd name="T4" fmla="*/ 528 w 528"/>
                <a:gd name="T5" fmla="*/ 0 h 720"/>
                <a:gd name="T6" fmla="*/ 528 w 528"/>
                <a:gd name="T7" fmla="*/ 720 h 720"/>
                <a:gd name="T8" fmla="*/ 0 w 528"/>
                <a:gd name="T9" fmla="*/ 72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720"/>
                <a:gd name="T17" fmla="*/ 528 w 528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720">
                  <a:moveTo>
                    <a:pt x="0" y="720"/>
                  </a:moveTo>
                  <a:lnTo>
                    <a:pt x="0" y="0"/>
                  </a:lnTo>
                  <a:lnTo>
                    <a:pt x="528" y="0"/>
                  </a:lnTo>
                  <a:lnTo>
                    <a:pt x="528" y="720"/>
                  </a:lnTo>
                  <a:lnTo>
                    <a:pt x="0" y="720"/>
                  </a:lnTo>
                  <a:close/>
                </a:path>
              </a:pathLst>
            </a:custGeom>
            <a:pattFill prst="pct25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Freeform 65"/>
            <p:cNvSpPr>
              <a:spLocks/>
            </p:cNvSpPr>
            <p:nvPr/>
          </p:nvSpPr>
          <p:spPr bwMode="auto">
            <a:xfrm>
              <a:off x="2352" y="1968"/>
              <a:ext cx="1152" cy="1152"/>
            </a:xfrm>
            <a:custGeom>
              <a:avLst/>
              <a:gdLst>
                <a:gd name="T0" fmla="*/ 0 w 1152"/>
                <a:gd name="T1" fmla="*/ 1152 h 1152"/>
                <a:gd name="T2" fmla="*/ 1152 w 1152"/>
                <a:gd name="T3" fmla="*/ 0 h 1152"/>
                <a:gd name="T4" fmla="*/ 1152 w 1152"/>
                <a:gd name="T5" fmla="*/ 1152 h 1152"/>
                <a:gd name="T6" fmla="*/ 0 w 1152"/>
                <a:gd name="T7" fmla="*/ 1152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1152"/>
                <a:gd name="T14" fmla="*/ 1152 w 1152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1152">
                  <a:moveTo>
                    <a:pt x="0" y="1152"/>
                  </a:moveTo>
                  <a:lnTo>
                    <a:pt x="1152" y="0"/>
                  </a:lnTo>
                  <a:lnTo>
                    <a:pt x="1152" y="1152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17" name="Group 4"/>
          <p:cNvGrpSpPr>
            <a:grpSpLocks/>
          </p:cNvGrpSpPr>
          <p:nvPr/>
        </p:nvGrpSpPr>
        <p:grpSpPr bwMode="auto">
          <a:xfrm>
            <a:off x="2895600" y="2362200"/>
            <a:ext cx="3816350" cy="3729038"/>
            <a:chOff x="1824" y="1683"/>
            <a:chExt cx="2404" cy="2349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5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21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4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11" name="Object 29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0" name="Equation" r:id="rId6" imgW="126720" imgH="126720" progId="Equation.DSMT4">
                    <p:embed/>
                  </p:oleObj>
                </mc:Choice>
                <mc:Fallback>
                  <p:oleObj name="Equation" r:id="rId6" imgW="126720" imgH="12672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2" name="Object 30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1" name="Equation" r:id="rId8" imgW="126720" imgH="164880" progId="Equation.DSMT4">
                    <p:embed/>
                  </p:oleObj>
                </mc:Choice>
                <mc:Fallback>
                  <p:oleObj name="Equation" r:id="rId8" imgW="126720" imgH="16488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733425" y="2895600"/>
          <a:ext cx="12477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0" imgW="444240" imgH="203040" progId="Equation.DSMT4">
                  <p:embed/>
                </p:oleObj>
              </mc:Choice>
              <mc:Fallback>
                <p:oleObj name="Equation" r:id="rId10" imgW="444240" imgH="203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895600"/>
                        <a:ext cx="12477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2667000" y="4953000"/>
            <a:ext cx="3886200" cy="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830263" y="4000500"/>
          <a:ext cx="9985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2" imgW="355320" imgH="177480" progId="Equation.DSMT4">
                  <p:embed/>
                </p:oleObj>
              </mc:Choice>
              <mc:Fallback>
                <p:oleObj name="Equation" r:id="rId12" imgW="355320" imgH="177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4000500"/>
                        <a:ext cx="9985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5562600" y="2438400"/>
            <a:ext cx="0" cy="38100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6329363" y="914400"/>
          <a:ext cx="18256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4" imgW="647640" imgH="203040" progId="Equation.DSMT4">
                  <p:embed/>
                </p:oleObj>
              </mc:Choice>
              <mc:Fallback>
                <p:oleObj name="Equation" r:id="rId14" imgW="647640" imgH="20304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914400"/>
                        <a:ext cx="18256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6096000" y="1393825"/>
          <a:ext cx="214788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16" imgW="761760" imgH="126720" progId="Equation.DSMT4">
                  <p:embed/>
                </p:oleObj>
              </mc:Choice>
              <mc:Fallback>
                <p:oleObj name="Equation" r:id="rId16" imgW="761760" imgH="12672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393825"/>
                        <a:ext cx="214788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6173788" y="1787525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6705600" y="1828800"/>
          <a:ext cx="20367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18" imgW="723600" imgH="203040" progId="Equation.DSMT4">
                  <p:embed/>
                </p:oleObj>
              </mc:Choice>
              <mc:Fallback>
                <p:oleObj name="Equation" r:id="rId18" imgW="723600" imgH="20304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828800"/>
                        <a:ext cx="20367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9" name="Line 43"/>
          <p:cNvSpPr>
            <a:spLocks noChangeShapeType="1"/>
          </p:cNvSpPr>
          <p:nvPr/>
        </p:nvSpPr>
        <p:spPr bwMode="auto">
          <a:xfrm>
            <a:off x="6781800" y="3276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76962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41" name="Object 45"/>
          <p:cNvGraphicFramePr>
            <a:graphicFrameLocks noChangeAspect="1"/>
          </p:cNvGraphicFramePr>
          <p:nvPr/>
        </p:nvGraphicFramePr>
        <p:xfrm>
          <a:off x="6756400" y="3273425"/>
          <a:ext cx="17494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20" imgW="622080" imgH="164880" progId="Equation.DSMT4">
                  <p:embed/>
                </p:oleObj>
              </mc:Choice>
              <mc:Fallback>
                <p:oleObj name="Equation" r:id="rId20" imgW="622080" imgH="1648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3273425"/>
                        <a:ext cx="17494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2" name="Object 46"/>
          <p:cNvGraphicFramePr>
            <a:graphicFrameLocks noChangeAspect="1"/>
          </p:cNvGraphicFramePr>
          <p:nvPr/>
        </p:nvGraphicFramePr>
        <p:xfrm>
          <a:off x="6705600" y="2708275"/>
          <a:ext cx="21129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22" imgW="749160" imgH="203040" progId="Equation.DSMT4">
                  <p:embed/>
                </p:oleObj>
              </mc:Choice>
              <mc:Fallback>
                <p:oleObj name="Equation" r:id="rId22" imgW="749160" imgH="20304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708275"/>
                        <a:ext cx="21129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7467600" y="2286000"/>
            <a:ext cx="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44" name="Object 48"/>
          <p:cNvGraphicFramePr>
            <a:graphicFrameLocks noChangeAspect="1"/>
          </p:cNvGraphicFramePr>
          <p:nvPr/>
        </p:nvGraphicFramePr>
        <p:xfrm>
          <a:off x="7302500" y="2781300"/>
          <a:ext cx="3524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24" imgW="126720" imgH="152280" progId="Equation.DSMT4">
                  <p:embed/>
                </p:oleObj>
              </mc:Choice>
              <mc:Fallback>
                <p:oleObj name="Equation" r:id="rId24" imgW="126720" imgH="1522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2781300"/>
                        <a:ext cx="3524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5" name="Object 49"/>
          <p:cNvGraphicFramePr>
            <a:graphicFrameLocks noChangeAspect="1"/>
          </p:cNvGraphicFramePr>
          <p:nvPr/>
        </p:nvGraphicFramePr>
        <p:xfrm>
          <a:off x="7010400" y="3886200"/>
          <a:ext cx="15351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26" imgW="545760" imgH="203040" progId="Equation.DSMT4">
                  <p:embed/>
                </p:oleObj>
              </mc:Choice>
              <mc:Fallback>
                <p:oleObj name="Equation" r:id="rId26" imgW="545760" imgH="2030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86200"/>
                        <a:ext cx="153511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6" name="Object 50"/>
          <p:cNvGraphicFramePr>
            <a:graphicFrameLocks noChangeAspect="1"/>
          </p:cNvGraphicFramePr>
          <p:nvPr/>
        </p:nvGraphicFramePr>
        <p:xfrm>
          <a:off x="7010400" y="4778375"/>
          <a:ext cx="10382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28" imgW="368280" imgH="164880" progId="Equation.DSMT4">
                  <p:embed/>
                </p:oleObj>
              </mc:Choice>
              <mc:Fallback>
                <p:oleObj name="Equation" r:id="rId28" imgW="368280" imgH="1648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778375"/>
                        <a:ext cx="10382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" name="Object 51"/>
          <p:cNvGraphicFramePr>
            <a:graphicFrameLocks noChangeAspect="1"/>
          </p:cNvGraphicFramePr>
          <p:nvPr/>
        </p:nvGraphicFramePr>
        <p:xfrm>
          <a:off x="7396163" y="5541963"/>
          <a:ext cx="9318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30" imgW="330120" imgH="177480" progId="Equation.DSMT4">
                  <p:embed/>
                </p:oleObj>
              </mc:Choice>
              <mc:Fallback>
                <p:oleObj name="Equation" r:id="rId30" imgW="330120" imgH="177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6163" y="5541963"/>
                        <a:ext cx="93186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8" name="Object 52"/>
          <p:cNvGraphicFramePr>
            <a:graphicFrameLocks noChangeAspect="1"/>
          </p:cNvGraphicFramePr>
          <p:nvPr/>
        </p:nvGraphicFramePr>
        <p:xfrm>
          <a:off x="8012113" y="4492625"/>
          <a:ext cx="67468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32" imgW="241200" imgH="393480" progId="Equation.DSMT4">
                  <p:embed/>
                </p:oleObj>
              </mc:Choice>
              <mc:Fallback>
                <p:oleObj name="Equation" r:id="rId32" imgW="24120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2113" y="4492625"/>
                        <a:ext cx="674687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9" name="Oval 53"/>
          <p:cNvSpPr>
            <a:spLocks noChangeArrowheads="1"/>
          </p:cNvSpPr>
          <p:nvPr/>
        </p:nvSpPr>
        <p:spPr bwMode="auto">
          <a:xfrm>
            <a:off x="4606925" y="39878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4911725" y="3683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1" name="Oval 55"/>
          <p:cNvSpPr>
            <a:spLocks noChangeArrowheads="1"/>
          </p:cNvSpPr>
          <p:nvPr/>
        </p:nvSpPr>
        <p:spPr bwMode="auto">
          <a:xfrm>
            <a:off x="5216525" y="33909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Oval 56"/>
          <p:cNvSpPr>
            <a:spLocks noChangeArrowheads="1"/>
          </p:cNvSpPr>
          <p:nvPr/>
        </p:nvSpPr>
        <p:spPr bwMode="auto">
          <a:xfrm>
            <a:off x="5508625" y="30861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Oval 57"/>
          <p:cNvSpPr>
            <a:spLocks noChangeArrowheads="1"/>
          </p:cNvSpPr>
          <p:nvPr/>
        </p:nvSpPr>
        <p:spPr bwMode="auto">
          <a:xfrm>
            <a:off x="5813425" y="2781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4305300" y="43021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Oval 59"/>
          <p:cNvSpPr>
            <a:spLocks noChangeArrowheads="1"/>
          </p:cNvSpPr>
          <p:nvPr/>
        </p:nvSpPr>
        <p:spPr bwMode="auto">
          <a:xfrm>
            <a:off x="3997325" y="4594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3683000" y="4899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3378200" y="52165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 flipV="1">
            <a:off x="2819400" y="2501900"/>
            <a:ext cx="3352800" cy="3352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3" name="Freeform 67"/>
          <p:cNvSpPr>
            <a:spLocks/>
          </p:cNvSpPr>
          <p:nvPr/>
        </p:nvSpPr>
        <p:spPr bwMode="auto">
          <a:xfrm>
            <a:off x="3733800" y="3124200"/>
            <a:ext cx="1828800" cy="1828800"/>
          </a:xfrm>
          <a:custGeom>
            <a:avLst/>
            <a:gdLst>
              <a:gd name="T0" fmla="*/ 0 w 1152"/>
              <a:gd name="T1" fmla="*/ 1828800 h 1152"/>
              <a:gd name="T2" fmla="*/ 1828800 w 1152"/>
              <a:gd name="T3" fmla="*/ 0 h 1152"/>
              <a:gd name="T4" fmla="*/ 1828800 w 1152"/>
              <a:gd name="T5" fmla="*/ 1828800 h 1152"/>
              <a:gd name="T6" fmla="*/ 0 w 1152"/>
              <a:gd name="T7" fmla="*/ 1828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0" y="1152"/>
                </a:moveTo>
                <a:lnTo>
                  <a:pt x="1152" y="0"/>
                </a:lnTo>
                <a:lnTo>
                  <a:pt x="1152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 animBg="1"/>
      <p:bldP spid="4128" grpId="0" animBg="1"/>
      <p:bldP spid="4131" grpId="0" animBg="1"/>
      <p:bldP spid="4137" grpId="0" animBg="1"/>
      <p:bldP spid="4139" grpId="0" animBg="1"/>
      <p:bldP spid="4140" grpId="0" animBg="1"/>
      <p:bldP spid="4143" grpId="0" animBg="1"/>
      <p:bldP spid="4149" grpId="0" animBg="1"/>
      <p:bldP spid="4150" grpId="0" animBg="1"/>
      <p:bldP spid="4151" grpId="0" animBg="1"/>
      <p:bldP spid="4152" grpId="0" animBg="1"/>
      <p:bldP spid="4153" grpId="0" animBg="1"/>
      <p:bldP spid="4154" grpId="0" animBg="1"/>
      <p:bldP spid="4155" grpId="0" animBg="1"/>
      <p:bldP spid="4156" grpId="0" animBg="1"/>
      <p:bldP spid="4157" grpId="0" animBg="1"/>
      <p:bldP spid="4158" grpId="0" animBg="1"/>
      <p:bldP spid="41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Freeform 76" descr="60%"/>
          <p:cNvSpPr>
            <a:spLocks/>
          </p:cNvSpPr>
          <p:nvPr/>
        </p:nvSpPr>
        <p:spPr bwMode="auto">
          <a:xfrm>
            <a:off x="5181600" y="2209800"/>
            <a:ext cx="1447800" cy="2895600"/>
          </a:xfrm>
          <a:custGeom>
            <a:avLst/>
            <a:gdLst>
              <a:gd name="T0" fmla="*/ 1447800 w 912"/>
              <a:gd name="T1" fmla="*/ 1447800 h 1824"/>
              <a:gd name="T2" fmla="*/ 0 w 912"/>
              <a:gd name="T3" fmla="*/ 0 h 1824"/>
              <a:gd name="T4" fmla="*/ 0 w 912"/>
              <a:gd name="T5" fmla="*/ 2895600 h 1824"/>
              <a:gd name="T6" fmla="*/ 762000 w 912"/>
              <a:gd name="T7" fmla="*/ 2895600 h 1824"/>
              <a:gd name="T8" fmla="*/ 1447800 w 912"/>
              <a:gd name="T9" fmla="*/ 1447800 h 18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1824"/>
              <a:gd name="T17" fmla="*/ 912 w 912"/>
              <a:gd name="T18" fmla="*/ 1824 h 18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1824">
                <a:moveTo>
                  <a:pt x="912" y="912"/>
                </a:moveTo>
                <a:lnTo>
                  <a:pt x="0" y="0"/>
                </a:lnTo>
                <a:lnTo>
                  <a:pt x="0" y="1824"/>
                </a:lnTo>
                <a:lnTo>
                  <a:pt x="480" y="1824"/>
                </a:lnTo>
                <a:lnTo>
                  <a:pt x="912" y="912"/>
                </a:lnTo>
                <a:close/>
              </a:path>
            </a:pathLst>
          </a:custGeom>
          <a:pattFill prst="pct60">
            <a:fgClr>
              <a:srgbClr val="CC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Freeform 61" descr="60%"/>
          <p:cNvSpPr>
            <a:spLocks/>
          </p:cNvSpPr>
          <p:nvPr/>
        </p:nvSpPr>
        <p:spPr bwMode="auto">
          <a:xfrm>
            <a:off x="1752600" y="1600200"/>
            <a:ext cx="1524000" cy="3505200"/>
          </a:xfrm>
          <a:custGeom>
            <a:avLst/>
            <a:gdLst>
              <a:gd name="T0" fmla="*/ 0 w 960"/>
              <a:gd name="T1" fmla="*/ 0 h 2208"/>
              <a:gd name="T2" fmla="*/ 1524000 w 960"/>
              <a:gd name="T3" fmla="*/ 0 h 2208"/>
              <a:gd name="T4" fmla="*/ 1524000 w 960"/>
              <a:gd name="T5" fmla="*/ 3505200 h 2208"/>
              <a:gd name="T6" fmla="*/ 0 w 960"/>
              <a:gd name="T7" fmla="*/ 3505200 h 2208"/>
              <a:gd name="T8" fmla="*/ 0 w 960"/>
              <a:gd name="T9" fmla="*/ 0 h 2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2208"/>
              <a:gd name="T17" fmla="*/ 960 w 960"/>
              <a:gd name="T18" fmla="*/ 2208 h 22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2208">
                <a:moveTo>
                  <a:pt x="0" y="0"/>
                </a:moveTo>
                <a:lnTo>
                  <a:pt x="960" y="0"/>
                </a:lnTo>
                <a:lnTo>
                  <a:pt x="960" y="2208"/>
                </a:lnTo>
                <a:lnTo>
                  <a:pt x="0" y="2208"/>
                </a:lnTo>
                <a:lnTo>
                  <a:pt x="0" y="0"/>
                </a:lnTo>
                <a:close/>
              </a:path>
            </a:pathLst>
          </a:custGeom>
          <a:pattFill prst="pct60">
            <a:fgClr>
              <a:srgbClr val="CC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35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Write a system of linear inequalities that describe</a:t>
            </a:r>
          </a:p>
          <a:p>
            <a:r>
              <a:rPr lang="en-US" sz="3200"/>
              <a:t>the shaded region.</a:t>
            </a:r>
          </a:p>
        </p:txBody>
      </p:sp>
      <p:sp>
        <p:nvSpPr>
          <p:cNvPr id="5137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52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1)</a:t>
            </a:r>
          </a:p>
        </p:txBody>
      </p:sp>
      <p:sp>
        <p:nvSpPr>
          <p:cNvPr id="5138" name="Text Box 4"/>
          <p:cNvSpPr txBox="1">
            <a:spLocks noChangeArrowheads="1"/>
          </p:cNvSpPr>
          <p:nvPr/>
        </p:nvSpPr>
        <p:spPr bwMode="auto">
          <a:xfrm>
            <a:off x="4648200" y="1295400"/>
            <a:ext cx="52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2)</a:t>
            </a:r>
          </a:p>
        </p:txBody>
      </p:sp>
      <p:grpSp>
        <p:nvGrpSpPr>
          <p:cNvPr id="5139" name="Group 5"/>
          <p:cNvGrpSpPr>
            <a:grpSpLocks/>
          </p:cNvGrpSpPr>
          <p:nvPr/>
        </p:nvGrpSpPr>
        <p:grpSpPr bwMode="auto">
          <a:xfrm>
            <a:off x="903288" y="1376363"/>
            <a:ext cx="3816350" cy="3729037"/>
            <a:chOff x="1824" y="1683"/>
            <a:chExt cx="2404" cy="2349"/>
          </a:xfrm>
        </p:grpSpPr>
        <p:sp>
          <p:nvSpPr>
            <p:cNvPr id="5183" name="Line 6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Line 7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Line 8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Line 9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Line 10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8" name="Line 11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Line 12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0" name="Line 13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Line 14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Line 15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93" name="Group 16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2" name="Line 17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" name="Line 18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" name="Line 19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Line 20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Line 21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94" name="Group 22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7" name="Line 23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24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25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26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27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95" name="Line 28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Line 29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32" name="Object 30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9" name="Equation" r:id="rId4" imgW="126720" imgH="126720" progId="Equation.DSMT4">
                    <p:embed/>
                  </p:oleObj>
                </mc:Choice>
                <mc:Fallback>
                  <p:oleObj name="Equation" r:id="rId4" imgW="126720" imgH="12672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3" name="Object 31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0" name="Equation" r:id="rId6" imgW="126720" imgH="164880" progId="Equation.DSMT4">
                    <p:embed/>
                  </p:oleObj>
                </mc:Choice>
                <mc:Fallback>
                  <p:oleObj name="Equation" r:id="rId6" imgW="126720" imgH="16488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40" name="Group 32"/>
          <p:cNvGrpSpPr>
            <a:grpSpLocks/>
          </p:cNvGrpSpPr>
          <p:nvPr/>
        </p:nvGrpSpPr>
        <p:grpSpPr bwMode="auto">
          <a:xfrm>
            <a:off x="5181600" y="1371600"/>
            <a:ext cx="3816350" cy="3729038"/>
            <a:chOff x="1824" y="1683"/>
            <a:chExt cx="2404" cy="2349"/>
          </a:xfrm>
        </p:grpSpPr>
        <p:sp>
          <p:nvSpPr>
            <p:cNvPr id="5159" name="Line 33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Line 34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Line 35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Line 36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3" name="Line 37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4" name="Line 38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5" name="Line 39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Line 40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Line 41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8" name="Line 42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69" name="Group 43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5178" name="Line 44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Line 45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Line 46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Line 47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Line 48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70" name="Group 49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5173" name="Line 50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Line 51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Line 52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Line 53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Line 54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71" name="Line 55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Line 56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30" name="Object 57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1" name="Equation" r:id="rId8" imgW="126720" imgH="126720" progId="Equation.DSMT4">
                    <p:embed/>
                  </p:oleObj>
                </mc:Choice>
                <mc:Fallback>
                  <p:oleObj name="Equation" r:id="rId8" imgW="126720" imgH="126720" progId="Equation.DSMT4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Object 58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" name="Equation" r:id="rId9" imgW="126720" imgH="164880" progId="Equation.DSMT4">
                    <p:embed/>
                  </p:oleObj>
                </mc:Choice>
                <mc:Fallback>
                  <p:oleObj name="Equation" r:id="rId9" imgW="126720" imgH="164880" progId="Equation.DSMT4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1" name="Line 59"/>
          <p:cNvSpPr>
            <a:spLocks noChangeShapeType="1"/>
          </p:cNvSpPr>
          <p:nvPr/>
        </p:nvSpPr>
        <p:spPr bwMode="auto">
          <a:xfrm>
            <a:off x="1752600" y="1447800"/>
            <a:ext cx="0" cy="38100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60"/>
          <p:cNvSpPr>
            <a:spLocks noChangeShapeType="1"/>
          </p:cNvSpPr>
          <p:nvPr/>
        </p:nvSpPr>
        <p:spPr bwMode="auto">
          <a:xfrm>
            <a:off x="3276600" y="1447800"/>
            <a:ext cx="0" cy="3810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Oval 62"/>
          <p:cNvSpPr>
            <a:spLocks noChangeArrowheads="1"/>
          </p:cNvSpPr>
          <p:nvPr/>
        </p:nvSpPr>
        <p:spPr bwMode="auto">
          <a:xfrm>
            <a:off x="6880225" y="2994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Oval 63"/>
          <p:cNvSpPr>
            <a:spLocks noChangeArrowheads="1"/>
          </p:cNvSpPr>
          <p:nvPr/>
        </p:nvSpPr>
        <p:spPr bwMode="auto">
          <a:xfrm>
            <a:off x="7185025" y="23844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Oval 64"/>
          <p:cNvSpPr>
            <a:spLocks noChangeArrowheads="1"/>
          </p:cNvSpPr>
          <p:nvPr/>
        </p:nvSpPr>
        <p:spPr bwMode="auto">
          <a:xfrm>
            <a:off x="7489825" y="1778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Oval 65"/>
          <p:cNvSpPr>
            <a:spLocks noChangeArrowheads="1"/>
          </p:cNvSpPr>
          <p:nvPr/>
        </p:nvSpPr>
        <p:spPr bwMode="auto">
          <a:xfrm>
            <a:off x="6578600" y="36163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Oval 66"/>
          <p:cNvSpPr>
            <a:spLocks noChangeArrowheads="1"/>
          </p:cNvSpPr>
          <p:nvPr/>
        </p:nvSpPr>
        <p:spPr bwMode="auto">
          <a:xfrm>
            <a:off x="6286500" y="4213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67"/>
          <p:cNvSpPr>
            <a:spLocks noChangeArrowheads="1"/>
          </p:cNvSpPr>
          <p:nvPr/>
        </p:nvSpPr>
        <p:spPr bwMode="auto">
          <a:xfrm>
            <a:off x="5981700" y="4826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68"/>
          <p:cNvSpPr>
            <a:spLocks noChangeShapeType="1"/>
          </p:cNvSpPr>
          <p:nvPr/>
        </p:nvSpPr>
        <p:spPr bwMode="auto">
          <a:xfrm flipV="1">
            <a:off x="5867400" y="1562100"/>
            <a:ext cx="1790700" cy="36195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Oval 69"/>
          <p:cNvSpPr>
            <a:spLocks noChangeArrowheads="1"/>
          </p:cNvSpPr>
          <p:nvPr/>
        </p:nvSpPr>
        <p:spPr bwMode="auto">
          <a:xfrm>
            <a:off x="6892925" y="3911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Oval 70"/>
          <p:cNvSpPr>
            <a:spLocks noChangeArrowheads="1"/>
          </p:cNvSpPr>
          <p:nvPr/>
        </p:nvSpPr>
        <p:spPr bwMode="auto">
          <a:xfrm>
            <a:off x="7197725" y="42259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Oval 71"/>
          <p:cNvSpPr>
            <a:spLocks noChangeArrowheads="1"/>
          </p:cNvSpPr>
          <p:nvPr/>
        </p:nvSpPr>
        <p:spPr bwMode="auto">
          <a:xfrm>
            <a:off x="7493000" y="4518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Oval 72"/>
          <p:cNvSpPr>
            <a:spLocks noChangeArrowheads="1"/>
          </p:cNvSpPr>
          <p:nvPr/>
        </p:nvSpPr>
        <p:spPr bwMode="auto">
          <a:xfrm>
            <a:off x="6286500" y="3302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Oval 73"/>
          <p:cNvSpPr>
            <a:spLocks noChangeArrowheads="1"/>
          </p:cNvSpPr>
          <p:nvPr/>
        </p:nvSpPr>
        <p:spPr bwMode="auto">
          <a:xfrm>
            <a:off x="5981700" y="2984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Oval 74"/>
          <p:cNvSpPr>
            <a:spLocks noChangeArrowheads="1"/>
          </p:cNvSpPr>
          <p:nvPr/>
        </p:nvSpPr>
        <p:spPr bwMode="auto">
          <a:xfrm>
            <a:off x="5676900" y="2692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Line 75"/>
          <p:cNvSpPr>
            <a:spLocks noChangeShapeType="1"/>
          </p:cNvSpPr>
          <p:nvPr/>
        </p:nvSpPr>
        <p:spPr bwMode="auto">
          <a:xfrm>
            <a:off x="5156200" y="2159000"/>
            <a:ext cx="2971800" cy="297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97" name="Object 77"/>
          <p:cNvGraphicFramePr>
            <a:graphicFrameLocks noChangeAspect="1"/>
          </p:cNvGraphicFramePr>
          <p:nvPr/>
        </p:nvGraphicFramePr>
        <p:xfrm>
          <a:off x="1724025" y="5480050"/>
          <a:ext cx="4603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10" imgW="164880" imgH="380880" progId="Equation.DSMT4">
                  <p:embed/>
                </p:oleObj>
              </mc:Choice>
              <mc:Fallback>
                <p:oleObj name="Equation" r:id="rId10" imgW="164880" imgH="38088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5480050"/>
                        <a:ext cx="4603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98" name="Object 78"/>
          <p:cNvGraphicFramePr>
            <a:graphicFrameLocks noChangeAspect="1"/>
          </p:cNvGraphicFramePr>
          <p:nvPr/>
        </p:nvGraphicFramePr>
        <p:xfrm>
          <a:off x="1954213" y="5497513"/>
          <a:ext cx="12461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12" imgW="444240" imgH="177480" progId="Equation.DSMT4">
                  <p:embed/>
                </p:oleObj>
              </mc:Choice>
              <mc:Fallback>
                <p:oleObj name="Equation" r:id="rId12" imgW="444240" imgH="17748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5497513"/>
                        <a:ext cx="124618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99" name="Object 79"/>
          <p:cNvGraphicFramePr>
            <a:graphicFrameLocks noChangeAspect="1"/>
          </p:cNvGraphicFramePr>
          <p:nvPr/>
        </p:nvGraphicFramePr>
        <p:xfrm>
          <a:off x="1954213" y="5932488"/>
          <a:ext cx="9953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14" imgW="355320" imgH="164880" progId="Equation.DSMT4">
                  <p:embed/>
                </p:oleObj>
              </mc:Choice>
              <mc:Fallback>
                <p:oleObj name="Equation" r:id="rId14" imgW="355320" imgH="16488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5932488"/>
                        <a:ext cx="9953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00" name="Oval 80"/>
          <p:cNvSpPr>
            <a:spLocks noChangeArrowheads="1"/>
          </p:cNvSpPr>
          <p:nvPr/>
        </p:nvSpPr>
        <p:spPr bwMode="auto">
          <a:xfrm>
            <a:off x="1371600" y="5346700"/>
            <a:ext cx="2133600" cy="1295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201" name="Object 81"/>
          <p:cNvGraphicFramePr>
            <a:graphicFrameLocks noChangeAspect="1"/>
          </p:cNvGraphicFramePr>
          <p:nvPr/>
        </p:nvGraphicFramePr>
        <p:xfrm>
          <a:off x="5991225" y="5473700"/>
          <a:ext cx="4603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16" imgW="164880" imgH="380880" progId="Equation.DSMT4">
                  <p:embed/>
                </p:oleObj>
              </mc:Choice>
              <mc:Fallback>
                <p:oleObj name="Equation" r:id="rId16" imgW="164880" imgH="38088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5473700"/>
                        <a:ext cx="4603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02" name="Object 82"/>
          <p:cNvGraphicFramePr>
            <a:graphicFrameLocks noChangeAspect="1"/>
          </p:cNvGraphicFramePr>
          <p:nvPr/>
        </p:nvGraphicFramePr>
        <p:xfrm>
          <a:off x="6226175" y="5456238"/>
          <a:ext cx="1822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17" imgW="647640" imgH="203040" progId="Equation.DSMT4">
                  <p:embed/>
                </p:oleObj>
              </mc:Choice>
              <mc:Fallback>
                <p:oleObj name="Equation" r:id="rId17" imgW="647640" imgH="20304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5456238"/>
                        <a:ext cx="18224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03" name="Object 83"/>
          <p:cNvGraphicFramePr>
            <a:graphicFrameLocks noChangeAspect="1"/>
          </p:cNvGraphicFramePr>
          <p:nvPr/>
        </p:nvGraphicFramePr>
        <p:xfrm>
          <a:off x="6248400" y="5872163"/>
          <a:ext cx="192881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19" imgW="685800" imgH="203040" progId="Equation.DSMT4">
                  <p:embed/>
                </p:oleObj>
              </mc:Choice>
              <mc:Fallback>
                <p:oleObj name="Equation" r:id="rId19" imgW="685800" imgH="20304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872163"/>
                        <a:ext cx="1928813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04" name="Object 84"/>
          <p:cNvGraphicFramePr>
            <a:graphicFrameLocks noChangeAspect="1"/>
          </p:cNvGraphicFramePr>
          <p:nvPr/>
        </p:nvGraphicFramePr>
        <p:xfrm>
          <a:off x="6591300" y="5486400"/>
          <a:ext cx="3540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21" imgW="126720" imgH="152280" progId="Equation.DSMT4">
                  <p:embed/>
                </p:oleObj>
              </mc:Choice>
              <mc:Fallback>
                <p:oleObj name="Equation" r:id="rId21" imgW="126720" imgH="15228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5486400"/>
                        <a:ext cx="35401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05" name="Object 85"/>
          <p:cNvGraphicFramePr>
            <a:graphicFrameLocks noChangeAspect="1"/>
          </p:cNvGraphicFramePr>
          <p:nvPr/>
        </p:nvGraphicFramePr>
        <p:xfrm>
          <a:off x="6578600" y="6008688"/>
          <a:ext cx="3540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23" imgW="126720" imgH="126720" progId="Equation.DSMT4">
                  <p:embed/>
                </p:oleObj>
              </mc:Choice>
              <mc:Fallback>
                <p:oleObj name="Equation" r:id="rId23" imgW="126720" imgH="12672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6008688"/>
                        <a:ext cx="3540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06" name="Oval 86"/>
          <p:cNvSpPr>
            <a:spLocks noChangeArrowheads="1"/>
          </p:cNvSpPr>
          <p:nvPr/>
        </p:nvSpPr>
        <p:spPr bwMode="auto">
          <a:xfrm>
            <a:off x="5537200" y="5346700"/>
            <a:ext cx="2971800" cy="1295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0" grpId="0" animBg="1"/>
      <p:bldP spid="52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9" name="Freeform 45" descr="25%"/>
          <p:cNvSpPr>
            <a:spLocks/>
          </p:cNvSpPr>
          <p:nvPr/>
        </p:nvSpPr>
        <p:spPr bwMode="auto">
          <a:xfrm>
            <a:off x="2924175" y="2590800"/>
            <a:ext cx="3479800" cy="2305050"/>
          </a:xfrm>
          <a:custGeom>
            <a:avLst/>
            <a:gdLst>
              <a:gd name="T0" fmla="*/ 0 w 2192"/>
              <a:gd name="T1" fmla="*/ 3175 h 1452"/>
              <a:gd name="T2" fmla="*/ 3476625 w 2192"/>
              <a:gd name="T3" fmla="*/ 0 h 1452"/>
              <a:gd name="T4" fmla="*/ 3479800 w 2192"/>
              <a:gd name="T5" fmla="*/ 2305050 h 1452"/>
              <a:gd name="T6" fmla="*/ 0 w 2192"/>
              <a:gd name="T7" fmla="*/ 3175 h 1452"/>
              <a:gd name="T8" fmla="*/ 0 60000 65536"/>
              <a:gd name="T9" fmla="*/ 0 60000 65536"/>
              <a:gd name="T10" fmla="*/ 0 60000 65536"/>
              <a:gd name="T11" fmla="*/ 0 60000 65536"/>
              <a:gd name="T12" fmla="*/ 0 w 2192"/>
              <a:gd name="T13" fmla="*/ 0 h 1452"/>
              <a:gd name="T14" fmla="*/ 2192 w 2192"/>
              <a:gd name="T15" fmla="*/ 1452 h 14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2" h="1452">
                <a:moveTo>
                  <a:pt x="0" y="2"/>
                </a:moveTo>
                <a:lnTo>
                  <a:pt x="2190" y="0"/>
                </a:lnTo>
                <a:lnTo>
                  <a:pt x="2192" y="1452"/>
                </a:lnTo>
                <a:lnTo>
                  <a:pt x="0" y="2"/>
                </a:lnTo>
                <a:close/>
              </a:path>
            </a:pathLst>
          </a:custGeom>
          <a:pattFill prst="pct25">
            <a:fgClr>
              <a:srgbClr val="CC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897188" y="2603500"/>
            <a:ext cx="3519487" cy="2886075"/>
            <a:chOff x="1817" y="1632"/>
            <a:chExt cx="2217" cy="1818"/>
          </a:xfrm>
        </p:grpSpPr>
        <p:sp>
          <p:nvSpPr>
            <p:cNvPr id="6210" name="Freeform 64" descr="25%"/>
            <p:cNvSpPr>
              <a:spLocks/>
            </p:cNvSpPr>
            <p:nvPr/>
          </p:nvSpPr>
          <p:spPr bwMode="auto">
            <a:xfrm>
              <a:off x="1817" y="1632"/>
              <a:ext cx="2217" cy="1818"/>
            </a:xfrm>
            <a:custGeom>
              <a:avLst/>
              <a:gdLst>
                <a:gd name="T0" fmla="*/ 16 w 2217"/>
                <a:gd name="T1" fmla="*/ 1818 h 1818"/>
                <a:gd name="T2" fmla="*/ 2217 w 2217"/>
                <a:gd name="T3" fmla="*/ 727 h 1818"/>
                <a:gd name="T4" fmla="*/ 2215 w 2217"/>
                <a:gd name="T5" fmla="*/ 0 h 1818"/>
                <a:gd name="T6" fmla="*/ 7 w 2217"/>
                <a:gd name="T7" fmla="*/ 0 h 1818"/>
                <a:gd name="T8" fmla="*/ 0 w 2217"/>
                <a:gd name="T9" fmla="*/ 1818 h 18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7"/>
                <a:gd name="T16" fmla="*/ 0 h 1818"/>
                <a:gd name="T17" fmla="*/ 2217 w 2217"/>
                <a:gd name="T18" fmla="*/ 1818 h 18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7" h="1818">
                  <a:moveTo>
                    <a:pt x="16" y="1818"/>
                  </a:moveTo>
                  <a:lnTo>
                    <a:pt x="2217" y="727"/>
                  </a:lnTo>
                  <a:lnTo>
                    <a:pt x="2215" y="0"/>
                  </a:lnTo>
                  <a:lnTo>
                    <a:pt x="7" y="0"/>
                  </a:lnTo>
                  <a:lnTo>
                    <a:pt x="0" y="1818"/>
                  </a:lnTo>
                </a:path>
              </a:pathLst>
            </a:custGeom>
            <a:pattFill prst="pct25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Freeform 65" descr="60%"/>
            <p:cNvSpPr>
              <a:spLocks/>
            </p:cNvSpPr>
            <p:nvPr/>
          </p:nvSpPr>
          <p:spPr bwMode="auto">
            <a:xfrm>
              <a:off x="1842" y="1632"/>
              <a:ext cx="2184" cy="1035"/>
            </a:xfrm>
            <a:custGeom>
              <a:avLst/>
              <a:gdLst>
                <a:gd name="T0" fmla="*/ 0 w 2184"/>
                <a:gd name="T1" fmla="*/ 2 h 1035"/>
                <a:gd name="T2" fmla="*/ 1567 w 2184"/>
                <a:gd name="T3" fmla="*/ 1035 h 1035"/>
                <a:gd name="T4" fmla="*/ 2184 w 2184"/>
                <a:gd name="T5" fmla="*/ 727 h 1035"/>
                <a:gd name="T6" fmla="*/ 2182 w 2184"/>
                <a:gd name="T7" fmla="*/ 0 h 1035"/>
                <a:gd name="T8" fmla="*/ 0 w 2184"/>
                <a:gd name="T9" fmla="*/ 2 h 10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4"/>
                <a:gd name="T16" fmla="*/ 0 h 1035"/>
                <a:gd name="T17" fmla="*/ 2184 w 2184"/>
                <a:gd name="T18" fmla="*/ 1035 h 10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4" h="1035">
                  <a:moveTo>
                    <a:pt x="0" y="2"/>
                  </a:moveTo>
                  <a:lnTo>
                    <a:pt x="1567" y="1035"/>
                  </a:lnTo>
                  <a:lnTo>
                    <a:pt x="2184" y="727"/>
                  </a:lnTo>
                  <a:lnTo>
                    <a:pt x="2182" y="0"/>
                  </a:lnTo>
                  <a:lnTo>
                    <a:pt x="0" y="2"/>
                  </a:lnTo>
                  <a:close/>
                </a:path>
              </a:pathLst>
            </a:custGeom>
            <a:pattFill prst="pct60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30213" y="228600"/>
          <a:ext cx="2574925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4" imgW="914400" imgH="533160" progId="Equation.DSMT4">
                  <p:embed/>
                </p:oleObj>
              </mc:Choice>
              <mc:Fallback>
                <p:oleObj name="Equation" r:id="rId4" imgW="914400" imgH="533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228600"/>
                        <a:ext cx="2574925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76238" y="1828800"/>
          <a:ext cx="2032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6" imgW="723600" imgH="203040" progId="Equation.DSMT4">
                  <p:embed/>
                </p:oleObj>
              </mc:Choice>
              <mc:Fallback>
                <p:oleObj name="Equation" r:id="rId6" imgW="7236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1828800"/>
                        <a:ext cx="20320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142038" y="533400"/>
          <a:ext cx="18589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038" y="533400"/>
                        <a:ext cx="18589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7" name="Group 5"/>
          <p:cNvGrpSpPr>
            <a:grpSpLocks/>
          </p:cNvGrpSpPr>
          <p:nvPr/>
        </p:nvGrpSpPr>
        <p:grpSpPr bwMode="auto">
          <a:xfrm>
            <a:off x="2895600" y="2362200"/>
            <a:ext cx="3816350" cy="3729038"/>
            <a:chOff x="1824" y="1683"/>
            <a:chExt cx="2404" cy="2349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6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Line 20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Line 21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22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7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63" name="Object 30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4" name="Equation" r:id="rId10" imgW="126720" imgH="126720" progId="Equation.DSMT4">
                    <p:embed/>
                  </p:oleObj>
                </mc:Choice>
                <mc:Fallback>
                  <p:oleObj name="Equation" r:id="rId10" imgW="126720" imgH="12672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4" name="Object 31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5" name="Equation" r:id="rId12" imgW="126720" imgH="164880" progId="Equation.DSMT4">
                    <p:embed/>
                  </p:oleObj>
                </mc:Choice>
                <mc:Fallback>
                  <p:oleObj name="Equation" r:id="rId12" imgW="126720" imgH="16488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76" name="Object 32"/>
          <p:cNvGraphicFramePr>
            <a:graphicFrameLocks noChangeAspect="1"/>
          </p:cNvGraphicFramePr>
          <p:nvPr/>
        </p:nvGraphicFramePr>
        <p:xfrm>
          <a:off x="111125" y="2263775"/>
          <a:ext cx="25717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14" imgW="914400" imgH="164880" progId="Equation.DSMT4">
                  <p:embed/>
                </p:oleObj>
              </mc:Choice>
              <mc:Fallback>
                <p:oleObj name="Equation" r:id="rId14" imgW="914400" imgH="164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2263775"/>
                        <a:ext cx="25717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286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304800" y="2819400"/>
          <a:ext cx="22828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16" imgW="812520" imgH="203040" progId="Equation.DSMT4">
                  <p:embed/>
                </p:oleObj>
              </mc:Choice>
              <mc:Fallback>
                <p:oleObj name="Equation" r:id="rId16" imgW="812520" imgH="2030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22828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292100" y="33035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1219200" y="3303588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457200" y="3313113"/>
          <a:ext cx="160813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18" imgW="571320" imgH="177480" progId="Equation.DSMT4">
                  <p:embed/>
                </p:oleObj>
              </mc:Choice>
              <mc:Fallback>
                <p:oleObj name="Equation" r:id="rId18" imgW="571320" imgH="177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13113"/>
                        <a:ext cx="1608138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2" name="Object 38"/>
          <p:cNvGraphicFramePr>
            <a:graphicFrameLocks noChangeAspect="1"/>
          </p:cNvGraphicFramePr>
          <p:nvPr/>
        </p:nvGraphicFramePr>
        <p:xfrm>
          <a:off x="434975" y="3695700"/>
          <a:ext cx="21748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20" imgW="774360" imgH="393480" progId="Equation.DSMT4">
                  <p:embed/>
                </p:oleObj>
              </mc:Choice>
              <mc:Fallback>
                <p:oleObj name="Equation" r:id="rId20" imgW="774360" imgH="393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3695700"/>
                        <a:ext cx="21748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3" name="Object 39"/>
          <p:cNvGraphicFramePr>
            <a:graphicFrameLocks noChangeAspect="1"/>
          </p:cNvGraphicFramePr>
          <p:nvPr/>
        </p:nvGraphicFramePr>
        <p:xfrm>
          <a:off x="685800" y="4838700"/>
          <a:ext cx="14287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22" imgW="507960" imgH="393480" progId="Equation.DSMT4">
                  <p:embed/>
                </p:oleObj>
              </mc:Choice>
              <mc:Fallback>
                <p:oleObj name="Equation" r:id="rId22" imgW="507960" imgH="393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38700"/>
                        <a:ext cx="14287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833438" y="6019800"/>
          <a:ext cx="9953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24" imgW="355320" imgH="177480" progId="Equation.DSMT4">
                  <p:embed/>
                </p:oleObj>
              </mc:Choice>
              <mc:Fallback>
                <p:oleObj name="Equation" r:id="rId24" imgW="355320" imgH="177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6019800"/>
                        <a:ext cx="9953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4594225" y="36957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508625" y="42894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3683000" y="30861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2794000" y="2527300"/>
            <a:ext cx="3810000" cy="2514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90" name="Object 46"/>
          <p:cNvGraphicFramePr>
            <a:graphicFrameLocks noChangeAspect="1"/>
          </p:cNvGraphicFramePr>
          <p:nvPr/>
        </p:nvGraphicFramePr>
        <p:xfrm>
          <a:off x="5905500" y="990600"/>
          <a:ext cx="21463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26" imgW="761760" imgH="126720" progId="Equation.DSMT4">
                  <p:embed/>
                </p:oleObj>
              </mc:Choice>
              <mc:Fallback>
                <p:oleObj name="Equation" r:id="rId26" imgW="761760" imgH="12672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990600"/>
                        <a:ext cx="21463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5981700" y="1371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6515100" y="1447800"/>
          <a:ext cx="23241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28" imgW="825480" imgH="203040" progId="Equation.DSMT4">
                  <p:embed/>
                </p:oleObj>
              </mc:Choice>
              <mc:Fallback>
                <p:oleObj name="Equation" r:id="rId28" imgW="825480" imgH="20304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1447800"/>
                        <a:ext cx="23241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3" name="Object 49"/>
          <p:cNvGraphicFramePr>
            <a:graphicFrameLocks noChangeAspect="1"/>
          </p:cNvGraphicFramePr>
          <p:nvPr/>
        </p:nvGraphicFramePr>
        <p:xfrm>
          <a:off x="6480175" y="2171700"/>
          <a:ext cx="23955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30" imgW="850680" imgH="203040" progId="Equation.DSMT4">
                  <p:embed/>
                </p:oleObj>
              </mc:Choice>
              <mc:Fallback>
                <p:oleObj name="Equation" r:id="rId30" imgW="850680" imgH="2030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2171700"/>
                        <a:ext cx="23955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4" name="Line 50"/>
          <p:cNvSpPr>
            <a:spLocks noChangeShapeType="1"/>
          </p:cNvSpPr>
          <p:nvPr/>
        </p:nvSpPr>
        <p:spPr bwMode="auto">
          <a:xfrm>
            <a:off x="6553200" y="266382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>
            <a:off x="7696200" y="2663825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96" name="Object 52"/>
          <p:cNvGraphicFramePr>
            <a:graphicFrameLocks noChangeAspect="1"/>
          </p:cNvGraphicFramePr>
          <p:nvPr/>
        </p:nvGraphicFramePr>
        <p:xfrm>
          <a:off x="6657975" y="2663825"/>
          <a:ext cx="19653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32" imgW="698400" imgH="164880" progId="Equation.DSMT4">
                  <p:embed/>
                </p:oleObj>
              </mc:Choice>
              <mc:Fallback>
                <p:oleObj name="Equation" r:id="rId32" imgW="698400" imgH="1648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975" y="2663825"/>
                        <a:ext cx="19653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7480300" y="1892300"/>
            <a:ext cx="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98" name="Object 54"/>
          <p:cNvGraphicFramePr>
            <a:graphicFrameLocks noChangeAspect="1"/>
          </p:cNvGraphicFramePr>
          <p:nvPr/>
        </p:nvGraphicFramePr>
        <p:xfrm>
          <a:off x="7318375" y="2311400"/>
          <a:ext cx="355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34" imgW="126720" imgH="126720" progId="Equation.DSMT4">
                  <p:embed/>
                </p:oleObj>
              </mc:Choice>
              <mc:Fallback>
                <p:oleObj name="Equation" r:id="rId34" imgW="126720" imgH="12672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2311400"/>
                        <a:ext cx="355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9" name="Object 55"/>
          <p:cNvGraphicFramePr>
            <a:graphicFrameLocks noChangeAspect="1"/>
          </p:cNvGraphicFramePr>
          <p:nvPr/>
        </p:nvGraphicFramePr>
        <p:xfrm>
          <a:off x="6948488" y="3276600"/>
          <a:ext cx="189071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36" imgW="672840" imgH="393480" progId="Equation.DSMT4">
                  <p:embed/>
                </p:oleObj>
              </mc:Choice>
              <mc:Fallback>
                <p:oleObj name="Equation" r:id="rId36" imgW="672840" imgH="3934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276600"/>
                        <a:ext cx="189071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0" name="Object 56"/>
          <p:cNvGraphicFramePr>
            <a:graphicFrameLocks noChangeAspect="1"/>
          </p:cNvGraphicFramePr>
          <p:nvPr/>
        </p:nvGraphicFramePr>
        <p:xfrm>
          <a:off x="7239000" y="4495800"/>
          <a:ext cx="117951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38" imgW="419040" imgH="393480" progId="Equation.DSMT4">
                  <p:embed/>
                </p:oleObj>
              </mc:Choice>
              <mc:Fallback>
                <p:oleObj name="Equation" r:id="rId38" imgW="419040" imgH="3934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495800"/>
                        <a:ext cx="117951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1" name="Object 57"/>
          <p:cNvGraphicFramePr>
            <a:graphicFrameLocks noChangeAspect="1"/>
          </p:cNvGraphicFramePr>
          <p:nvPr/>
        </p:nvGraphicFramePr>
        <p:xfrm>
          <a:off x="7399338" y="5791200"/>
          <a:ext cx="12112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40" imgW="431640" imgH="177480" progId="Equation.DSMT4">
                  <p:embed/>
                </p:oleObj>
              </mc:Choice>
              <mc:Fallback>
                <p:oleObj name="Equation" r:id="rId40" imgW="431640" imgH="17748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9338" y="5791200"/>
                        <a:ext cx="12112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4606925" y="4594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3" name="Oval 59"/>
          <p:cNvSpPr>
            <a:spLocks noChangeArrowheads="1"/>
          </p:cNvSpPr>
          <p:nvPr/>
        </p:nvSpPr>
        <p:spPr bwMode="auto">
          <a:xfrm>
            <a:off x="5216525" y="4292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5838825" y="4000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Oval 61"/>
          <p:cNvSpPr>
            <a:spLocks noChangeArrowheads="1"/>
          </p:cNvSpPr>
          <p:nvPr/>
        </p:nvSpPr>
        <p:spPr bwMode="auto">
          <a:xfrm>
            <a:off x="3984625" y="4899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3378200" y="52165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 flipV="1">
            <a:off x="2667000" y="3657600"/>
            <a:ext cx="3962400" cy="19812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1" name="Freeform 67"/>
          <p:cNvSpPr>
            <a:spLocks/>
          </p:cNvSpPr>
          <p:nvPr/>
        </p:nvSpPr>
        <p:spPr bwMode="auto">
          <a:xfrm>
            <a:off x="2895600" y="2589213"/>
            <a:ext cx="3516313" cy="1652587"/>
          </a:xfrm>
          <a:custGeom>
            <a:avLst/>
            <a:gdLst>
              <a:gd name="T0" fmla="*/ 0 w 2215"/>
              <a:gd name="T1" fmla="*/ 0 h 1041"/>
              <a:gd name="T2" fmla="*/ 2525713 w 2215"/>
              <a:gd name="T3" fmla="*/ 1652587 h 1041"/>
              <a:gd name="T4" fmla="*/ 3516313 w 2215"/>
              <a:gd name="T5" fmla="*/ 1152524 h 1041"/>
              <a:gd name="T6" fmla="*/ 3505201 w 2215"/>
              <a:gd name="T7" fmla="*/ 0 h 1041"/>
              <a:gd name="T8" fmla="*/ 0 w 2215"/>
              <a:gd name="T9" fmla="*/ 0 h 1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15"/>
              <a:gd name="T16" fmla="*/ 0 h 1041"/>
              <a:gd name="T17" fmla="*/ 2215 w 2215"/>
              <a:gd name="T18" fmla="*/ 1041 h 10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15" h="1041">
                <a:moveTo>
                  <a:pt x="0" y="0"/>
                </a:moveTo>
                <a:lnTo>
                  <a:pt x="1591" y="1041"/>
                </a:lnTo>
                <a:lnTo>
                  <a:pt x="2215" y="726"/>
                </a:lnTo>
                <a:lnTo>
                  <a:pt x="2208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nimBg="1"/>
      <p:bldP spid="6177" grpId="0" animBg="1"/>
      <p:bldP spid="6179" grpId="0" animBg="1"/>
      <p:bldP spid="6180" grpId="0" animBg="1"/>
      <p:bldP spid="6185" grpId="0" animBg="1"/>
      <p:bldP spid="6186" grpId="0" animBg="1"/>
      <p:bldP spid="6187" grpId="0" animBg="1"/>
      <p:bldP spid="6188" grpId="0" animBg="1"/>
      <p:bldP spid="6191" grpId="0" animBg="1"/>
      <p:bldP spid="6194" grpId="0" animBg="1"/>
      <p:bldP spid="6195" grpId="0" animBg="1"/>
      <p:bldP spid="6197" grpId="0" animBg="1"/>
      <p:bldP spid="6202" grpId="0" animBg="1"/>
      <p:bldP spid="6203" grpId="0" animBg="1"/>
      <p:bldP spid="6204" grpId="0" animBg="1"/>
      <p:bldP spid="6205" grpId="0" animBg="1"/>
      <p:bldP spid="6206" grpId="0" animBg="1"/>
      <p:bldP spid="6207" grpId="0" animBg="1"/>
      <p:bldP spid="62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Freeform 99" descr="60%"/>
          <p:cNvSpPr>
            <a:spLocks/>
          </p:cNvSpPr>
          <p:nvPr/>
        </p:nvSpPr>
        <p:spPr bwMode="auto">
          <a:xfrm>
            <a:off x="6257925" y="2435225"/>
            <a:ext cx="2428875" cy="2671763"/>
          </a:xfrm>
          <a:custGeom>
            <a:avLst/>
            <a:gdLst>
              <a:gd name="T0" fmla="*/ 0 w 1530"/>
              <a:gd name="T1" fmla="*/ 2671763 h 1683"/>
              <a:gd name="T2" fmla="*/ 2428875 w 1530"/>
              <a:gd name="T3" fmla="*/ 2670176 h 1683"/>
              <a:gd name="T4" fmla="*/ 2428875 w 1530"/>
              <a:gd name="T5" fmla="*/ 3175 h 1683"/>
              <a:gd name="T6" fmla="*/ 885825 w 1530"/>
              <a:gd name="T7" fmla="*/ 0 h 1683"/>
              <a:gd name="T8" fmla="*/ 0 w 1530"/>
              <a:gd name="T9" fmla="*/ 2671763 h 16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0"/>
              <a:gd name="T16" fmla="*/ 0 h 1683"/>
              <a:gd name="T17" fmla="*/ 1530 w 1530"/>
              <a:gd name="T18" fmla="*/ 1683 h 16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0" h="1683">
                <a:moveTo>
                  <a:pt x="0" y="1683"/>
                </a:moveTo>
                <a:lnTo>
                  <a:pt x="1530" y="1682"/>
                </a:lnTo>
                <a:lnTo>
                  <a:pt x="1530" y="2"/>
                </a:lnTo>
                <a:lnTo>
                  <a:pt x="558" y="0"/>
                </a:lnTo>
                <a:lnTo>
                  <a:pt x="0" y="1683"/>
                </a:lnTo>
                <a:close/>
              </a:path>
            </a:pathLst>
          </a:custGeom>
          <a:pattFill prst="pct60">
            <a:fgClr>
              <a:srgbClr val="CC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Freeform 89" descr="60%"/>
          <p:cNvSpPr>
            <a:spLocks/>
          </p:cNvSpPr>
          <p:nvPr/>
        </p:nvSpPr>
        <p:spPr bwMode="auto">
          <a:xfrm>
            <a:off x="914400" y="2133600"/>
            <a:ext cx="3505200" cy="1828800"/>
          </a:xfrm>
          <a:custGeom>
            <a:avLst/>
            <a:gdLst>
              <a:gd name="T0" fmla="*/ 0 w 2208"/>
              <a:gd name="T1" fmla="*/ 0 h 576"/>
              <a:gd name="T2" fmla="*/ 0 w 2208"/>
              <a:gd name="T3" fmla="*/ 1828800 h 576"/>
              <a:gd name="T4" fmla="*/ 3505200 w 2208"/>
              <a:gd name="T5" fmla="*/ 1828800 h 576"/>
              <a:gd name="T6" fmla="*/ 3505200 w 2208"/>
              <a:gd name="T7" fmla="*/ 0 h 576"/>
              <a:gd name="T8" fmla="*/ 0 w 2208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8"/>
              <a:gd name="T16" fmla="*/ 0 h 576"/>
              <a:gd name="T17" fmla="*/ 2208 w 2208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8" h="576">
                <a:moveTo>
                  <a:pt x="0" y="0"/>
                </a:moveTo>
                <a:lnTo>
                  <a:pt x="0" y="576"/>
                </a:lnTo>
                <a:lnTo>
                  <a:pt x="2208" y="576"/>
                </a:lnTo>
                <a:lnTo>
                  <a:pt x="2208" y="0"/>
                </a:lnTo>
                <a:lnTo>
                  <a:pt x="0" y="0"/>
                </a:lnTo>
                <a:close/>
              </a:path>
            </a:pathLst>
          </a:custGeom>
          <a:pattFill prst="pct60">
            <a:fgClr>
              <a:srgbClr val="CC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35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Write a system of linear inequalities that describe</a:t>
            </a:r>
          </a:p>
          <a:p>
            <a:r>
              <a:rPr lang="en-US" sz="3200"/>
              <a:t>the shaded region.</a:t>
            </a:r>
          </a:p>
        </p:txBody>
      </p:sp>
      <p:sp>
        <p:nvSpPr>
          <p:cNvPr id="7185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52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3)</a:t>
            </a:r>
          </a:p>
        </p:txBody>
      </p:sp>
      <p:sp>
        <p:nvSpPr>
          <p:cNvPr id="7186" name="Text Box 6"/>
          <p:cNvSpPr txBox="1">
            <a:spLocks noChangeArrowheads="1"/>
          </p:cNvSpPr>
          <p:nvPr/>
        </p:nvSpPr>
        <p:spPr bwMode="auto">
          <a:xfrm>
            <a:off x="4648200" y="1295400"/>
            <a:ext cx="52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4)</a:t>
            </a:r>
          </a:p>
        </p:txBody>
      </p:sp>
      <p:grpSp>
        <p:nvGrpSpPr>
          <p:cNvPr id="7187" name="Group 7"/>
          <p:cNvGrpSpPr>
            <a:grpSpLocks/>
          </p:cNvGrpSpPr>
          <p:nvPr/>
        </p:nvGrpSpPr>
        <p:grpSpPr bwMode="auto">
          <a:xfrm>
            <a:off x="903288" y="1376363"/>
            <a:ext cx="3816350" cy="3729037"/>
            <a:chOff x="1824" y="1683"/>
            <a:chExt cx="2404" cy="2349"/>
          </a:xfrm>
        </p:grpSpPr>
        <p:sp>
          <p:nvSpPr>
            <p:cNvPr id="7223" name="Line 8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Line 9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Line 10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Line 11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Line 12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Line 13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Line 14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Line 15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1" name="Line 16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Line 17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33" name="Group 18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7242" name="Line 19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3" name="Line 20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4" name="Line 21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" name="Line 22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" name="Line 23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34" name="Group 24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7237" name="Line 25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8" name="Line 26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9" name="Line 27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" name="Line 28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Line 29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35" name="Line 30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Line 31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80" name="Object 32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9" name="Equation" r:id="rId4" imgW="126720" imgH="126720" progId="Equation.DSMT4">
                    <p:embed/>
                  </p:oleObj>
                </mc:Choice>
                <mc:Fallback>
                  <p:oleObj name="Equation" r:id="rId4" imgW="126720" imgH="12672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1" name="Object 33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0" name="Equation" r:id="rId6" imgW="126720" imgH="164880" progId="Equation.DSMT4">
                    <p:embed/>
                  </p:oleObj>
                </mc:Choice>
                <mc:Fallback>
                  <p:oleObj name="Equation" r:id="rId6" imgW="126720" imgH="16488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8" name="Group 34"/>
          <p:cNvGrpSpPr>
            <a:grpSpLocks/>
          </p:cNvGrpSpPr>
          <p:nvPr/>
        </p:nvGrpSpPr>
        <p:grpSpPr bwMode="auto">
          <a:xfrm>
            <a:off x="5181600" y="1371600"/>
            <a:ext cx="3816350" cy="3729038"/>
            <a:chOff x="1824" y="1683"/>
            <a:chExt cx="2404" cy="2349"/>
          </a:xfrm>
        </p:grpSpPr>
        <p:sp>
          <p:nvSpPr>
            <p:cNvPr id="7199" name="Line 35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Line 36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Line 37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Line 38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Line 39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41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Line 42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Line 43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Line 44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09" name="Group 45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7218" name="Line 46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9" name="Line 47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Line 48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1" name="Line 49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2" name="Line 50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10" name="Group 51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7213" name="Line 52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4" name="Line 53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Line 54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Line 55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7" name="Line 56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1" name="Line 57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58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8" name="Object 59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1" name="Equation" r:id="rId8" imgW="126720" imgH="126720" progId="Equation.DSMT4">
                    <p:embed/>
                  </p:oleObj>
                </mc:Choice>
                <mc:Fallback>
                  <p:oleObj name="Equation" r:id="rId8" imgW="126720" imgH="12672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9" name="Object 60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2" name="Equation" r:id="rId9" imgW="126720" imgH="164880" progId="Equation.DSMT4">
                    <p:embed/>
                  </p:oleObj>
                </mc:Choice>
                <mc:Fallback>
                  <p:oleObj name="Equation" r:id="rId9" imgW="126720" imgH="16488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9" name="Oval 68"/>
          <p:cNvSpPr>
            <a:spLocks noChangeArrowheads="1"/>
          </p:cNvSpPr>
          <p:nvPr/>
        </p:nvSpPr>
        <p:spPr bwMode="auto">
          <a:xfrm>
            <a:off x="6883400" y="2984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45" name="Object 77"/>
          <p:cNvGraphicFramePr>
            <a:graphicFrameLocks noChangeAspect="1"/>
          </p:cNvGraphicFramePr>
          <p:nvPr/>
        </p:nvGraphicFramePr>
        <p:xfrm>
          <a:off x="1724025" y="5480050"/>
          <a:ext cx="4603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10" imgW="164880" imgH="380880" progId="Equation.DSMT4">
                  <p:embed/>
                </p:oleObj>
              </mc:Choice>
              <mc:Fallback>
                <p:oleObj name="Equation" r:id="rId10" imgW="164880" imgH="38088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5480050"/>
                        <a:ext cx="4603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6" name="Object 78"/>
          <p:cNvGraphicFramePr>
            <a:graphicFrameLocks noChangeAspect="1"/>
          </p:cNvGraphicFramePr>
          <p:nvPr/>
        </p:nvGraphicFramePr>
        <p:xfrm>
          <a:off x="1981200" y="5462588"/>
          <a:ext cx="9953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12" imgW="355320" imgH="203040" progId="Equation.DSMT4">
                  <p:embed/>
                </p:oleObj>
              </mc:Choice>
              <mc:Fallback>
                <p:oleObj name="Equation" r:id="rId12" imgW="355320" imgH="20304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62588"/>
                        <a:ext cx="9953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7" name="Object 79"/>
          <p:cNvGraphicFramePr>
            <a:graphicFrameLocks noChangeAspect="1"/>
          </p:cNvGraphicFramePr>
          <p:nvPr/>
        </p:nvGraphicFramePr>
        <p:xfrm>
          <a:off x="1954213" y="5943600"/>
          <a:ext cx="12461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14" imgW="444240" imgH="203040" progId="Equation.DSMT4">
                  <p:embed/>
                </p:oleObj>
              </mc:Choice>
              <mc:Fallback>
                <p:oleObj name="Equation" r:id="rId14" imgW="444240" imgH="20304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5943600"/>
                        <a:ext cx="12461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8" name="Oval 80"/>
          <p:cNvSpPr>
            <a:spLocks noChangeArrowheads="1"/>
          </p:cNvSpPr>
          <p:nvPr/>
        </p:nvSpPr>
        <p:spPr bwMode="auto">
          <a:xfrm>
            <a:off x="1371600" y="5346700"/>
            <a:ext cx="2133600" cy="1295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49" name="Object 81"/>
          <p:cNvGraphicFramePr>
            <a:graphicFrameLocks noChangeAspect="1"/>
          </p:cNvGraphicFramePr>
          <p:nvPr/>
        </p:nvGraphicFramePr>
        <p:xfrm>
          <a:off x="5991225" y="5473700"/>
          <a:ext cx="4603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16" imgW="164880" imgH="380880" progId="Equation.DSMT4">
                  <p:embed/>
                </p:oleObj>
              </mc:Choice>
              <mc:Fallback>
                <p:oleObj name="Equation" r:id="rId16" imgW="164880" imgH="38088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5473700"/>
                        <a:ext cx="4603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50" name="Object 82"/>
          <p:cNvGraphicFramePr>
            <a:graphicFrameLocks noChangeAspect="1"/>
          </p:cNvGraphicFramePr>
          <p:nvPr/>
        </p:nvGraphicFramePr>
        <p:xfrm>
          <a:off x="6245225" y="5456238"/>
          <a:ext cx="17827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17" imgW="634680" imgH="203040" progId="Equation.DSMT4">
                  <p:embed/>
                </p:oleObj>
              </mc:Choice>
              <mc:Fallback>
                <p:oleObj name="Equation" r:id="rId17" imgW="634680" imgH="20304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5456238"/>
                        <a:ext cx="17827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51" name="Object 83"/>
          <p:cNvGraphicFramePr>
            <a:graphicFrameLocks noChangeAspect="1"/>
          </p:cNvGraphicFramePr>
          <p:nvPr/>
        </p:nvGraphicFramePr>
        <p:xfrm>
          <a:off x="6248400" y="5870575"/>
          <a:ext cx="9953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19" imgW="355320" imgH="203040" progId="Equation.DSMT4">
                  <p:embed/>
                </p:oleObj>
              </mc:Choice>
              <mc:Fallback>
                <p:oleObj name="Equation" r:id="rId19" imgW="355320" imgH="20304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870575"/>
                        <a:ext cx="9953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52" name="Object 84"/>
          <p:cNvGraphicFramePr>
            <a:graphicFrameLocks noChangeAspect="1"/>
          </p:cNvGraphicFramePr>
          <p:nvPr/>
        </p:nvGraphicFramePr>
        <p:xfrm>
          <a:off x="6578600" y="5487988"/>
          <a:ext cx="354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21" imgW="126720" imgH="152280" progId="Equation.DSMT4">
                  <p:embed/>
                </p:oleObj>
              </mc:Choice>
              <mc:Fallback>
                <p:oleObj name="Equation" r:id="rId21" imgW="126720" imgH="15228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5487988"/>
                        <a:ext cx="354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53" name="Object 85"/>
          <p:cNvGraphicFramePr>
            <a:graphicFrameLocks noChangeAspect="1"/>
          </p:cNvGraphicFramePr>
          <p:nvPr/>
        </p:nvGraphicFramePr>
        <p:xfrm>
          <a:off x="6578600" y="5922963"/>
          <a:ext cx="3540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23" imgW="126720" imgH="152280" progId="Equation.DSMT4">
                  <p:embed/>
                </p:oleObj>
              </mc:Choice>
              <mc:Fallback>
                <p:oleObj name="Equation" r:id="rId23" imgW="126720" imgH="15228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5922963"/>
                        <a:ext cx="354013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54" name="Oval 86"/>
          <p:cNvSpPr>
            <a:spLocks noChangeArrowheads="1"/>
          </p:cNvSpPr>
          <p:nvPr/>
        </p:nvSpPr>
        <p:spPr bwMode="auto">
          <a:xfrm>
            <a:off x="5537200" y="5346700"/>
            <a:ext cx="2971800" cy="1295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87"/>
          <p:cNvSpPr>
            <a:spLocks noChangeShapeType="1"/>
          </p:cNvSpPr>
          <p:nvPr/>
        </p:nvSpPr>
        <p:spPr bwMode="auto">
          <a:xfrm>
            <a:off x="673100" y="2133600"/>
            <a:ext cx="3962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88"/>
          <p:cNvSpPr>
            <a:spLocks noChangeShapeType="1"/>
          </p:cNvSpPr>
          <p:nvPr/>
        </p:nvSpPr>
        <p:spPr bwMode="auto">
          <a:xfrm>
            <a:off x="673100" y="3962400"/>
            <a:ext cx="3962400" cy="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Oval 90"/>
          <p:cNvSpPr>
            <a:spLocks noChangeArrowheads="1"/>
          </p:cNvSpPr>
          <p:nvPr/>
        </p:nvSpPr>
        <p:spPr bwMode="auto">
          <a:xfrm>
            <a:off x="7188200" y="20828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Oval 91"/>
          <p:cNvSpPr>
            <a:spLocks noChangeArrowheads="1"/>
          </p:cNvSpPr>
          <p:nvPr/>
        </p:nvSpPr>
        <p:spPr bwMode="auto">
          <a:xfrm>
            <a:off x="6591300" y="39211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92"/>
          <p:cNvSpPr>
            <a:spLocks noChangeArrowheads="1"/>
          </p:cNvSpPr>
          <p:nvPr/>
        </p:nvSpPr>
        <p:spPr bwMode="auto">
          <a:xfrm>
            <a:off x="6273800" y="48355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93"/>
          <p:cNvSpPr>
            <a:spLocks noChangeShapeType="1"/>
          </p:cNvSpPr>
          <p:nvPr/>
        </p:nvSpPr>
        <p:spPr bwMode="auto">
          <a:xfrm flipV="1">
            <a:off x="6172200" y="1447800"/>
            <a:ext cx="1295400" cy="3810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98"/>
          <p:cNvSpPr>
            <a:spLocks noChangeShapeType="1"/>
          </p:cNvSpPr>
          <p:nvPr/>
        </p:nvSpPr>
        <p:spPr bwMode="auto">
          <a:xfrm>
            <a:off x="4953000" y="2438400"/>
            <a:ext cx="3962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8" grpId="0" animBg="1"/>
      <p:bldP spid="72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141</Words>
  <Application>Microsoft Office PowerPoint</Application>
  <PresentationFormat>On-screen Show (4:3)</PresentationFormat>
  <Paragraphs>30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Graphing Inequalities</vt:lpstr>
      <vt:lpstr>Objective - To graph systems of linear inequalities.</vt:lpstr>
      <vt:lpstr>PowerPoint Presentation</vt:lpstr>
      <vt:lpstr>Determining a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- To graph systems of linear inequalities.</dc:title>
  <dc:creator>James Wenk</dc:creator>
  <cp:lastModifiedBy>Amplo, William (wamplo@psusd.us)</cp:lastModifiedBy>
  <cp:revision>23</cp:revision>
  <dcterms:created xsi:type="dcterms:W3CDTF">2003-01-12T19:35:33Z</dcterms:created>
  <dcterms:modified xsi:type="dcterms:W3CDTF">2017-01-10T18:15:52Z</dcterms:modified>
</cp:coreProperties>
</file>