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64" r:id="rId5"/>
    <p:sldId id="267" r:id="rId6"/>
    <p:sldId id="263" r:id="rId7"/>
    <p:sldId id="311" r:id="rId8"/>
    <p:sldId id="312" r:id="rId9"/>
    <p:sldId id="323" r:id="rId10"/>
    <p:sldId id="327" r:id="rId11"/>
    <p:sldId id="333" r:id="rId12"/>
    <p:sldId id="297" r:id="rId13"/>
    <p:sldId id="328" r:id="rId14"/>
    <p:sldId id="331" r:id="rId15"/>
    <p:sldId id="332" r:id="rId16"/>
    <p:sldId id="321" r:id="rId17"/>
    <p:sldId id="324" r:id="rId18"/>
    <p:sldId id="325" r:id="rId19"/>
    <p:sldId id="326" r:id="rId20"/>
    <p:sldId id="329" r:id="rId21"/>
    <p:sldId id="33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4F81BD"/>
    <a:srgbClr val="00B050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76200" y="0"/>
            <a:ext cx="838200" cy="6858000"/>
          </a:xfrm>
          <a:prstGeom prst="rect">
            <a:avLst/>
          </a:prstGeom>
          <a:solidFill>
            <a:srgbClr val="079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89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2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69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1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5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25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7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79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60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432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392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00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96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024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796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845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377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192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72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6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6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1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Parallel Lines Cut by a Transversal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8.G.5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What can you conclude about the angles formed by parallel lines that are cut by a transversal?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Parallel Lines &amp; Transversals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7030A0"/>
                </a:solidFill>
              </a:rPr>
              <a:t>TRANSVERSAL </a:t>
            </a:r>
            <a:r>
              <a:rPr lang="en-US" dirty="0" smtClean="0"/>
              <a:t>is a line that intersects two lines in the same plane at different points.</a:t>
            </a:r>
          </a:p>
          <a:p>
            <a:pPr>
              <a:buNone/>
            </a:pPr>
            <a:r>
              <a:rPr lang="en-US" dirty="0" smtClean="0"/>
              <a:t>In this example, transversal</a:t>
            </a:r>
            <a:br>
              <a:rPr lang="en-US" dirty="0" smtClean="0"/>
            </a:br>
            <a:r>
              <a:rPr lang="en-US" i="1" dirty="0" smtClean="0"/>
              <a:t>t</a:t>
            </a:r>
            <a:r>
              <a:rPr lang="en-US" dirty="0" smtClean="0"/>
              <a:t> and lines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form eight angles.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161" y="1676400"/>
            <a:ext cx="3994639" cy="1914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434448"/>
              </p:ext>
            </p:extLst>
          </p:nvPr>
        </p:nvGraphicFramePr>
        <p:xfrm>
          <a:off x="228600" y="3505200"/>
          <a:ext cx="8610600" cy="32004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6629400"/>
                <a:gridCol w="1981200"/>
              </a:tblGrid>
              <a:tr h="407118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Angle Pairs Formed by a Transversal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11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Term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Example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965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65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65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65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432163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Corresponding Angles </a:t>
            </a:r>
            <a:r>
              <a:rPr lang="en-US" dirty="0" smtClean="0"/>
              <a:t>lie on the same side of the transversal </a:t>
            </a:r>
            <a:r>
              <a:rPr lang="en-US" i="1" dirty="0" smtClean="0"/>
              <a:t>t</a:t>
            </a:r>
            <a:r>
              <a:rPr lang="en-US" dirty="0" smtClean="0"/>
              <a:t>, on the same side of lines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8000" y="4431268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and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∠5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431268"/>
                <a:ext cx="19812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28600" y="4916269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Alternate Interior Angles </a:t>
            </a:r>
            <a:r>
              <a:rPr lang="en-US" dirty="0" smtClean="0"/>
              <a:t>are nonadjacent angles that lie on opposite sides of the transversal </a:t>
            </a:r>
            <a:r>
              <a:rPr lang="en-US" i="1" dirty="0" smtClean="0"/>
              <a:t>t</a:t>
            </a:r>
            <a:r>
              <a:rPr lang="en-US" dirty="0" smtClean="0"/>
              <a:t>, between lines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58000" y="5025907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</a:rPr>
                      <m:t>and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6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025907"/>
                <a:ext cx="19812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28600" y="5514983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Alternate </a:t>
            </a:r>
            <a:r>
              <a:rPr lang="en-US" b="1" dirty="0" smtClean="0"/>
              <a:t>Exterior Angles </a:t>
            </a:r>
            <a:r>
              <a:rPr lang="en-US" dirty="0" smtClean="0"/>
              <a:t>lie </a:t>
            </a:r>
            <a:r>
              <a:rPr lang="en-US" dirty="0"/>
              <a:t>on opposite sides of the transversal 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dirty="0" smtClean="0"/>
              <a:t>outside </a:t>
            </a:r>
            <a:r>
              <a:rPr lang="en-US" dirty="0"/>
              <a:t>lines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58000" y="5624621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</a:rPr>
                      <m:t>and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8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624621"/>
                <a:ext cx="198120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28600" y="6113697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Same-side Interior Angles </a:t>
            </a:r>
            <a:r>
              <a:rPr lang="en-US" dirty="0"/>
              <a:t>lie on the same side of the transversal 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dirty="0" smtClean="0"/>
              <a:t> between lines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58000" y="6223335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3 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and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∠5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6223335"/>
                <a:ext cx="19812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299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Parallel Lines &amp; Transversals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28956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When a </a:t>
            </a:r>
            <a:r>
              <a:rPr lang="en-US" b="1" dirty="0" smtClean="0">
                <a:solidFill>
                  <a:srgbClr val="7030A0"/>
                </a:solidFill>
              </a:rPr>
              <a:t>TRANSVERSAL </a:t>
            </a:r>
            <a:r>
              <a:rPr lang="en-US" dirty="0" smtClean="0"/>
              <a:t>intersects two lines that are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PARALLEL</a:t>
            </a:r>
            <a:r>
              <a:rPr lang="en-US" dirty="0" smtClean="0"/>
              <a:t>, the angles have special relationships.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You can tell from a diagram if two lines are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PARALLEL</a:t>
            </a:r>
            <a:r>
              <a:rPr lang="en-US" dirty="0" smtClean="0"/>
              <a:t>, by the presence of the symbols</a:t>
            </a:r>
            <a:br>
              <a:rPr lang="en-US" dirty="0" smtClean="0"/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sym typeface="Wingdings 3"/>
              </a:rPr>
              <a:t>  </a:t>
            </a:r>
            <a:r>
              <a:rPr lang="en-US" dirty="0" smtClean="0"/>
              <a:t> shown on the line.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6200" y="3954325"/>
            <a:ext cx="3505200" cy="2678502"/>
            <a:chOff x="76200" y="3787962"/>
            <a:chExt cx="3505200" cy="2678502"/>
          </a:xfrm>
        </p:grpSpPr>
        <p:pic>
          <p:nvPicPr>
            <p:cNvPr id="6" name="Picture 2" descr="http://www.math10.com/en/tests/angles/fig13.gif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3787962"/>
              <a:ext cx="3505200" cy="26785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 rot="18504193">
              <a:off x="1068579" y="4082369"/>
              <a:ext cx="39573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75000"/>
                    </a:schemeClr>
                  </a:solidFill>
                  <a:sym typeface="Wingdings 3"/>
                </a:rPr>
                <a:t></a:t>
              </a:r>
              <a:endParaRPr lang="en-US" sz="3200" dirty="0"/>
            </a:p>
          </p:txBody>
        </p:sp>
        <p:sp>
          <p:nvSpPr>
            <p:cNvPr id="18" name="Rectangle 17"/>
            <p:cNvSpPr/>
            <p:nvPr/>
          </p:nvSpPr>
          <p:spPr>
            <a:xfrm rot="18504193">
              <a:off x="665807" y="4552523"/>
              <a:ext cx="39573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75000"/>
                    </a:schemeClr>
                  </a:solidFill>
                  <a:sym typeface="Wingdings 3"/>
                </a:rPr>
                <a:t></a:t>
              </a:r>
              <a:endParaRPr lang="en-US" sz="3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270205" y="4433564"/>
            <a:ext cx="3721395" cy="1905000"/>
            <a:chOff x="5270205" y="4267201"/>
            <a:chExt cx="3721395" cy="1905000"/>
          </a:xfrm>
        </p:grpSpPr>
        <p:pic>
          <p:nvPicPr>
            <p:cNvPr id="1028" name="Picture 4" descr="http://www.math10.com/en/geometry/angles/fig2.gif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0205" y="4267201"/>
              <a:ext cx="3721395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Rectangle 19"/>
            <p:cNvSpPr/>
            <p:nvPr/>
          </p:nvSpPr>
          <p:spPr>
            <a:xfrm rot="5400000">
              <a:off x="7957059" y="4564566"/>
              <a:ext cx="39573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75000"/>
                    </a:schemeClr>
                  </a:solidFill>
                  <a:sym typeface="Wingdings 3"/>
                </a:rPr>
                <a:t></a:t>
              </a:r>
              <a:endParaRPr lang="en-US" sz="3200" dirty="0"/>
            </a:p>
          </p:txBody>
        </p:sp>
        <p:sp>
          <p:nvSpPr>
            <p:cNvPr id="21" name="Rectangle 20"/>
            <p:cNvSpPr/>
            <p:nvPr/>
          </p:nvSpPr>
          <p:spPr>
            <a:xfrm rot="5400000">
              <a:off x="7967945" y="5195938"/>
              <a:ext cx="39573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75000"/>
                    </a:schemeClr>
                  </a:solidFill>
                  <a:sym typeface="Wingdings 3"/>
                </a:rPr>
                <a:t></a:t>
              </a:r>
              <a:endParaRPr lang="en-US" sz="3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189514" y="3342752"/>
            <a:ext cx="3124200" cy="3529211"/>
            <a:chOff x="3189514" y="3176389"/>
            <a:chExt cx="3124200" cy="3529211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884" b="5426"/>
            <a:stretch>
              <a:fillRect/>
            </a:stretch>
          </p:blipFill>
          <p:spPr bwMode="auto">
            <a:xfrm>
              <a:off x="3189514" y="3176389"/>
              <a:ext cx="3124200" cy="3529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22" name="Rectangle 21"/>
            <p:cNvSpPr/>
            <p:nvPr/>
          </p:nvSpPr>
          <p:spPr>
            <a:xfrm rot="21434285">
              <a:off x="4890660" y="3651458"/>
              <a:ext cx="39573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75000"/>
                    </a:schemeClr>
                  </a:solidFill>
                  <a:sym typeface="Wingdings 3"/>
                </a:rPr>
                <a:t></a:t>
              </a:r>
              <a:endParaRPr lang="en-US" sz="3200" dirty="0"/>
            </a:p>
          </p:txBody>
        </p:sp>
        <p:sp>
          <p:nvSpPr>
            <p:cNvPr id="23" name="Rectangle 22"/>
            <p:cNvSpPr/>
            <p:nvPr/>
          </p:nvSpPr>
          <p:spPr>
            <a:xfrm rot="21434285">
              <a:off x="4019804" y="3956258"/>
              <a:ext cx="39573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chemeClr val="accent6">
                      <a:lumMod val="75000"/>
                    </a:schemeClr>
                  </a:solidFill>
                  <a:sym typeface="Wingdings 3"/>
                </a:rPr>
                <a:t>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9602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Parallel Lines &amp; Transversals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4114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400" dirty="0" smtClean="0"/>
              <a:t>The symbol for 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PARALLEL</a:t>
            </a:r>
            <a:r>
              <a:rPr lang="en-US" sz="4400" dirty="0" smtClean="0"/>
              <a:t> is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7200" dirty="0">
                <a:solidFill>
                  <a:schemeClr val="accent6">
                    <a:lumMod val="50000"/>
                  </a:schemeClr>
                </a:solidFill>
              </a:rPr>
              <a:t>∥</a:t>
            </a:r>
            <a:endParaRPr lang="en-US" sz="7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400" dirty="0" smtClean="0"/>
              <a:t>The </a:t>
            </a:r>
            <a:r>
              <a:rPr lang="en-US" sz="4400" dirty="0"/>
              <a:t>symbol for 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NOT PARALLEL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dirty="0"/>
              <a:t>is</a:t>
            </a:r>
            <a:endParaRPr lang="en-US" sz="4400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7200" dirty="0" smtClean="0">
                <a:solidFill>
                  <a:schemeClr val="accent6">
                    <a:lumMod val="50000"/>
                  </a:schemeClr>
                </a:solidFill>
              </a:rPr>
              <a:t>∦</a:t>
            </a:r>
            <a:endParaRPr lang="en-US" sz="7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95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Parallel Lines &amp; Transversals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40386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 smtClean="0"/>
              <a:t>The symbol for </a:t>
            </a:r>
            <a:r>
              <a:rPr lang="en-US" sz="4200" b="1" dirty="0" smtClean="0">
                <a:solidFill>
                  <a:schemeClr val="accent6">
                    <a:lumMod val="50000"/>
                  </a:schemeClr>
                </a:solidFill>
              </a:rPr>
              <a:t>PERPENDICULAR </a:t>
            </a:r>
            <a:r>
              <a:rPr lang="en-US" sz="4200" dirty="0" smtClean="0"/>
              <a:t>is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7200" b="1" dirty="0" smtClean="0">
                <a:solidFill>
                  <a:schemeClr val="accent6">
                    <a:lumMod val="50000"/>
                  </a:schemeClr>
                </a:solidFill>
                <a:latin typeface="Cambria Math"/>
                <a:ea typeface="Cambria Math"/>
              </a:rPr>
              <a:t>⏊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 smtClean="0"/>
              <a:t>The </a:t>
            </a:r>
            <a:r>
              <a:rPr lang="en-US" sz="4200" dirty="0"/>
              <a:t>symbol for </a:t>
            </a:r>
            <a:r>
              <a:rPr lang="en-US" sz="4200" b="1" dirty="0" smtClean="0">
                <a:solidFill>
                  <a:schemeClr val="accent6">
                    <a:lumMod val="50000"/>
                  </a:schemeClr>
                </a:solidFill>
              </a:rPr>
              <a:t>NOT PERPENDICULAR </a:t>
            </a:r>
            <a:r>
              <a:rPr lang="en-US" sz="4200" dirty="0" smtClean="0"/>
              <a:t>is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7200" b="1" dirty="0" smtClean="0">
                <a:solidFill>
                  <a:srgbClr val="F79646">
                    <a:lumMod val="50000"/>
                  </a:srgbClr>
                </a:solidFill>
                <a:latin typeface="Cambria Math"/>
                <a:ea typeface="Cambria Math"/>
              </a:rPr>
              <a:t>⏊</a:t>
            </a:r>
            <a:endParaRPr lang="en-US" sz="42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67200" y="3657600"/>
            <a:ext cx="457200" cy="76200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8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76200"/>
            <a:ext cx="6333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 let’s complete the worksheet.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Use a protractor to measure each of the angles listed in the table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4" b="5426"/>
          <a:stretch>
            <a:fillRect/>
          </a:stretch>
        </p:blipFill>
        <p:spPr bwMode="auto">
          <a:xfrm>
            <a:off x="65314" y="714312"/>
            <a:ext cx="5423183" cy="6126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514652"/>
              </p:ext>
            </p:extLst>
          </p:nvPr>
        </p:nvGraphicFramePr>
        <p:xfrm>
          <a:off x="5029201" y="1066799"/>
          <a:ext cx="3886200" cy="5343187"/>
        </p:xfrm>
        <a:graphic>
          <a:graphicData uri="http://schemas.openxmlformats.org/drawingml/2006/table">
            <a:tbl>
              <a:tblPr/>
              <a:tblGrid>
                <a:gridCol w="1389319"/>
                <a:gridCol w="2496881"/>
              </a:tblGrid>
              <a:tr h="44285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400" dirty="0">
                          <a:solidFill>
                            <a:srgbClr val="FFFFFF"/>
                          </a:solidFill>
                          <a:effectLst/>
                          <a:latin typeface="Berlin Sans FB Demi"/>
                        </a:rPr>
                        <a:t>Angle</a:t>
                      </a:r>
                      <a:endParaRPr lang="en-US" sz="2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400" dirty="0">
                          <a:solidFill>
                            <a:srgbClr val="FFFFFF"/>
                          </a:solidFill>
                          <a:effectLst/>
                          <a:latin typeface="Berlin Sans FB Demi"/>
                        </a:rPr>
                        <a:t>Measure</a:t>
                      </a:r>
                      <a:endParaRPr lang="en-US" sz="2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098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∠6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96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∠7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9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∠8</a:t>
                      </a:r>
                      <a:endParaRPr lang="en-US" sz="1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rol 5"/>
          <p:cNvSpPr>
            <a:spLocks noChangeArrowheads="1" noChangeShapeType="1"/>
          </p:cNvSpPr>
          <p:nvPr/>
        </p:nvSpPr>
        <p:spPr bwMode="auto">
          <a:xfrm>
            <a:off x="7726363" y="2740025"/>
            <a:ext cx="2986087" cy="47958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2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6200" y="38780"/>
            <a:ext cx="8991600" cy="140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Which angles are congruent?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Now fill out the following tables based on the measurements you took: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140196"/>
              </p:ext>
            </p:extLst>
          </p:nvPr>
        </p:nvGraphicFramePr>
        <p:xfrm>
          <a:off x="228600" y="1556654"/>
          <a:ext cx="8686800" cy="5181602"/>
        </p:xfrm>
        <a:graphic>
          <a:graphicData uri="http://schemas.openxmlformats.org/drawingml/2006/table">
            <a:tbl>
              <a:tblPr/>
              <a:tblGrid>
                <a:gridCol w="2819400"/>
                <a:gridCol w="5867400"/>
              </a:tblGrid>
              <a:tr h="56363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FFFFFF"/>
                          </a:solidFill>
                          <a:effectLst/>
                          <a:latin typeface="Berlin Sans FB Demi"/>
                        </a:rPr>
                        <a:t>ANGLE TYPE</a:t>
                      </a:r>
                      <a:endParaRPr lang="en-US" sz="2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FFFFFF"/>
                          </a:solidFill>
                          <a:effectLst/>
                          <a:latin typeface="Berlin Sans FB Demi"/>
                        </a:rPr>
                        <a:t>ANGLE PAIRS</a:t>
                      </a:r>
                      <a:endParaRPr lang="en-US" sz="2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15449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CORRESPONDING</a:t>
                      </a:r>
                      <a:endParaRPr lang="en-US" sz="2000" b="1" kern="1400" dirty="0">
                        <a:solidFill>
                          <a:srgbClr val="000000"/>
                        </a:solidFill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49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cap="all" dirty="0">
                          <a:solidFill>
                            <a:srgbClr val="000000"/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Alternate Interior</a:t>
                      </a:r>
                      <a:endParaRPr lang="en-US" sz="2000" b="1" kern="1400" dirty="0">
                        <a:solidFill>
                          <a:srgbClr val="000000"/>
                        </a:solidFill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49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cap="all" dirty="0">
                          <a:solidFill>
                            <a:srgbClr val="000000"/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Alternate </a:t>
                      </a:r>
                      <a:r>
                        <a:rPr lang="en-US" sz="2000" b="1" kern="1200" cap="all" dirty="0" smtClean="0">
                          <a:solidFill>
                            <a:srgbClr val="000000"/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Exterior</a:t>
                      </a:r>
                      <a:endParaRPr lang="en-US" sz="2000" b="1" kern="1400" dirty="0">
                        <a:solidFill>
                          <a:srgbClr val="000000"/>
                        </a:solidFill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49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cap="all" dirty="0" smtClean="0">
                          <a:solidFill>
                            <a:srgbClr val="000000"/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SAME-SIDE Interior</a:t>
                      </a:r>
                      <a:endParaRPr lang="en-US" sz="2000" b="1" kern="1400" dirty="0">
                        <a:solidFill>
                          <a:srgbClr val="000000"/>
                        </a:solidFill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1160463" y="9725025"/>
            <a:ext cx="7307262" cy="25908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8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6200" y="76200"/>
            <a:ext cx="731520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WITHOUT using a protractor give the measure of all the angles listed in the table: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2400" y="620712"/>
            <a:ext cx="4996532" cy="5475288"/>
            <a:chOff x="152400" y="468312"/>
            <a:chExt cx="4996532" cy="5475288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7" r="8160"/>
            <a:stretch/>
          </p:blipFill>
          <p:spPr bwMode="auto">
            <a:xfrm>
              <a:off x="152400" y="468312"/>
              <a:ext cx="4996532" cy="547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 rot="2820788">
              <a:off x="573466" y="2100803"/>
              <a:ext cx="409800" cy="406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 rot="2820788">
              <a:off x="1788701" y="1173579"/>
              <a:ext cx="409800" cy="406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142386"/>
              </p:ext>
            </p:extLst>
          </p:nvPr>
        </p:nvGraphicFramePr>
        <p:xfrm>
          <a:off x="5257800" y="618487"/>
          <a:ext cx="3657600" cy="5410032"/>
        </p:xfrm>
        <a:graphic>
          <a:graphicData uri="http://schemas.openxmlformats.org/drawingml/2006/table">
            <a:tbl>
              <a:tblPr/>
              <a:tblGrid>
                <a:gridCol w="1307594"/>
                <a:gridCol w="2350006"/>
              </a:tblGrid>
              <a:tr h="44845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400" dirty="0">
                          <a:solidFill>
                            <a:srgbClr val="FFFFFF"/>
                          </a:solidFill>
                          <a:effectLst/>
                          <a:latin typeface="Berlin Sans FB Demi"/>
                        </a:rPr>
                        <a:t>Angle</a:t>
                      </a:r>
                      <a:endParaRPr lang="en-US" sz="2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400" dirty="0">
                          <a:solidFill>
                            <a:srgbClr val="FFFFFF"/>
                          </a:solidFill>
                          <a:effectLst/>
                          <a:latin typeface="Berlin Sans FB Demi"/>
                        </a:rPr>
                        <a:t>Measure</a:t>
                      </a:r>
                      <a:endParaRPr lang="en-US" sz="2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</a:tr>
              <a:tr h="61756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60˚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6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6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6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6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6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5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68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rol 7"/>
          <p:cNvSpPr>
            <a:spLocks noChangeArrowheads="1" noChangeShapeType="1"/>
          </p:cNvSpPr>
          <p:nvPr/>
        </p:nvSpPr>
        <p:spPr bwMode="auto">
          <a:xfrm>
            <a:off x="7642225" y="2282825"/>
            <a:ext cx="2986088" cy="44100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8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6200" y="51707"/>
            <a:ext cx="8991600" cy="147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How did you find the measure of </a:t>
            </a:r>
            <a:r>
              <a:rPr kumimoji="0" lang="en-US" sz="18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cs typeface="Arial" pitchFamily="34" charset="0"/>
              </a:rPr>
              <a:t>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How did you find the measure of </a:t>
            </a:r>
            <a:r>
              <a:rPr kumimoji="0" lang="en-US" sz="18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cs typeface="Arial" pitchFamily="34" charset="0"/>
              </a:rPr>
              <a:t>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2340430"/>
            <a:ext cx="86868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Now fill out the following tables based on the information above: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rol 4"/>
          <p:cNvSpPr>
            <a:spLocks noChangeArrowheads="1" noChangeShapeType="1"/>
          </p:cNvSpPr>
          <p:nvPr/>
        </p:nvSpPr>
        <p:spPr bwMode="auto">
          <a:xfrm>
            <a:off x="1160463" y="9810750"/>
            <a:ext cx="7307262" cy="25908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192080"/>
              </p:ext>
            </p:extLst>
          </p:nvPr>
        </p:nvGraphicFramePr>
        <p:xfrm>
          <a:off x="228600" y="2659630"/>
          <a:ext cx="8686800" cy="4078626"/>
        </p:xfrm>
        <a:graphic>
          <a:graphicData uri="http://schemas.openxmlformats.org/drawingml/2006/table">
            <a:tbl>
              <a:tblPr/>
              <a:tblGrid>
                <a:gridCol w="2819400"/>
                <a:gridCol w="5867400"/>
              </a:tblGrid>
              <a:tr h="43456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FFFFFF"/>
                          </a:solidFill>
                          <a:effectLst/>
                          <a:latin typeface="Berlin Sans FB Demi"/>
                        </a:rPr>
                        <a:t>ANGLE TYPE</a:t>
                      </a:r>
                      <a:endParaRPr lang="en-US" sz="2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FFFFFF"/>
                          </a:solidFill>
                          <a:effectLst/>
                          <a:latin typeface="Berlin Sans FB Demi"/>
                        </a:rPr>
                        <a:t>ANGLE PAIRS</a:t>
                      </a:r>
                      <a:endParaRPr lang="en-US" sz="28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89012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CORRESPONDING</a:t>
                      </a:r>
                      <a:endParaRPr lang="en-US" sz="2000" b="1" kern="1400" dirty="0">
                        <a:solidFill>
                          <a:srgbClr val="000000"/>
                        </a:solidFill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12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cap="all" dirty="0">
                          <a:solidFill>
                            <a:srgbClr val="000000"/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Alternate Interior</a:t>
                      </a:r>
                      <a:endParaRPr lang="en-US" sz="2000" b="1" kern="1400" dirty="0">
                        <a:solidFill>
                          <a:srgbClr val="000000"/>
                        </a:solidFill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12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cap="all" dirty="0">
                          <a:solidFill>
                            <a:srgbClr val="000000"/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Alternate </a:t>
                      </a:r>
                      <a:r>
                        <a:rPr lang="en-US" sz="2000" b="1" kern="1200" cap="all" dirty="0" smtClean="0">
                          <a:solidFill>
                            <a:srgbClr val="000000"/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Exterior</a:t>
                      </a:r>
                      <a:endParaRPr lang="en-US" sz="2000" b="1" kern="1400" dirty="0">
                        <a:solidFill>
                          <a:srgbClr val="000000"/>
                        </a:solidFill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12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cap="all" dirty="0" smtClean="0">
                          <a:solidFill>
                            <a:srgbClr val="000000"/>
                          </a:solidFill>
                          <a:effectLst/>
                          <a:latin typeface="Aharoni" pitchFamily="2" charset="-79"/>
                          <a:cs typeface="Aharoni" pitchFamily="2" charset="-79"/>
                        </a:rPr>
                        <a:t>SAME-SIDE Interior</a:t>
                      </a:r>
                      <a:endParaRPr lang="en-US" sz="2000" b="1" kern="1400" dirty="0">
                        <a:solidFill>
                          <a:srgbClr val="000000"/>
                        </a:solidFill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427" marR="91427" marT="45707" marB="4570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3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6038"/>
            <a:ext cx="8229600" cy="7921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Parallel Lines &amp; Transversals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100" y="914400"/>
            <a:ext cx="9067800" cy="5791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</a:pPr>
            <a:r>
              <a:rPr lang="en-US" sz="2800" dirty="0" smtClean="0"/>
              <a:t>What observations did you make and what conclusions can you draw when a</a:t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7030A0"/>
                </a:solidFill>
              </a:rPr>
              <a:t>TRANSVERSAL intersects two lines that are PARALLEL?</a:t>
            </a:r>
            <a:r>
              <a:rPr lang="en-US" sz="2800" b="1" dirty="0" smtClean="0"/>
              <a:t> </a:t>
            </a:r>
          </a:p>
          <a:p>
            <a:pPr marL="514350" indent="-514350" fontAlgn="ctr"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 smtClean="0"/>
              <a:t>CORRESPONDING ANGLES are</a:t>
            </a:r>
            <a:endParaRPr lang="en-US" sz="2800" dirty="0"/>
          </a:p>
          <a:p>
            <a:pPr marL="514350" indent="-514350" fontAlgn="ctr">
              <a:spcAft>
                <a:spcPts val="1000"/>
              </a:spcAft>
              <a:buFont typeface="+mj-lt"/>
              <a:buAutoNum type="arabicPeriod"/>
            </a:pPr>
            <a:r>
              <a:rPr lang="en-US" sz="2800" b="1" cap="all" dirty="0"/>
              <a:t>Alternate </a:t>
            </a:r>
            <a:r>
              <a:rPr lang="en-US" sz="2800" b="1" cap="all" dirty="0" smtClean="0"/>
              <a:t>Interior </a:t>
            </a:r>
            <a:r>
              <a:rPr lang="en-US" sz="2800" b="1" dirty="0"/>
              <a:t>ANGLES </a:t>
            </a:r>
            <a:r>
              <a:rPr lang="en-US" sz="2800" b="1" dirty="0" smtClean="0"/>
              <a:t>are</a:t>
            </a:r>
            <a:endParaRPr lang="en-US" sz="2800" dirty="0"/>
          </a:p>
          <a:p>
            <a:pPr marL="514350" indent="-514350" fontAlgn="ctr">
              <a:spcAft>
                <a:spcPts val="1000"/>
              </a:spcAft>
              <a:buFont typeface="+mj-lt"/>
              <a:buAutoNum type="arabicPeriod"/>
            </a:pPr>
            <a:r>
              <a:rPr lang="en-US" sz="2800" b="1" cap="all" dirty="0"/>
              <a:t>Alternate </a:t>
            </a:r>
            <a:r>
              <a:rPr lang="en-US" sz="2800" b="1" cap="all" dirty="0" smtClean="0"/>
              <a:t>Exterior </a:t>
            </a:r>
            <a:r>
              <a:rPr lang="en-US" sz="2800" b="1" dirty="0"/>
              <a:t>ANGLES </a:t>
            </a:r>
            <a:r>
              <a:rPr lang="en-US" sz="2800" b="1" dirty="0" smtClean="0"/>
              <a:t>are</a:t>
            </a:r>
          </a:p>
          <a:p>
            <a:pPr marL="514350" indent="-514350" fontAlgn="ctr"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/>
              <a:t>VERTICAL ANGLES </a:t>
            </a:r>
            <a:r>
              <a:rPr lang="en-US" sz="2800" b="1" dirty="0" smtClean="0"/>
              <a:t>are</a:t>
            </a:r>
            <a:endParaRPr lang="en-US" sz="2800" dirty="0"/>
          </a:p>
          <a:p>
            <a:pPr marL="514350" indent="-514350" fontAlgn="ctr">
              <a:spcAft>
                <a:spcPts val="1000"/>
              </a:spcAft>
              <a:buFont typeface="+mj-lt"/>
              <a:buAutoNum type="arabicPeriod"/>
            </a:pPr>
            <a:r>
              <a:rPr lang="en-US" sz="2800" b="1" cap="all" dirty="0"/>
              <a:t>SAME-SIDE </a:t>
            </a:r>
            <a:r>
              <a:rPr lang="en-US" sz="2800" b="1" cap="all" dirty="0" smtClean="0"/>
              <a:t>Interior </a:t>
            </a:r>
            <a:r>
              <a:rPr lang="en-US" sz="2800" b="1" dirty="0"/>
              <a:t>ANGLES </a:t>
            </a:r>
            <a:r>
              <a:rPr lang="en-US" sz="2800" b="1" dirty="0" smtClean="0"/>
              <a:t>are</a:t>
            </a:r>
          </a:p>
          <a:p>
            <a:pPr marL="514350" indent="-514350" fontAlgn="ctr"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 smtClean="0"/>
              <a:t>ADJACENT ANGLES are</a:t>
            </a:r>
            <a:endParaRPr lang="en-US" sz="2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</a:pPr>
            <a:endParaRPr lang="en-US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89407" y="5608788"/>
            <a:ext cx="27722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SUPPLEMENTARY</a:t>
            </a:r>
            <a:endParaRPr lang="en-US" sz="2800" b="1" dirty="0"/>
          </a:p>
        </p:txBody>
      </p:sp>
      <p:sp>
        <p:nvSpPr>
          <p:cNvPr id="12" name="Rectangle 11"/>
          <p:cNvSpPr/>
          <p:nvPr/>
        </p:nvSpPr>
        <p:spPr>
          <a:xfrm>
            <a:off x="5553599" y="4973096"/>
            <a:ext cx="27722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SUPPLEMENTARY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3830096" y="4333352"/>
            <a:ext cx="2107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CONGRUENT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629799" y="3693740"/>
            <a:ext cx="2107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CONGRUENT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89607" y="3058048"/>
            <a:ext cx="2107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CONGRUENT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30247" y="2418304"/>
            <a:ext cx="2107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CONGRUENT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6302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12" grpId="0"/>
      <p:bldP spid="13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073734" y="691356"/>
            <a:ext cx="4996532" cy="5475288"/>
            <a:chOff x="152400" y="620712"/>
            <a:chExt cx="4996532" cy="5475288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7" r="8160"/>
            <a:stretch/>
          </p:blipFill>
          <p:spPr bwMode="auto">
            <a:xfrm>
              <a:off x="152400" y="620712"/>
              <a:ext cx="4996532" cy="547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 rot="2820788">
              <a:off x="573466" y="2253203"/>
              <a:ext cx="409800" cy="406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 rot="2820788">
              <a:off x="1788701" y="1325979"/>
              <a:ext cx="409800" cy="406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&lt;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597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8.G ─Understand </a:t>
            </a:r>
            <a:r>
              <a:rPr lang="en-US" sz="2400" b="1" dirty="0"/>
              <a:t>congruence and similarity using physical models, transparencies, or geometry software.</a:t>
            </a:r>
          </a:p>
          <a:p>
            <a:pPr lvl="1" algn="just"/>
            <a:r>
              <a:rPr lang="en-US" sz="2400" dirty="0"/>
              <a:t>5. Use informal arguments to establish facts about the angle sum and exterior angle of triangles, about </a:t>
            </a:r>
            <a:r>
              <a:rPr lang="en-US" sz="2400" dirty="0" smtClean="0"/>
              <a:t>the angles </a:t>
            </a:r>
            <a:r>
              <a:rPr lang="en-US" sz="2400" dirty="0"/>
              <a:t>created when parallel lines are cut by a transversal, and the angle-angle criterion for similarity </a:t>
            </a:r>
            <a:r>
              <a:rPr lang="en-US" sz="2400" dirty="0" smtClean="0"/>
              <a:t>of triangles</a:t>
            </a:r>
            <a:r>
              <a:rPr lang="en-US" sz="2400" dirty="0"/>
              <a:t>. For example, arrange three copies of the same triangle so that the sum of the three </a:t>
            </a:r>
            <a:r>
              <a:rPr lang="en-US" sz="2400" dirty="0" smtClean="0"/>
              <a:t>angles appears </a:t>
            </a:r>
            <a:r>
              <a:rPr lang="en-US" sz="2400" dirty="0"/>
              <a:t>to form a line, and give an argument in terms of transversals why this is </a:t>
            </a:r>
            <a:r>
              <a:rPr lang="en-US" sz="2400" dirty="0" smtClean="0"/>
              <a:t>so.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describe the relationships about angles formed by parallel lines that are cut by a transversal.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8072" y="838200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Angle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ángulo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8072" y="1219200"/>
            <a:ext cx="8909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figure formed by two rays with a common endpoint called the vertex.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8072" y="2239944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Acute Angle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ángulo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>
                <a:solidFill>
                  <a:srgbClr val="006600"/>
                </a:solidFill>
              </a:rPr>
              <a:t>agudo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8072" y="2581237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An angle that measures greater than 0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cs typeface="Times New Roman"/>
              </a:rPr>
              <a:t>˚ and less than 90</a:t>
            </a:r>
            <a:r>
              <a:rPr lang="en-US" sz="2800" dirty="0" smtClean="0">
                <a:solidFill>
                  <a:prstClr val="black"/>
                </a:solidFill>
                <a:cs typeface="Times New Roman"/>
              </a:rPr>
              <a:t>˚.</a:t>
            </a:r>
            <a:endParaRPr lang="en-US" sz="28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072" y="3230545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Obtuse Angle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ángulo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obtuso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071" y="3571837"/>
            <a:ext cx="89095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prstClr val="black"/>
                </a:solidFill>
              </a:rPr>
              <a:t>An angle that measures greater than </a:t>
            </a:r>
            <a:r>
              <a:rPr lang="en-US" sz="2800" dirty="0" smtClean="0">
                <a:solidFill>
                  <a:prstClr val="black"/>
                </a:solidFill>
              </a:rPr>
              <a:t>90</a:t>
            </a:r>
            <a:r>
              <a:rPr lang="en-US" sz="2800" dirty="0">
                <a:solidFill>
                  <a:prstClr val="black"/>
                </a:solidFill>
                <a:cs typeface="Times New Roman"/>
              </a:rPr>
              <a:t>˚ and less than </a:t>
            </a:r>
            <a:r>
              <a:rPr lang="en-US" sz="2800" dirty="0" smtClean="0">
                <a:solidFill>
                  <a:prstClr val="black"/>
                </a:solidFill>
                <a:cs typeface="Times New Roman"/>
              </a:rPr>
              <a:t>180</a:t>
            </a:r>
            <a:r>
              <a:rPr lang="en-US" sz="2800" dirty="0">
                <a:solidFill>
                  <a:prstClr val="black"/>
                </a:solidFill>
                <a:cs typeface="Times New Roman"/>
              </a:rPr>
              <a:t>˚.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072" y="4297345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Parallel Lines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lineas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paralelas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8072" y="4638637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Lines in a plane that do not intersect.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072" y="5277896"/>
            <a:ext cx="8909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Adjacent Angles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ángulos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>
                <a:solidFill>
                  <a:srgbClr val="006600"/>
                </a:solidFill>
              </a:rPr>
              <a:t>a</a:t>
            </a:r>
            <a:r>
              <a:rPr lang="en-US" sz="2800" b="1" dirty="0" err="1" smtClean="0">
                <a:solidFill>
                  <a:srgbClr val="006600"/>
                </a:solidFill>
              </a:rPr>
              <a:t>dycentes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8072" y="5619188"/>
            <a:ext cx="8909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Angles in the same plane that have a common vertex and a common side, but no common interior points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5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17714" y="1941493"/>
            <a:ext cx="43369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Alternate Exterior Angles</a:t>
            </a:r>
            <a:r>
              <a:rPr lang="en-US" sz="2800" b="1" dirty="0">
                <a:solidFill>
                  <a:prstClr val="black"/>
                </a:solidFill>
              </a:rPr>
              <a:t/>
            </a:r>
            <a:br>
              <a:rPr lang="en-US" sz="2800" b="1" dirty="0">
                <a:solidFill>
                  <a:prstClr val="black"/>
                </a:solidFill>
              </a:rPr>
            </a:b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ángulos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alternos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externos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8600" y="277374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prstClr val="black"/>
                </a:solidFill>
              </a:rPr>
              <a:t>For two lines intersected by a transversal, a pair of nonadjacent angles that lie on opposite sides of the transversal and outside the other two lines.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55570" y="4321398"/>
            <a:ext cx="53122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Alternate </a:t>
            </a:r>
            <a:r>
              <a:rPr lang="en-US" sz="2800" b="1" dirty="0" smtClean="0">
                <a:solidFill>
                  <a:prstClr val="black"/>
                </a:solidFill>
              </a:rPr>
              <a:t>Interior Angles</a:t>
            </a:r>
            <a:br>
              <a:rPr lang="en-US" sz="2800" b="1" dirty="0" smtClean="0">
                <a:solidFill>
                  <a:prstClr val="black"/>
                </a:solidFill>
              </a:rPr>
            </a:b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ángulos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>
                <a:solidFill>
                  <a:srgbClr val="006600"/>
                </a:solidFill>
              </a:rPr>
              <a:t>alternos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internos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77342" y="5202044"/>
            <a:ext cx="53122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prstClr val="black"/>
                </a:solidFill>
              </a:rPr>
              <a:t>For two lines intersected by a transversal, a pair of </a:t>
            </a:r>
            <a:r>
              <a:rPr lang="en-US" sz="2400" dirty="0" smtClean="0">
                <a:solidFill>
                  <a:prstClr val="black"/>
                </a:solidFill>
              </a:rPr>
              <a:t>nonadjacent angles </a:t>
            </a:r>
            <a:r>
              <a:rPr lang="en-US" sz="2400" dirty="0">
                <a:solidFill>
                  <a:prstClr val="black"/>
                </a:solidFill>
              </a:rPr>
              <a:t>that lie on opposite sides of the transversal and </a:t>
            </a:r>
            <a:r>
              <a:rPr lang="en-US" sz="2400" dirty="0" smtClean="0">
                <a:solidFill>
                  <a:prstClr val="black"/>
                </a:solidFill>
              </a:rPr>
              <a:t>between the </a:t>
            </a:r>
            <a:r>
              <a:rPr lang="en-US" sz="2400" dirty="0">
                <a:solidFill>
                  <a:prstClr val="black"/>
                </a:solidFill>
              </a:rPr>
              <a:t>other two </a:t>
            </a:r>
            <a:r>
              <a:rPr lang="en-US" sz="2400" dirty="0" smtClean="0">
                <a:solidFill>
                  <a:prstClr val="black"/>
                </a:solidFill>
              </a:rPr>
              <a:t>lines.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CCFFFF"/>
              </a:clrFrom>
              <a:clrTo>
                <a:srgbClr val="CC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93"/>
          <a:stretch/>
        </p:blipFill>
        <p:spPr bwMode="auto">
          <a:xfrm>
            <a:off x="161518" y="4480322"/>
            <a:ext cx="3496082" cy="214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CCCCFE"/>
              </a:clrFrom>
              <a:clrTo>
                <a:srgbClr val="CCC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54"/>
          <a:stretch/>
        </p:blipFill>
        <p:spPr bwMode="auto">
          <a:xfrm>
            <a:off x="5638800" y="2057400"/>
            <a:ext cx="3048000" cy="2126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228600" y="76200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Transversal </a:t>
            </a:r>
            <a:r>
              <a:rPr lang="en-US" sz="2800" b="1" dirty="0" smtClean="0">
                <a:solidFill>
                  <a:srgbClr val="006600"/>
                </a:solidFill>
              </a:rPr>
              <a:t>(transversal)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1099458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 line that intersects two or more lines.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191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8638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8600" y="772180"/>
            <a:ext cx="4381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Corresponding </a:t>
            </a:r>
            <a:r>
              <a:rPr lang="en-US" sz="2800" b="1" dirty="0" smtClean="0">
                <a:solidFill>
                  <a:prstClr val="black"/>
                </a:solidFill>
              </a:rPr>
              <a:t>Angles</a:t>
            </a:r>
            <a:br>
              <a:rPr lang="en-US" sz="2800" b="1" dirty="0" smtClean="0">
                <a:solidFill>
                  <a:prstClr val="black"/>
                </a:solidFill>
              </a:rPr>
            </a:b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ángulos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>
                <a:solidFill>
                  <a:srgbClr val="006600"/>
                </a:solidFill>
              </a:rPr>
              <a:t>correspondientes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8600" y="1695271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dirty="0">
                <a:solidFill>
                  <a:prstClr val="black"/>
                </a:solidFill>
              </a:rPr>
              <a:t>For two lines intersected by a transversal, a pair of angles that lie on </a:t>
            </a:r>
            <a:r>
              <a:rPr lang="en-US" sz="2400" dirty="0" smtClean="0">
                <a:solidFill>
                  <a:prstClr val="black"/>
                </a:solidFill>
              </a:rPr>
              <a:t>same side </a:t>
            </a:r>
            <a:r>
              <a:rPr lang="en-US" sz="2400" dirty="0">
                <a:solidFill>
                  <a:prstClr val="black"/>
                </a:solidFill>
              </a:rPr>
              <a:t>of the transversal and </a:t>
            </a:r>
            <a:r>
              <a:rPr lang="en-US" sz="2400" dirty="0" smtClean="0">
                <a:solidFill>
                  <a:prstClr val="black"/>
                </a:solidFill>
              </a:rPr>
              <a:t>on the same sides of the other </a:t>
            </a:r>
            <a:r>
              <a:rPr lang="en-US" sz="2400" dirty="0">
                <a:solidFill>
                  <a:prstClr val="black"/>
                </a:solidFill>
              </a:rPr>
              <a:t>two lines.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429000" y="3124200"/>
            <a:ext cx="5257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Exterior Angle</a:t>
            </a:r>
            <a:br>
              <a:rPr lang="en-US" sz="2800" b="1" dirty="0" smtClean="0">
                <a:solidFill>
                  <a:prstClr val="black"/>
                </a:solidFill>
              </a:rPr>
            </a:b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ángulo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externo</a:t>
            </a:r>
            <a:r>
              <a:rPr lang="en-US" sz="2800" b="1" dirty="0" smtClean="0">
                <a:solidFill>
                  <a:srgbClr val="006600"/>
                </a:solidFill>
              </a:rPr>
              <a:t> de un </a:t>
            </a:r>
            <a:r>
              <a:rPr lang="en-US" sz="2800" b="1" dirty="0" err="1" smtClean="0">
                <a:solidFill>
                  <a:srgbClr val="006600"/>
                </a:solidFill>
              </a:rPr>
              <a:t>polígono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29000" y="3929742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prstClr val="black"/>
                </a:solidFill>
              </a:rPr>
              <a:t>An angle formed by one side of a polygon and the extension of an adjacent side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4800600"/>
            <a:ext cx="3124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Interior Angles</a:t>
            </a:r>
            <a:br>
              <a:rPr lang="en-US" sz="2800" b="1" dirty="0" smtClean="0">
                <a:solidFill>
                  <a:prstClr val="black"/>
                </a:solidFill>
              </a:rPr>
            </a:b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ángulos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internos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599" y="5634711"/>
            <a:ext cx="4038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prstClr val="black"/>
                </a:solidFill>
              </a:rPr>
              <a:t>Angles on the inner sides of two lines cut by a transversal.</a:t>
            </a:r>
          </a:p>
          <a:p>
            <a:pPr algn="just"/>
            <a:r>
              <a:rPr lang="en-US" sz="2400" dirty="0" smtClean="0">
                <a:solidFill>
                  <a:prstClr val="black"/>
                </a:solidFill>
              </a:rPr>
              <a:t>The angles inside of a polygon.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77" b="18359"/>
          <a:stretch/>
        </p:blipFill>
        <p:spPr bwMode="auto">
          <a:xfrm>
            <a:off x="5638801" y="838200"/>
            <a:ext cx="3124199" cy="225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5" y="3219663"/>
            <a:ext cx="3165635" cy="1665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15"/>
          <a:stretch/>
        </p:blipFill>
        <p:spPr bwMode="auto">
          <a:xfrm>
            <a:off x="6858000" y="4620405"/>
            <a:ext cx="2209800" cy="218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CCFFFF"/>
              </a:clrFrom>
              <a:clrTo>
                <a:srgbClr val="CC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26" b="9351"/>
          <a:stretch/>
        </p:blipFill>
        <p:spPr bwMode="auto">
          <a:xfrm>
            <a:off x="4419600" y="5006943"/>
            <a:ext cx="2292486" cy="149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86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8638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892628"/>
            <a:ext cx="396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Remote Interior Angle</a:t>
            </a:r>
            <a:br>
              <a:rPr lang="en-US" sz="2800" b="1" dirty="0" smtClean="0">
                <a:solidFill>
                  <a:prstClr val="black"/>
                </a:solidFill>
              </a:rPr>
            </a:b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ángulo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interno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remoto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905000"/>
            <a:ext cx="396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prstClr val="black"/>
                </a:solidFill>
              </a:rPr>
              <a:t>An interior angle of a polygon that is not adjacent to the exterior angle.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69972" y="3429000"/>
            <a:ext cx="44260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Same-Side Interior Angles</a:t>
            </a:r>
            <a:br>
              <a:rPr lang="en-US" sz="2800" b="1" dirty="0" smtClean="0">
                <a:solidFill>
                  <a:prstClr val="black"/>
                </a:solidFill>
              </a:rPr>
            </a:b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200" b="1" dirty="0" err="1" smtClean="0">
                <a:solidFill>
                  <a:srgbClr val="006600"/>
                </a:solidFill>
              </a:rPr>
              <a:t>ángulos</a:t>
            </a:r>
            <a:r>
              <a:rPr lang="en-US" sz="2200" b="1" dirty="0" smtClean="0">
                <a:solidFill>
                  <a:srgbClr val="006600"/>
                </a:solidFill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</a:rPr>
              <a:t>internos</a:t>
            </a:r>
            <a:r>
              <a:rPr lang="en-US" sz="2200" b="1" dirty="0" smtClean="0">
                <a:solidFill>
                  <a:srgbClr val="006600"/>
                </a:solidFill>
              </a:rPr>
              <a:t> del </a:t>
            </a:r>
            <a:r>
              <a:rPr lang="en-US" sz="2200" b="1" dirty="0" err="1" smtClean="0">
                <a:solidFill>
                  <a:srgbClr val="006600"/>
                </a:solidFill>
              </a:rPr>
              <a:t>mismo</a:t>
            </a:r>
            <a:r>
              <a:rPr lang="en-US" sz="2200" b="1" dirty="0" smtClean="0">
                <a:solidFill>
                  <a:srgbClr val="006600"/>
                </a:solidFill>
              </a:rPr>
              <a:t> </a:t>
            </a:r>
            <a:r>
              <a:rPr lang="en-US" sz="2200" b="1" dirty="0" err="1" smtClean="0">
                <a:solidFill>
                  <a:srgbClr val="006600"/>
                </a:solidFill>
              </a:rPr>
              <a:t>lado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69972" y="4267200"/>
            <a:ext cx="42324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prstClr val="black"/>
                </a:solidFill>
              </a:rPr>
              <a:t>A pair of angles on the same side of a transversal and between two lines intersected by the transversal.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956" y="990600"/>
            <a:ext cx="4477244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429000"/>
            <a:ext cx="4593772" cy="240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5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8638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892628"/>
            <a:ext cx="502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Vertical Angles</a:t>
            </a:r>
            <a:br>
              <a:rPr lang="en-US" sz="2800" b="1" dirty="0" smtClean="0">
                <a:solidFill>
                  <a:prstClr val="black"/>
                </a:solidFill>
              </a:rPr>
            </a:b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ángulo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opuestos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por</a:t>
            </a:r>
            <a:r>
              <a:rPr lang="en-US" sz="2800" b="1" dirty="0" smtClean="0">
                <a:solidFill>
                  <a:srgbClr val="006600"/>
                </a:solidFill>
              </a:rPr>
              <a:t> el </a:t>
            </a:r>
            <a:r>
              <a:rPr lang="en-US" sz="2800" b="1" dirty="0" err="1" smtClean="0">
                <a:solidFill>
                  <a:srgbClr val="006600"/>
                </a:solidFill>
              </a:rPr>
              <a:t>vértice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900535"/>
            <a:ext cx="388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prstClr val="black"/>
                </a:solidFill>
              </a:rPr>
              <a:t>A pair of non-adjacent angles formed by intersecting lines.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41836"/>
            <a:ext cx="2443162" cy="1722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81000" y="4790496"/>
            <a:ext cx="502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Supplementary Angles</a:t>
            </a:r>
            <a:br>
              <a:rPr lang="en-US" sz="2800" b="1" dirty="0" smtClean="0">
                <a:solidFill>
                  <a:prstClr val="black"/>
                </a:solidFill>
              </a:rPr>
            </a:b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ángulos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suplementarios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798403"/>
            <a:ext cx="388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prstClr val="black"/>
                </a:solidFill>
              </a:rPr>
              <a:t>Two angles whose measures add to </a:t>
            </a:r>
            <a:r>
              <a:rPr lang="en-US" sz="2400" dirty="0" smtClean="0">
                <a:solidFill>
                  <a:prstClr val="black"/>
                </a:solidFill>
              </a:rPr>
              <a:t>180</a:t>
            </a:r>
            <a:r>
              <a:rPr lang="en-US" sz="2400" dirty="0">
                <a:solidFill>
                  <a:prstClr val="black"/>
                </a:solidFill>
              </a:rPr>
              <a:t>°.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10000" y="2895600"/>
            <a:ext cx="5181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Complementary Angles</a:t>
            </a:r>
            <a:br>
              <a:rPr lang="en-US" sz="2800" b="1" dirty="0" smtClean="0">
                <a:solidFill>
                  <a:prstClr val="black"/>
                </a:solidFill>
              </a:rPr>
            </a:b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ángulos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complementarios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07126" y="3903507"/>
            <a:ext cx="51844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prstClr val="black"/>
                </a:solidFill>
              </a:rPr>
              <a:t>Two angles whose measures add to 90°.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34"/>
          <a:stretch/>
        </p:blipFill>
        <p:spPr bwMode="auto">
          <a:xfrm>
            <a:off x="533400" y="2895600"/>
            <a:ext cx="2676525" cy="178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677264"/>
            <a:ext cx="3213481" cy="132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635645" y="6002411"/>
                <a:ext cx="24577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=180°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645" y="6002411"/>
                <a:ext cx="2457789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57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7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8638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892628"/>
            <a:ext cx="502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Coplanar Lines</a:t>
            </a:r>
            <a:br>
              <a:rPr lang="en-US" sz="2800" b="1" dirty="0" smtClean="0">
                <a:solidFill>
                  <a:prstClr val="black"/>
                </a:solidFill>
              </a:rPr>
            </a:b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líneas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coplanares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599" y="1752600"/>
            <a:ext cx="43369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prstClr val="black"/>
                </a:solidFill>
              </a:rPr>
              <a:t>Li</a:t>
            </a:r>
            <a:r>
              <a:rPr lang="en-US" sz="2400" dirty="0" smtClean="0">
                <a:solidFill>
                  <a:prstClr val="black"/>
                </a:solidFill>
              </a:rPr>
              <a:t>nes that lie in the same plane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" y="4790496"/>
            <a:ext cx="65532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Coincidental Lines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líneas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>
                <a:solidFill>
                  <a:srgbClr val="006600"/>
                </a:solidFill>
              </a:rPr>
              <a:t>coincidentes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" y="5410200"/>
            <a:ext cx="586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prstClr val="black"/>
                </a:solidFill>
              </a:rPr>
              <a:t>Lines that have equivalent linear equations</a:t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>and overlap at every point when they are graphed.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57600" y="2895600"/>
            <a:ext cx="5181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Skew Lines</a:t>
            </a:r>
            <a:r>
              <a:rPr lang="en-US" sz="2800" b="1" dirty="0" smtClean="0">
                <a:solidFill>
                  <a:prstClr val="black"/>
                </a:solidFill>
              </a:rPr>
              <a:t/>
            </a:r>
            <a:br>
              <a:rPr lang="en-US" sz="2800" b="1" dirty="0" smtClean="0">
                <a:solidFill>
                  <a:prstClr val="black"/>
                </a:solidFill>
              </a:rPr>
            </a:b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líneas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>
                <a:solidFill>
                  <a:srgbClr val="006600"/>
                </a:solidFill>
              </a:rPr>
              <a:t>distorsionadas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54726" y="3733800"/>
            <a:ext cx="51844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prstClr val="black"/>
                </a:solidFill>
              </a:rPr>
              <a:t>Lines that do not lie in the same plane.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3" name="Picture 2" descr="Image result for coplanar line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Image result for skew lin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274320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oincident lin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81163"/>
            <a:ext cx="263842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87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5510</TotalTime>
  <Words>903</Words>
  <Application>Microsoft Office PowerPoint</Application>
  <PresentationFormat>On-screen Show (4:3)</PresentationFormat>
  <Paragraphs>176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1_Office Theme</vt:lpstr>
      <vt:lpstr>2_Office Theme</vt:lpstr>
      <vt:lpstr>Parallel Lines Cut by a Transversal</vt:lpstr>
      <vt:lpstr>Common Core Standard:</vt:lpstr>
      <vt:lpstr>Objectives: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Parallel Lines &amp; Transversals</vt:lpstr>
      <vt:lpstr>Parallel Lines &amp; Transversals</vt:lpstr>
      <vt:lpstr>Parallel Lines &amp; Transversals</vt:lpstr>
      <vt:lpstr>Parallel Lines &amp; Transversals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287</cp:revision>
  <dcterms:created xsi:type="dcterms:W3CDTF">2006-08-16T00:00:00Z</dcterms:created>
  <dcterms:modified xsi:type="dcterms:W3CDTF">2017-03-13T14:36:33Z</dcterms:modified>
</cp:coreProperties>
</file>