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Representing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F-IF: 1, 2, 5, 7, 9</a:t>
            </a:r>
          </a:p>
          <a:p>
            <a:r>
              <a:rPr lang="en-US" dirty="0" smtClean="0"/>
              <a:t>A-REI: 10</a:t>
            </a:r>
          </a:p>
        </p:txBody>
      </p:sp>
    </p:spTree>
    <p:extLst>
      <p:ext uri="{BB962C8B-B14F-4D97-AF65-F5344CB8AC3E}">
        <p14:creationId xmlns:p14="http://schemas.microsoft.com/office/powerpoint/2010/main" val="33597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Increasing Function</a:t>
            </a:r>
          </a:p>
          <a:p>
            <a:pPr marL="800100" lvl="2" indent="0">
              <a:buNone/>
            </a:pPr>
            <a:r>
              <a:rPr lang="en-US" dirty="0" smtClean="0"/>
              <a:t>As the independent variable increases, the dependent variable also increases </a:t>
            </a:r>
            <a:r>
              <a:rPr lang="en-US" b="1" dirty="0" smtClean="0"/>
              <a:t>across the entire domain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Decreasing Function</a:t>
            </a:r>
          </a:p>
          <a:p>
            <a:pPr marL="800100" lvl="2" indent="0">
              <a:buNone/>
            </a:pPr>
            <a:r>
              <a:rPr lang="en-US" dirty="0">
                <a:solidFill>
                  <a:prstClr val="black"/>
                </a:solidFill>
              </a:rPr>
              <a:t>As the independent variable </a:t>
            </a:r>
            <a:r>
              <a:rPr lang="en-US" dirty="0" smtClean="0">
                <a:solidFill>
                  <a:prstClr val="black"/>
                </a:solidFill>
              </a:rPr>
              <a:t>increases, </a:t>
            </a:r>
            <a:r>
              <a:rPr lang="en-US" dirty="0">
                <a:solidFill>
                  <a:prstClr val="black"/>
                </a:solidFill>
              </a:rPr>
              <a:t>the dependent variable </a:t>
            </a:r>
            <a:r>
              <a:rPr lang="en-US" dirty="0" smtClean="0">
                <a:solidFill>
                  <a:prstClr val="black"/>
                </a:solidFill>
              </a:rPr>
              <a:t>decreases </a:t>
            </a:r>
            <a:r>
              <a:rPr lang="en-US" b="1" dirty="0" smtClean="0">
                <a:solidFill>
                  <a:prstClr val="black"/>
                </a:solidFill>
              </a:rPr>
              <a:t>across </a:t>
            </a:r>
            <a:r>
              <a:rPr lang="en-US" b="1" dirty="0">
                <a:solidFill>
                  <a:prstClr val="black"/>
                </a:solidFill>
              </a:rPr>
              <a:t>the entire domain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Constant Function</a:t>
            </a:r>
          </a:p>
          <a:p>
            <a:pPr marL="800100" lvl="2" indent="0">
              <a:buNone/>
            </a:pPr>
            <a:r>
              <a:rPr lang="en-US" dirty="0">
                <a:solidFill>
                  <a:prstClr val="black"/>
                </a:solidFill>
              </a:rPr>
              <a:t>As the independent variable increases, the dependent variable </a:t>
            </a:r>
            <a:r>
              <a:rPr lang="en-US" dirty="0" smtClean="0">
                <a:solidFill>
                  <a:prstClr val="black"/>
                </a:solidFill>
              </a:rPr>
              <a:t>does not change (stays the same) </a:t>
            </a:r>
            <a:r>
              <a:rPr lang="en-US" b="1" dirty="0" smtClean="0">
                <a:solidFill>
                  <a:prstClr val="black"/>
                </a:solidFill>
              </a:rPr>
              <a:t>across </a:t>
            </a:r>
            <a:r>
              <a:rPr lang="en-US" b="1" dirty="0">
                <a:solidFill>
                  <a:prstClr val="black"/>
                </a:solidFill>
              </a:rPr>
              <a:t>the entire domain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Absolute Minimum</a:t>
            </a:r>
          </a:p>
          <a:p>
            <a:pPr marL="800100" lvl="2" indent="0">
              <a:buNone/>
            </a:pPr>
            <a:r>
              <a:rPr lang="en-US" dirty="0" smtClean="0"/>
              <a:t>If there is a point that has a y-coordinate that is less than the y-coordinate of every other point, the function has </a:t>
            </a:r>
            <a:r>
              <a:rPr lang="en-US" dirty="0" smtClean="0"/>
              <a:t>an </a:t>
            </a:r>
            <a:r>
              <a:rPr lang="en-US" b="1" dirty="0" smtClean="0"/>
              <a:t>absolute minimum.</a:t>
            </a:r>
          </a:p>
          <a:p>
            <a:pPr marL="800100" lvl="2" indent="0">
              <a:buNone/>
            </a:pPr>
            <a:endParaRPr lang="en-US" b="1" dirty="0" smtClean="0"/>
          </a:p>
          <a:p>
            <a:pPr marL="800100" lvl="2" indent="0">
              <a:buNone/>
            </a:pPr>
            <a:endParaRPr lang="en-US" b="1" dirty="0"/>
          </a:p>
          <a:p>
            <a:pPr marL="800100" lvl="2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Absolute Maximum</a:t>
            </a:r>
            <a:endParaRPr lang="en-US" b="1" dirty="0">
              <a:solidFill>
                <a:srgbClr val="7030A0"/>
              </a:solidFill>
            </a:endParaRPr>
          </a:p>
          <a:p>
            <a:pPr marL="800100" lvl="2" indent="0">
              <a:buNone/>
            </a:pPr>
            <a:r>
              <a:rPr lang="en-US" dirty="0"/>
              <a:t>If there is a point that has a y-coordinate that is </a:t>
            </a:r>
            <a:r>
              <a:rPr lang="en-US" dirty="0" smtClean="0"/>
              <a:t>greater than </a:t>
            </a:r>
            <a:r>
              <a:rPr lang="en-US" dirty="0"/>
              <a:t>the y-coordinate of every other point, the function has </a:t>
            </a:r>
            <a:r>
              <a:rPr lang="en-US" dirty="0" smtClean="0"/>
              <a:t>an </a:t>
            </a:r>
            <a:r>
              <a:rPr lang="en-US" b="1" dirty="0"/>
              <a:t>absolute </a:t>
            </a:r>
            <a:r>
              <a:rPr lang="en-US" b="1" dirty="0" smtClean="0"/>
              <a:t>maximum</a:t>
            </a:r>
            <a:r>
              <a:rPr lang="en-US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13716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mathwarehouse.com/ellipse/images/practice_1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074" y="2287850"/>
            <a:ext cx="1981200" cy="216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51"/>
          <a:stretch/>
        </p:blipFill>
        <p:spPr bwMode="auto">
          <a:xfrm>
            <a:off x="5453101" y="5410200"/>
            <a:ext cx="135613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s://vt-s3-files.s3.amazonaws.com/uploads/problem_question_image/image/1699/Absolute_valu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81679"/>
            <a:ext cx="1672239" cy="138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674" y="5349074"/>
            <a:ext cx="1356526" cy="135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67600" y="1896849"/>
            <a:ext cx="99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?</a:t>
            </a:r>
            <a:endParaRPr lang="en-US" sz="9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58674" y="2989455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Not a Function</a:t>
            </a:r>
            <a:endParaRPr lang="en-US" sz="2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2222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Exponential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Why don’t exponential functions have a maximum or minimum?</a:t>
            </a:r>
            <a:endParaRPr lang="en-US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4"/>
          <a:stretch/>
        </p:blipFill>
        <p:spPr bwMode="auto">
          <a:xfrm>
            <a:off x="1552575" y="2471895"/>
            <a:ext cx="6038850" cy="3864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69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Constant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What about constant functions?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Do they have a maximum / minimum?</a:t>
            </a:r>
            <a:endParaRPr lang="en-US" b="1" dirty="0" smtClean="0"/>
          </a:p>
        </p:txBody>
      </p:sp>
      <p:pic>
        <p:nvPicPr>
          <p:cNvPr id="1026" name="Picture 2" descr="http://moodle.oakland.k12.mi.us/os/pluginfile.php/40674/mod_book/chapter/194/Polynomial_Functions/images/Constant_Graph_Func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2155118"/>
            <a:ext cx="6781800" cy="433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98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Function Family</a:t>
            </a:r>
          </a:p>
          <a:p>
            <a:pPr marL="800100" lvl="2" indent="0">
              <a:buNone/>
            </a:pPr>
            <a:r>
              <a:rPr lang="en-US" dirty="0" smtClean="0"/>
              <a:t>A function family is a group of functions that share certain characteristics.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Linear Functions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Functions of the form 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f(x) = mx + b</a:t>
            </a:r>
            <a:r>
              <a:rPr lang="en-US" dirty="0" smtClean="0">
                <a:solidFill>
                  <a:prstClr val="black"/>
                </a:solidFill>
              </a:rPr>
              <a:t>, where 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solidFill>
                  <a:prstClr val="black"/>
                </a:solidFill>
              </a:rPr>
              <a:t> and 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dirty="0" smtClean="0">
                <a:solidFill>
                  <a:prstClr val="black"/>
                </a:solidFill>
              </a:rPr>
              <a:t> are real numbers.  They graph to be a line.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Exponential Functions</a:t>
            </a:r>
          </a:p>
          <a:p>
            <a:pPr marL="800100" lvl="2" indent="0">
              <a:spcBef>
                <a:spcPts val="576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Functions of the form </a:t>
            </a:r>
            <a:r>
              <a:rPr lang="en-US" i="1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f(x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) = </a:t>
            </a:r>
            <a:r>
              <a:rPr lang="en-US" i="1" dirty="0" err="1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a∙b</a:t>
            </a:r>
            <a:r>
              <a:rPr lang="en-US" i="1" baseline="30000" dirty="0" err="1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i="1" baseline="300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+ c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>
                <a:solidFill>
                  <a:prstClr val="black"/>
                </a:solidFill>
              </a:rPr>
              <a:t>where 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a, b,</a:t>
            </a:r>
            <a:r>
              <a:rPr lang="en-US" dirty="0" smtClean="0">
                <a:solidFill>
                  <a:prstClr val="black"/>
                </a:solidFill>
              </a:rPr>
              <a:t> and 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dirty="0" smtClean="0">
                <a:solidFill>
                  <a:prstClr val="black"/>
                </a:solidFill>
              </a:rPr>
              <a:t>  are </a:t>
            </a:r>
            <a:r>
              <a:rPr lang="en-US" dirty="0">
                <a:solidFill>
                  <a:prstClr val="black"/>
                </a:solidFill>
              </a:rPr>
              <a:t>real </a:t>
            </a:r>
            <a:r>
              <a:rPr lang="en-US" dirty="0" smtClean="0">
                <a:solidFill>
                  <a:prstClr val="black"/>
                </a:solidFill>
              </a:rPr>
              <a:t>numbers, and 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dirty="0" smtClean="0">
                <a:solidFill>
                  <a:prstClr val="black"/>
                </a:solidFill>
              </a:rPr>
              <a:t> is greater than </a:t>
            </a:r>
            <a:r>
              <a:rPr lang="en-US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but is not equal to </a:t>
            </a:r>
            <a:r>
              <a:rPr lang="en-US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Their graphs </a:t>
            </a:r>
            <a:r>
              <a:rPr lang="en-US" dirty="0">
                <a:solidFill>
                  <a:prstClr val="black"/>
                </a:solidFill>
              </a:rPr>
              <a:t>are called </a:t>
            </a:r>
            <a:r>
              <a:rPr lang="en-US" dirty="0" smtClean="0">
                <a:solidFill>
                  <a:prstClr val="black"/>
                </a:solidFill>
              </a:rPr>
              <a:t>asymptotic.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13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Quadratic Functions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Functions of the form 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f(x)= ax</a:t>
            </a:r>
            <a:r>
              <a:rPr lang="en-US" i="1" baseline="300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bx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c</a:t>
            </a:r>
            <a:r>
              <a:rPr lang="en-US" dirty="0">
                <a:solidFill>
                  <a:prstClr val="black"/>
                </a:solidFill>
              </a:rPr>
              <a:t>, where </a:t>
            </a:r>
            <a:r>
              <a:rPr lang="en-US" i="1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a, b,</a:t>
            </a:r>
            <a:r>
              <a:rPr lang="en-US" dirty="0">
                <a:solidFill>
                  <a:prstClr val="black"/>
                </a:solidFill>
              </a:rPr>
              <a:t> and </a:t>
            </a:r>
            <a:r>
              <a:rPr lang="en-US" i="1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dirty="0">
                <a:solidFill>
                  <a:prstClr val="black"/>
                </a:solidFill>
              </a:rPr>
              <a:t> are real numbers, and 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≠0</a:t>
            </a:r>
            <a:r>
              <a:rPr lang="en-US" dirty="0" smtClean="0">
                <a:solidFill>
                  <a:prstClr val="black"/>
                </a:solidFill>
              </a:rPr>
              <a:t>.  They graph to be a parabola.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Linear Absolute Value Functions</a:t>
            </a:r>
          </a:p>
          <a:p>
            <a:pPr marL="800100" lvl="2" indent="0">
              <a:spcBef>
                <a:spcPts val="576"/>
              </a:spcBef>
              <a:buNone/>
            </a:pPr>
            <a:r>
              <a:rPr lang="en-US" dirty="0" smtClean="0">
                <a:solidFill>
                  <a:prstClr val="black"/>
                </a:solidFill>
              </a:rPr>
              <a:t>Functions </a:t>
            </a:r>
            <a:r>
              <a:rPr lang="en-US" dirty="0">
                <a:solidFill>
                  <a:prstClr val="black"/>
                </a:solidFill>
              </a:rPr>
              <a:t>of the form </a:t>
            </a:r>
            <a:r>
              <a:rPr lang="en-US" i="1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f(x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) = a </a:t>
            </a:r>
            <a:r>
              <a:rPr lang="en-US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⎸x + b⎹ + 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>
                <a:solidFill>
                  <a:prstClr val="black"/>
                </a:solidFill>
              </a:rPr>
              <a:t>where 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a, b,</a:t>
            </a:r>
            <a:r>
              <a:rPr lang="en-US" dirty="0" smtClean="0">
                <a:solidFill>
                  <a:prstClr val="black"/>
                </a:solidFill>
              </a:rPr>
              <a:t> and 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c  </a:t>
            </a:r>
            <a:r>
              <a:rPr lang="en-US" dirty="0" smtClean="0">
                <a:solidFill>
                  <a:prstClr val="black"/>
                </a:solidFill>
              </a:rPr>
              <a:t>are </a:t>
            </a:r>
            <a:r>
              <a:rPr lang="en-US" dirty="0">
                <a:solidFill>
                  <a:prstClr val="black"/>
                </a:solidFill>
              </a:rPr>
              <a:t>real numbers and </a:t>
            </a:r>
            <a:r>
              <a:rPr lang="en-US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≠ 0</a:t>
            </a:r>
            <a:r>
              <a:rPr lang="en-US" dirty="0" smtClean="0">
                <a:solidFill>
                  <a:prstClr val="black"/>
                </a:solidFill>
              </a:rPr>
              <a:t>.  Their graphs are made up of straight lines and look like V or </a:t>
            </a:r>
            <a:r>
              <a:rPr lang="el-GR" dirty="0" smtClean="0">
                <a:solidFill>
                  <a:prstClr val="black"/>
                </a:solidFill>
              </a:rPr>
              <a:t>Λ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Linear </a:t>
            </a:r>
            <a:r>
              <a:rPr lang="en-US" b="1" dirty="0" smtClean="0">
                <a:solidFill>
                  <a:srgbClr val="7030A0"/>
                </a:solidFill>
              </a:rPr>
              <a:t>Piecewise </a:t>
            </a:r>
            <a:r>
              <a:rPr lang="en-US" b="1" dirty="0">
                <a:solidFill>
                  <a:srgbClr val="7030A0"/>
                </a:solidFill>
              </a:rPr>
              <a:t>Functions</a:t>
            </a:r>
          </a:p>
          <a:p>
            <a:pPr marL="800100" lvl="2" indent="0">
              <a:spcBef>
                <a:spcPts val="576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Functions </a:t>
            </a:r>
            <a:r>
              <a:rPr lang="en-US" dirty="0" smtClean="0">
                <a:solidFill>
                  <a:prstClr val="black"/>
                </a:solidFill>
              </a:rPr>
              <a:t>that have equation changes for different parts, or pieces, of the domain.  Their graphs appear to be made up of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a collection of lines and/or line segments.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6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368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Representing Functions</vt:lpstr>
      <vt:lpstr>Types of Functions</vt:lpstr>
      <vt:lpstr>Attributes</vt:lpstr>
      <vt:lpstr>Exponential Functions</vt:lpstr>
      <vt:lpstr>Constant Functions</vt:lpstr>
      <vt:lpstr>Function Families</vt:lpstr>
      <vt:lpstr>Function Families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Functions</dc:title>
  <dc:creator>Amplo, William (wamplo@psusd.us)</dc:creator>
  <cp:lastModifiedBy>Amplo, William (wamplo@psusd.us)</cp:lastModifiedBy>
  <cp:revision>25</cp:revision>
  <dcterms:created xsi:type="dcterms:W3CDTF">2006-08-16T00:00:00Z</dcterms:created>
  <dcterms:modified xsi:type="dcterms:W3CDTF">2015-09-03T19:56:02Z</dcterms:modified>
</cp:coreProperties>
</file>