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be/st/ss/documents/ccssmathstandardaug2013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</p:spPr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914400"/>
            <a:ext cx="8763000" cy="5867400"/>
          </a:xfrm>
        </p:spPr>
        <p:txBody>
          <a:bodyPr>
            <a:noAutofit/>
          </a:bodyPr>
          <a:lstStyle/>
          <a:p>
            <a:r>
              <a:rPr lang="en-US" dirty="0" smtClean="0"/>
              <a:t>A.SSE.1.a,b</a:t>
            </a:r>
          </a:p>
          <a:p>
            <a:r>
              <a:rPr lang="en-US" dirty="0" smtClean="0"/>
              <a:t>A.CED.1, 2</a:t>
            </a:r>
          </a:p>
          <a:p>
            <a:r>
              <a:rPr lang="en-US" dirty="0" smtClean="0"/>
              <a:t>A.REI.3, 10, 11</a:t>
            </a:r>
            <a:endParaRPr lang="en-US" dirty="0"/>
          </a:p>
          <a:p>
            <a:r>
              <a:rPr lang="en-US" dirty="0" smtClean="0"/>
              <a:t>F.LE.1, 2, 3, 5</a:t>
            </a:r>
          </a:p>
          <a:p>
            <a:r>
              <a:rPr lang="en-US" dirty="0" smtClean="0"/>
              <a:t>F.BF.1, 2, 3</a:t>
            </a:r>
          </a:p>
          <a:p>
            <a:r>
              <a:rPr lang="en-US" dirty="0" smtClean="0"/>
              <a:t>F.IF.3, 4, 6, 7</a:t>
            </a:r>
          </a:p>
          <a:p>
            <a:r>
              <a:rPr lang="en-US" dirty="0" smtClean="0"/>
              <a:t>N.RN.1, 2</a:t>
            </a:r>
          </a:p>
          <a:p>
            <a:r>
              <a:rPr lang="en-US" dirty="0" smtClean="0"/>
              <a:t>N.Q.2</a:t>
            </a:r>
          </a:p>
          <a:p>
            <a:r>
              <a:rPr lang="en-US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www.cde.ca.gov/be/st/ss/documents/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ccssmathstandardaug2013.pdf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915400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Simple Interest</a:t>
                </a:r>
              </a:p>
              <a:p>
                <a:pPr marL="800100" lvl="2" indent="0" algn="just">
                  <a:buNone/>
                </a:pPr>
                <a:r>
                  <a:rPr lang="en-US" dirty="0" smtClean="0"/>
                  <a:t>In a simple interest account, the interest earned at the end of each year is a percent of the original deposited amount (also known as the original principal).</a:t>
                </a:r>
              </a:p>
              <a:p>
                <a:pPr marL="404622" lvl="1" indent="0">
                  <a:buNone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Simple Interest Formula:	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𝑰</m:t>
                    </m:r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𝒑𝒓𝒕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(for interest only)</a:t>
                </a:r>
              </a:p>
              <a:p>
                <a:pPr marL="1261872" lvl="3" indent="0">
                  <a:buNone/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𝒓𝒕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(total over time)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Compound Interest</a:t>
                </a:r>
              </a:p>
              <a:p>
                <a:pPr marL="800100" lvl="2" indent="0" algn="just">
                  <a:buNone/>
                </a:pPr>
                <a:r>
                  <a:rPr lang="en-US" dirty="0"/>
                  <a:t>In a </a:t>
                </a:r>
                <a:r>
                  <a:rPr lang="en-US" dirty="0" smtClean="0"/>
                  <a:t>compound interest </a:t>
                </a:r>
                <a:r>
                  <a:rPr lang="en-US" dirty="0"/>
                  <a:t>account, the interest earned at the end of each year is a percent of the </a:t>
                </a:r>
                <a:r>
                  <a:rPr lang="en-US" dirty="0" smtClean="0"/>
                  <a:t>account balance at the beginning of the year.</a:t>
                </a:r>
              </a:p>
              <a:p>
                <a:pPr marL="400050" lvl="1" indent="0">
                  <a:buNone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Compound Interest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Formula: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d>
                      </m:e>
                      <m:sup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  <a:p>
                <a:pPr marL="800100"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915400" cy="5334000"/>
              </a:xfrm>
              <a:blipFill rotWithShape="1">
                <a:blip r:embed="rId2"/>
                <a:stretch>
                  <a:fillRect l="-1709" t="-1486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648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Horizontal Asymptote</a:t>
                </a:r>
              </a:p>
              <a:p>
                <a:pPr marL="800100" lvl="2" indent="0" algn="just">
                  <a:spcAft>
                    <a:spcPts val="1800"/>
                  </a:spcAft>
                  <a:buNone/>
                </a:pPr>
                <a:r>
                  <a:rPr lang="en-US" dirty="0" smtClean="0"/>
                  <a:t>A horizontal asymptote is a horizontal line that a function gets closer and closer to, but never intersects.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Basic Function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A basic function is the simplest function of its type.</a:t>
                </a:r>
              </a:p>
              <a:p>
                <a:pPr marL="1257300" lvl="3" indent="0">
                  <a:buNone/>
                </a:pPr>
                <a:r>
                  <a:rPr lang="en-US" sz="2400" dirty="0" smtClean="0"/>
                  <a:t>EXAMPLES</a:t>
                </a:r>
                <a:r>
                  <a:rPr lang="en-US" dirty="0" smtClean="0"/>
                  <a:t>:</a:t>
                </a:r>
              </a:p>
              <a:p>
                <a:pPr lvl="3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The basic linear function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</a:rPr>
                      <m:t>)=</m:t>
                    </m:r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sz="2400" dirty="0" smtClean="0"/>
              </a:p>
              <a:p>
                <a:pPr lvl="3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The basic exponential function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lvl="3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The basic quadratic function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648200"/>
              </a:xfrm>
              <a:blipFill rotWithShape="1">
                <a:blip r:embed="rId2"/>
                <a:stretch>
                  <a:fillRect l="-1852" t="-1706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3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Transformation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 smtClean="0"/>
              <a:t>A transformation is the mapping, or movement, of all the common points of a figure in a plane according to a common operation.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Vertical Translation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 smtClean="0"/>
              <a:t>A vertical translation is a type of transformation that shifts the entire graph up or down.  A vertical translation affects the y-coordinate of each point on the graph.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5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90600"/>
                <a:ext cx="8382000" cy="5715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Coordinate Notation</a:t>
                </a:r>
              </a:p>
              <a:p>
                <a:pPr marL="800100" lvl="2" indent="0" algn="just">
                  <a:spcAft>
                    <a:spcPts val="1800"/>
                  </a:spcAft>
                  <a:buNone/>
                </a:pPr>
                <a:r>
                  <a:rPr lang="en-US" dirty="0"/>
                  <a:t>Coordinate notation is a notation that uses ordered pairs to describe a </a:t>
                </a:r>
                <a:r>
                  <a:rPr lang="en-US" dirty="0" smtClean="0"/>
                  <a:t>transformation on a coordinate plane.</a:t>
                </a: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 smtClean="0"/>
                  <a:t>EXAMPLE:</a:t>
                </a:r>
              </a:p>
              <a:p>
                <a:pPr marL="0" lvl="4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      </m:t>
                          </m:r>
                        </m:e>
                      </m:groupCh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Argument of a Function</a:t>
                </a:r>
              </a:p>
              <a:p>
                <a:pPr marL="800100" lvl="2" indent="0" algn="just">
                  <a:spcAft>
                    <a:spcPts val="1800"/>
                  </a:spcAft>
                  <a:buNone/>
                </a:pPr>
                <a:r>
                  <a:rPr lang="en-US" dirty="0" smtClean="0"/>
                  <a:t>The argument of a function is the variable on which the function operates.</a:t>
                </a: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/>
                  <a:t>EXAMPLE:</a:t>
                </a:r>
              </a:p>
              <a:p>
                <a:pPr marL="0" lvl="4" indent="0" algn="ctr">
                  <a:spcAft>
                    <a:spcPts val="1800"/>
                  </a:spcAft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In the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=7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, the argument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+5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90600"/>
                <a:ext cx="8382000" cy="5715000"/>
              </a:xfrm>
              <a:blipFill rotWithShape="1">
                <a:blip r:embed="rId2"/>
                <a:stretch>
                  <a:fillRect l="-1891" t="-1387" r="-1091" b="-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16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Horizontal Translation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/>
              <a:t>A </a:t>
            </a:r>
            <a:r>
              <a:rPr lang="en-US" dirty="0" smtClean="0"/>
              <a:t>horizontal translation </a:t>
            </a:r>
            <a:r>
              <a:rPr lang="en-US" dirty="0"/>
              <a:t>is a type of transformation that shifts the entire graph </a:t>
            </a:r>
            <a:r>
              <a:rPr lang="en-US" dirty="0" smtClean="0"/>
              <a:t>right or left.  </a:t>
            </a:r>
            <a:r>
              <a:rPr lang="en-US" dirty="0"/>
              <a:t>A </a:t>
            </a:r>
            <a:r>
              <a:rPr lang="en-US" dirty="0" smtClean="0"/>
              <a:t>horizontal translation </a:t>
            </a:r>
            <a:r>
              <a:rPr lang="en-US" dirty="0"/>
              <a:t>affects the </a:t>
            </a:r>
            <a:r>
              <a:rPr lang="en-US" dirty="0" smtClean="0"/>
              <a:t>x-coordinate </a:t>
            </a:r>
            <a:r>
              <a:rPr lang="en-US" dirty="0"/>
              <a:t>of each point on the graph.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Reflection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A reflection of a graph is a mirror image of the graph about a line of reflection.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Line of Reflection</a:t>
            </a:r>
          </a:p>
          <a:p>
            <a:pPr marL="800100" lvl="2" indent="0">
              <a:buNone/>
            </a:pPr>
            <a:r>
              <a:rPr lang="en-US" dirty="0"/>
              <a:t>A line of reflection is the line that the graph is reflected about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Cube Root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A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cube root of a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800100" lvl="2" indent="0">
                  <a:buNone/>
                </a:pPr>
                <a:r>
                  <a:rPr lang="en-US" dirty="0"/>
                  <a:t>EXAMPLE:</a:t>
                </a:r>
              </a:p>
              <a:p>
                <a:pPr marL="0" lvl="2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The cube root of 8 is 2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Index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For RADICAL EXPRESSIONS, the index is the number that sits outside the radical.</a:t>
                </a:r>
              </a:p>
              <a:p>
                <a:pPr marL="800100" lvl="2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EXAMPLE:</a:t>
                </a:r>
              </a:p>
              <a:p>
                <a:pPr marL="0" lvl="2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In the radical expression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, the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the index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/>
                <a:stretch>
                  <a:fillRect l="-1852" t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dirty="0" smtClean="0">
                    <a:solidFill>
                      <a:srgbClr val="7030A0"/>
                    </a:solidFill>
                  </a:rPr>
                  <a:t>n</a:t>
                </a:r>
                <a:r>
                  <a:rPr lang="en-US" b="1" baseline="30000" dirty="0" smtClean="0">
                    <a:solidFill>
                      <a:srgbClr val="7030A0"/>
                    </a:solidFill>
                  </a:rPr>
                  <a:t>th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Root</a:t>
                </a: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represents a positive number, then a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is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baseline="30000" dirty="0" smtClean="0"/>
                  <a:t>th</a:t>
                </a:r>
                <a:r>
                  <a:rPr lang="en-US" dirty="0" smtClean="0"/>
                  <a:t> root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800100" lvl="2" indent="0">
                  <a:buNone/>
                </a:pPr>
                <a:r>
                  <a:rPr lang="en-US" dirty="0"/>
                  <a:t>EXAMPLE:</a:t>
                </a:r>
              </a:p>
              <a:p>
                <a:pPr marL="0" lvl="2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</m:oMath>
                </a14:m>
                <a:r>
                  <a:rPr lang="en-US" baseline="30000" dirty="0" smtClean="0">
                    <a:solidFill>
                      <a:srgbClr val="FF0000"/>
                    </a:solidFill>
                  </a:rPr>
                  <a:t>th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root of 16, 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=16</m:t>
                    </m:r>
                  </m:oMath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Radicand</a:t>
                </a: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 smtClean="0"/>
                  <a:t>The value that is inside the radical is called the radicand.</a:t>
                </a:r>
              </a:p>
              <a:p>
                <a:pPr marL="800100" lvl="2" indent="0">
                  <a:buNone/>
                </a:pPr>
                <a:r>
                  <a:rPr lang="en-US" dirty="0"/>
                  <a:t>EXAMPLE:</a:t>
                </a:r>
              </a:p>
              <a:p>
                <a:pPr marL="0" lvl="2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In the radical expression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25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, the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25 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is the radicand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  <a:blipFill rotWithShape="1">
                <a:blip r:embed="rId2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Rational Exponent</a:t>
                </a: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 smtClean="0"/>
                  <a:t>A rational exponent is an exponent that is a rational number written as a fraction.</a:t>
                </a:r>
              </a:p>
              <a:p>
                <a:pPr marL="800100" lvl="2" indent="0">
                  <a:buNone/>
                </a:pPr>
                <a:r>
                  <a:rPr lang="en-US" dirty="0"/>
                  <a:t>EXAMPLE:</a:t>
                </a:r>
              </a:p>
              <a:p>
                <a:pPr marL="0" lvl="2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In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, the value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a </a:t>
                </a:r>
                <a:r>
                  <a:rPr lang="en-US" smtClean="0">
                    <a:solidFill>
                      <a:srgbClr val="FF0000"/>
                    </a:solidFill>
                  </a:rPr>
                  <a:t>rational exponent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  <a:blipFill rotWithShape="1">
                <a:blip r:embed="rId2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01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546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Exponential Functions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60</cp:revision>
  <dcterms:created xsi:type="dcterms:W3CDTF">2006-08-16T00:00:00Z</dcterms:created>
  <dcterms:modified xsi:type="dcterms:W3CDTF">2016-01-28T20:57:08Z</dcterms:modified>
</cp:coreProperties>
</file>