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2.wmf"/><Relationship Id="rId22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Converting Between Fractions &amp;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8.NS.1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1" cy="2239963"/>
          </a:xfrm>
        </p:spPr>
        <p:txBody>
          <a:bodyPr/>
          <a:lstStyle/>
          <a:p>
            <a:pPr eaLnBrk="1" hangingPunct="1"/>
            <a:r>
              <a:rPr lang="en-US" smtClean="0"/>
              <a:t>Converting Mixed Numbers to Improper Fractions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2209801"/>
            <a:ext cx="91440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Use the rule: Denominator Times Whole Number Plus Numerator over Denominator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525839" y="3505200"/>
          <a:ext cx="1069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9" y="3505200"/>
                        <a:ext cx="10699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97039" y="3713164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prstClr val="black"/>
                </a:solidFill>
              </a:rPr>
              <a:t>Whole Number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840038" y="4038600"/>
            <a:ext cx="609600" cy="0"/>
          </a:xfrm>
          <a:prstGeom prst="line">
            <a:avLst/>
          </a:prstGeom>
          <a:noFill/>
          <a:ln w="635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745038" y="3810000"/>
            <a:ext cx="609600" cy="0"/>
          </a:xfrm>
          <a:prstGeom prst="line">
            <a:avLst/>
          </a:prstGeom>
          <a:noFill/>
          <a:ln w="63500">
            <a:solidFill>
              <a:srgbClr val="80008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4745038" y="4419600"/>
            <a:ext cx="609600" cy="0"/>
          </a:xfrm>
          <a:prstGeom prst="line">
            <a:avLst/>
          </a:prstGeom>
          <a:noFill/>
          <a:ln w="63500">
            <a:solidFill>
              <a:srgbClr val="80008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5380038" y="3505200"/>
          <a:ext cx="25447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3505200"/>
                        <a:ext cx="25447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609601" y="5105400"/>
          <a:ext cx="25146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5105400"/>
                        <a:ext cx="25146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4302126" y="5029200"/>
          <a:ext cx="96043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9" imgW="291960" imgH="393480" progId="Equation.3">
                  <p:embed/>
                </p:oleObj>
              </mc:Choice>
              <mc:Fallback>
                <p:oleObj name="Equation" r:id="rId9" imgW="291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6" y="5029200"/>
                        <a:ext cx="96043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715000" y="5273676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</a:rPr>
              <a:t>SIMPLIFY the fraction if necessary!</a:t>
            </a:r>
          </a:p>
        </p:txBody>
      </p:sp>
    </p:spTree>
    <p:extLst>
      <p:ext uri="{BB962C8B-B14F-4D97-AF65-F5344CB8AC3E}">
        <p14:creationId xmlns:p14="http://schemas.microsoft.com/office/powerpoint/2010/main" val="246349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/>
      <p:bldP spid="9222" grpId="0" animBg="1"/>
      <p:bldP spid="9223" grpId="0" animBg="1"/>
      <p:bldP spid="9225" grpId="0" animBg="1"/>
      <p:bldP spid="92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1" cy="1554162"/>
          </a:xfrm>
        </p:spPr>
        <p:txBody>
          <a:bodyPr/>
          <a:lstStyle/>
          <a:p>
            <a:pPr eaLnBrk="1" hangingPunct="1"/>
            <a:r>
              <a:rPr lang="en-US" smtClean="0"/>
              <a:t>Converting Fractions to Decimals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1" cy="251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To convert a fraction to a decimal, use LONG DIVISION.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Example: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311400" y="3429000"/>
          <a:ext cx="431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3429000"/>
                        <a:ext cx="4318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95601" y="3581401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</a:rPr>
              <a:t>Remember: Top Dog in the house.  The number on top goes in the division house.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990601" y="5105400"/>
          <a:ext cx="9001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253800" imgH="279360" progId="Equation.3">
                  <p:embed/>
                </p:oleObj>
              </mc:Choice>
              <mc:Fallback>
                <p:oleObj name="Equation" r:id="rId5" imgW="253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5105400"/>
                        <a:ext cx="9001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943600" y="4953000"/>
          <a:ext cx="19637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634680" imgH="393480" progId="Equation.3">
                  <p:embed/>
                </p:oleObj>
              </mc:Choice>
              <mc:Fallback>
                <p:oleObj name="Equation" r:id="rId7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953000"/>
                        <a:ext cx="1963738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99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1" cy="1706563"/>
          </a:xfrm>
        </p:spPr>
        <p:txBody>
          <a:bodyPr/>
          <a:lstStyle/>
          <a:p>
            <a:pPr eaLnBrk="1" hangingPunct="1"/>
            <a:r>
              <a:rPr lang="en-US" dirty="0" smtClean="0"/>
              <a:t>Converting Decimals to Fractions</a:t>
            </a:r>
            <a:br>
              <a:rPr lang="en-US" dirty="0" smtClean="0"/>
            </a:br>
            <a:r>
              <a:rPr lang="en-US" cap="small" dirty="0" smtClean="0"/>
              <a:t>terminating decimals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1" cy="228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To convert a decimal to a fraction, use a PLACE VALUE TABLE to write the number.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Example: 8.17</a:t>
            </a:r>
          </a:p>
        </p:txBody>
      </p:sp>
      <p:graphicFrame>
        <p:nvGraphicFramePr>
          <p:cNvPr id="8222" name="Group 30"/>
          <p:cNvGraphicFramePr>
            <a:graphicFrameLocks noGrp="1"/>
          </p:cNvGraphicFramePr>
          <p:nvPr/>
        </p:nvGraphicFramePr>
        <p:xfrm>
          <a:off x="1" y="4068764"/>
          <a:ext cx="9144000" cy="11938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THOUSANDTHS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482975" y="4851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  <a:cs typeface="Arial" charset="0"/>
              </a:rPr>
              <a:t>●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851025" y="4722813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711575" y="4732339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529263" y="4732339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" y="54403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prstClr val="black"/>
                </a:solidFill>
              </a:rPr>
              <a:t>The NAME of the place value tells us the denominator !</a:t>
            </a:r>
          </a:p>
        </p:txBody>
      </p:sp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3962400" y="5867401"/>
          <a:ext cx="784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867401"/>
                        <a:ext cx="7842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62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24" grpId="0"/>
      <p:bldP spid="82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1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Repeating Decimals!!!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81610"/>
            <a:ext cx="8839200" cy="562399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Example: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Let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How many digits appear under the repetition line?</a:t>
            </a:r>
          </a:p>
          <a:p>
            <a:pPr algn="ctr"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So multiply each side by 1 followed by </a:t>
            </a:r>
            <a:r>
              <a:rPr lang="en-US" sz="2400" dirty="0" smtClean="0">
                <a:solidFill>
                  <a:srgbClr val="FF0000"/>
                </a:solidFill>
              </a:rPr>
              <a:t>2 zeros </a:t>
            </a:r>
            <a:r>
              <a:rPr lang="en-US" sz="2400" dirty="0" smtClean="0"/>
              <a:t>(100).</a:t>
            </a:r>
          </a:p>
          <a:p>
            <a:pPr algn="ctr"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or</a:t>
            </a:r>
            <a:endParaRPr lang="en-US" sz="2400" dirty="0"/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Now subtract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from both sides and solve the equation: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endParaRPr lang="en-US" sz="2400" dirty="0"/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_____________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endParaRPr lang="en-US" sz="2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213102"/>
              </p:ext>
            </p:extLst>
          </p:nvPr>
        </p:nvGraphicFramePr>
        <p:xfrm>
          <a:off x="1447800" y="1066800"/>
          <a:ext cx="614722" cy="435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3" imgW="304560" imgH="215640" progId="Equation.3">
                  <p:embed/>
                </p:oleObj>
              </mc:Choice>
              <mc:Fallback>
                <p:oleObj name="Equation" r:id="rId3" imgW="304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066800"/>
                        <a:ext cx="614722" cy="435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605347"/>
              </p:ext>
            </p:extLst>
          </p:nvPr>
        </p:nvGraphicFramePr>
        <p:xfrm>
          <a:off x="762000" y="1600200"/>
          <a:ext cx="11049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5" imgW="533160" imgH="215640" progId="Equation.3">
                  <p:embed/>
                </p:oleObj>
              </mc:Choice>
              <mc:Fallback>
                <p:oleObj name="Equation" r:id="rId5" imgW="53316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1104900" cy="447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875214"/>
              </p:ext>
            </p:extLst>
          </p:nvPr>
        </p:nvGraphicFramePr>
        <p:xfrm>
          <a:off x="1295400" y="3886200"/>
          <a:ext cx="2178050" cy="459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2178050" cy="459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856460"/>
              </p:ext>
            </p:extLst>
          </p:nvPr>
        </p:nvGraphicFramePr>
        <p:xfrm>
          <a:off x="457200" y="4919663"/>
          <a:ext cx="15970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9" imgW="838080" imgH="457200" progId="Equation.3">
                  <p:embed/>
                </p:oleObj>
              </mc:Choice>
              <mc:Fallback>
                <p:oleObj name="Equation" r:id="rId9" imgW="83808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19663"/>
                        <a:ext cx="15970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872740"/>
              </p:ext>
            </p:extLst>
          </p:nvPr>
        </p:nvGraphicFramePr>
        <p:xfrm>
          <a:off x="5743575" y="3910013"/>
          <a:ext cx="15732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11" imgW="825480" imgH="215640" progId="Equation.3">
                  <p:embed/>
                </p:oleObj>
              </mc:Choice>
              <mc:Fallback>
                <p:oleObj name="Equation" r:id="rId11" imgW="8254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3910013"/>
                        <a:ext cx="1573213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447117"/>
              </p:ext>
            </p:extLst>
          </p:nvPr>
        </p:nvGraphicFramePr>
        <p:xfrm>
          <a:off x="555172" y="5980113"/>
          <a:ext cx="11128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13" imgW="583920" imgH="177480" progId="Equation.3">
                  <p:embed/>
                </p:oleObj>
              </mc:Choice>
              <mc:Fallback>
                <p:oleObj name="Equation" r:id="rId13" imgW="58392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72" y="5980113"/>
                        <a:ext cx="111283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613975"/>
              </p:ext>
            </p:extLst>
          </p:nvPr>
        </p:nvGraphicFramePr>
        <p:xfrm>
          <a:off x="4144962" y="4994275"/>
          <a:ext cx="11128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5" imgW="583920" imgH="177480" progId="Equation.3">
                  <p:embed/>
                </p:oleObj>
              </mc:Choice>
              <mc:Fallback>
                <p:oleObj name="Equation" r:id="rId15" imgW="5839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2" y="4994275"/>
                        <a:ext cx="111283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240805"/>
              </p:ext>
            </p:extLst>
          </p:nvPr>
        </p:nvGraphicFramePr>
        <p:xfrm>
          <a:off x="4122737" y="5638800"/>
          <a:ext cx="12112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7" imgW="634680" imgH="393480" progId="Equation.3">
                  <p:embed/>
                </p:oleObj>
              </mc:Choice>
              <mc:Fallback>
                <p:oleObj name="Equation" r:id="rId17" imgW="634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7" y="5638800"/>
                        <a:ext cx="12112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646835"/>
              </p:ext>
            </p:extLst>
          </p:nvPr>
        </p:nvGraphicFramePr>
        <p:xfrm>
          <a:off x="6477000" y="5181600"/>
          <a:ext cx="1524000" cy="1318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19" imgW="457200" imgH="393480" progId="Equation.3">
                  <p:embed/>
                </p:oleObj>
              </mc:Choice>
              <mc:Fallback>
                <p:oleObj name="Equation" r:id="rId19" imgW="4572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181600"/>
                        <a:ext cx="1524000" cy="1318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114800" y="5486400"/>
            <a:ext cx="533400" cy="990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8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1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Repeating Decimals!!!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81610"/>
            <a:ext cx="8839200" cy="562399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Example: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Let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How many digits appear under the repetition line?</a:t>
            </a:r>
          </a:p>
          <a:p>
            <a:pPr algn="ctr"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3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So multiply each side by 1 followed by </a:t>
            </a:r>
            <a:r>
              <a:rPr lang="en-US" sz="2400" dirty="0" smtClean="0">
                <a:solidFill>
                  <a:srgbClr val="FF0000"/>
                </a:solidFill>
              </a:rPr>
              <a:t>3 zeros </a:t>
            </a:r>
            <a:r>
              <a:rPr lang="en-US" sz="2400" dirty="0" smtClean="0"/>
              <a:t>(1000).</a:t>
            </a:r>
          </a:p>
          <a:p>
            <a:pPr algn="ctr"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or</a:t>
            </a:r>
            <a:endParaRPr lang="en-US" sz="2400" dirty="0"/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Now subtract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/>
              <a:t> from both sides and solve the equation: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endParaRPr lang="en-US" sz="2400" dirty="0"/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r>
              <a:rPr lang="en-US" sz="2400" dirty="0" smtClean="0"/>
              <a:t>     _______________</a:t>
            </a:r>
          </a:p>
          <a:p>
            <a:pPr eaLnBrk="1" hangingPunct="1">
              <a:spcBef>
                <a:spcPts val="0"/>
              </a:spcBef>
              <a:spcAft>
                <a:spcPts val="1500"/>
              </a:spcAft>
              <a:buFontTx/>
              <a:buNone/>
            </a:pPr>
            <a:endParaRPr lang="en-US" sz="2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714291"/>
              </p:ext>
            </p:extLst>
          </p:nvPr>
        </p:nvGraphicFramePr>
        <p:xfrm>
          <a:off x="1439863" y="1066800"/>
          <a:ext cx="9223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3" imgW="457200" imgH="215640" progId="Equation.3">
                  <p:embed/>
                </p:oleObj>
              </mc:Choice>
              <mc:Fallback>
                <p:oleObj name="Equation" r:id="rId3" imgW="457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9863" y="1066800"/>
                        <a:ext cx="922337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320310"/>
              </p:ext>
            </p:extLst>
          </p:nvPr>
        </p:nvGraphicFramePr>
        <p:xfrm>
          <a:off x="604838" y="1600200"/>
          <a:ext cx="14208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5" imgW="685800" imgH="215640" progId="Equation.3">
                  <p:embed/>
                </p:oleObj>
              </mc:Choice>
              <mc:Fallback>
                <p:oleObj name="Equation" r:id="rId5" imgW="685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600200"/>
                        <a:ext cx="14208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73072"/>
              </p:ext>
            </p:extLst>
          </p:nvPr>
        </p:nvGraphicFramePr>
        <p:xfrm>
          <a:off x="1006475" y="3886200"/>
          <a:ext cx="27574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7" imgW="1447560" imgH="241200" progId="Equation.3">
                  <p:embed/>
                </p:oleObj>
              </mc:Choice>
              <mc:Fallback>
                <p:oleObj name="Equation" r:id="rId7" imgW="1447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886200"/>
                        <a:ext cx="27574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51029"/>
              </p:ext>
            </p:extLst>
          </p:nvPr>
        </p:nvGraphicFramePr>
        <p:xfrm>
          <a:off x="153987" y="4967288"/>
          <a:ext cx="25892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9" imgW="1358640" imgH="406080" progId="Equation.3">
                  <p:embed/>
                </p:oleObj>
              </mc:Choice>
              <mc:Fallback>
                <p:oleObj name="Equation" r:id="rId9" imgW="13586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" y="4967288"/>
                        <a:ext cx="258921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300142"/>
              </p:ext>
            </p:extLst>
          </p:nvPr>
        </p:nvGraphicFramePr>
        <p:xfrm>
          <a:off x="5538788" y="3879869"/>
          <a:ext cx="19843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11" imgW="1041120" imgH="215640" progId="Equation.3">
                  <p:embed/>
                </p:oleObj>
              </mc:Choice>
              <mc:Fallback>
                <p:oleObj name="Equation" r:id="rId11" imgW="1041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3879869"/>
                        <a:ext cx="19843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750715"/>
              </p:ext>
            </p:extLst>
          </p:nvPr>
        </p:nvGraphicFramePr>
        <p:xfrm>
          <a:off x="254560" y="5980113"/>
          <a:ext cx="15970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13" imgW="838080" imgH="177480" progId="Equation.3">
                  <p:embed/>
                </p:oleObj>
              </mc:Choice>
              <mc:Fallback>
                <p:oleObj name="Equation" r:id="rId13" imgW="838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560" y="5980113"/>
                        <a:ext cx="15970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97407"/>
              </p:ext>
            </p:extLst>
          </p:nvPr>
        </p:nvGraphicFramePr>
        <p:xfrm>
          <a:off x="3903663" y="4994275"/>
          <a:ext cx="15970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15" imgW="838080" imgH="177480" progId="Equation.3">
                  <p:embed/>
                </p:oleObj>
              </mc:Choice>
              <mc:Fallback>
                <p:oleObj name="Equation" r:id="rId15" imgW="838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4994275"/>
                        <a:ext cx="15970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068583"/>
              </p:ext>
            </p:extLst>
          </p:nvPr>
        </p:nvGraphicFramePr>
        <p:xfrm>
          <a:off x="3881438" y="5638800"/>
          <a:ext cx="16954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17" imgW="888840" imgH="393480" progId="Equation.3">
                  <p:embed/>
                </p:oleObj>
              </mc:Choice>
              <mc:Fallback>
                <p:oleObj name="Equation" r:id="rId17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5638800"/>
                        <a:ext cx="169545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397"/>
              </p:ext>
            </p:extLst>
          </p:nvPr>
        </p:nvGraphicFramePr>
        <p:xfrm>
          <a:off x="6362700" y="4953000"/>
          <a:ext cx="17145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19" imgW="863280" imgH="393480" progId="Equation.3">
                  <p:embed/>
                </p:oleObj>
              </mc:Choice>
              <mc:Fallback>
                <p:oleObj name="Equation" r:id="rId19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4953000"/>
                        <a:ext cx="17145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962400" y="5486400"/>
            <a:ext cx="533400" cy="990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582660"/>
              </p:ext>
            </p:extLst>
          </p:nvPr>
        </p:nvGraphicFramePr>
        <p:xfrm>
          <a:off x="6653213" y="5845175"/>
          <a:ext cx="12096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21" imgW="609480" imgH="393480" progId="Equation.3">
                  <p:embed/>
                </p:oleObj>
              </mc:Choice>
              <mc:Fallback>
                <p:oleObj name="Equation" r:id="rId21" imgW="6094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3213" y="5845175"/>
                        <a:ext cx="12096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062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736638"/>
              </p:ext>
            </p:extLst>
          </p:nvPr>
        </p:nvGraphicFramePr>
        <p:xfrm>
          <a:off x="685800" y="1600200"/>
          <a:ext cx="148061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380880" imgH="215640" progId="Equation.3">
                  <p:embed/>
                </p:oleObj>
              </mc:Choice>
              <mc:Fallback>
                <p:oleObj name="Equation" r:id="rId3" imgW="38088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480616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772533"/>
              </p:ext>
            </p:extLst>
          </p:nvPr>
        </p:nvGraphicFramePr>
        <p:xfrm>
          <a:off x="5622925" y="1600200"/>
          <a:ext cx="2124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545760" imgH="215640" progId="Equation.3">
                  <p:embed/>
                </p:oleObj>
              </mc:Choice>
              <mc:Fallback>
                <p:oleObj name="Equation" r:id="rId5" imgW="5457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925" y="1600200"/>
                        <a:ext cx="2124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24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200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Converting Between Fractions &amp; Decimals</vt:lpstr>
      <vt:lpstr>Converting Mixed Numbers to Improper Fractions</vt:lpstr>
      <vt:lpstr>Converting Fractions to Decimals</vt:lpstr>
      <vt:lpstr>Converting Decimals to Fractions terminating decimals</vt:lpstr>
      <vt:lpstr>Repeating Decimals!!!</vt:lpstr>
      <vt:lpstr>Repeating Decimals!!!</vt:lpstr>
      <vt:lpstr>Try These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Between Fractions &amp; Decimals</dc:title>
  <dc:creator>Amplo, William (wamplo@psusd.us)</dc:creator>
  <cp:lastModifiedBy>Amplo, William (wamplo@psusd.us)</cp:lastModifiedBy>
  <cp:revision>12</cp:revision>
  <dcterms:created xsi:type="dcterms:W3CDTF">2006-08-16T00:00:00Z</dcterms:created>
  <dcterms:modified xsi:type="dcterms:W3CDTF">2016-01-11T18:11:36Z</dcterms:modified>
</cp:coreProperties>
</file>