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5D2D0C-2C3E-482C-B2CB-A7CBD9A61C9A}" type="slidenum">
              <a:rPr lang="en-US"/>
              <a:pPr/>
              <a:t>‹#›</a:t>
            </a:fld>
            <a:endParaRPr lang="en-US"/>
          </a:p>
        </p:txBody>
      </p:sp>
    </p:spTree>
    <p:extLst>
      <p:ext uri="{BB962C8B-B14F-4D97-AF65-F5344CB8AC3E}">
        <p14:creationId xmlns:p14="http://schemas.microsoft.com/office/powerpoint/2010/main" val="383206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9CE516-57DB-4BE5-B4BB-5FF7D1F312FB}" type="slidenum">
              <a:rPr lang="en-US"/>
              <a:pPr/>
              <a:t>‹#›</a:t>
            </a:fld>
            <a:endParaRPr lang="en-US"/>
          </a:p>
        </p:txBody>
      </p:sp>
    </p:spTree>
    <p:extLst>
      <p:ext uri="{BB962C8B-B14F-4D97-AF65-F5344CB8AC3E}">
        <p14:creationId xmlns:p14="http://schemas.microsoft.com/office/powerpoint/2010/main" val="78052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1956ED7-B0E0-4B97-B75D-5BE30832ED9E}" type="slidenum">
              <a:rPr lang="en-US"/>
              <a:pPr/>
              <a:t>‹#›</a:t>
            </a:fld>
            <a:endParaRPr lang="en-US"/>
          </a:p>
        </p:txBody>
      </p:sp>
    </p:spTree>
    <p:extLst>
      <p:ext uri="{BB962C8B-B14F-4D97-AF65-F5344CB8AC3E}">
        <p14:creationId xmlns:p14="http://schemas.microsoft.com/office/powerpoint/2010/main" val="38564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3DBA18-346B-4386-8598-8997978555F7}" type="slidenum">
              <a:rPr lang="en-US"/>
              <a:pPr/>
              <a:t>‹#›</a:t>
            </a:fld>
            <a:endParaRPr lang="en-US"/>
          </a:p>
        </p:txBody>
      </p:sp>
    </p:spTree>
    <p:extLst>
      <p:ext uri="{BB962C8B-B14F-4D97-AF65-F5344CB8AC3E}">
        <p14:creationId xmlns:p14="http://schemas.microsoft.com/office/powerpoint/2010/main" val="1439002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867D73-C7EA-4353-A3E1-5892D8701143}" type="slidenum">
              <a:rPr lang="en-US"/>
              <a:pPr/>
              <a:t>‹#›</a:t>
            </a:fld>
            <a:endParaRPr lang="en-US"/>
          </a:p>
        </p:txBody>
      </p:sp>
    </p:spTree>
    <p:extLst>
      <p:ext uri="{BB962C8B-B14F-4D97-AF65-F5344CB8AC3E}">
        <p14:creationId xmlns:p14="http://schemas.microsoft.com/office/powerpoint/2010/main" val="3123859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92E4E6-5775-4EFC-9127-F31A3A7E812B}" type="slidenum">
              <a:rPr lang="en-US"/>
              <a:pPr/>
              <a:t>‹#›</a:t>
            </a:fld>
            <a:endParaRPr lang="en-US"/>
          </a:p>
        </p:txBody>
      </p:sp>
    </p:spTree>
    <p:extLst>
      <p:ext uri="{BB962C8B-B14F-4D97-AF65-F5344CB8AC3E}">
        <p14:creationId xmlns:p14="http://schemas.microsoft.com/office/powerpoint/2010/main" val="2371434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258D13E-C00D-45C9-9EA8-054393715D3F}" type="slidenum">
              <a:rPr lang="en-US"/>
              <a:pPr/>
              <a:t>‹#›</a:t>
            </a:fld>
            <a:endParaRPr lang="en-US"/>
          </a:p>
        </p:txBody>
      </p:sp>
    </p:spTree>
    <p:extLst>
      <p:ext uri="{BB962C8B-B14F-4D97-AF65-F5344CB8AC3E}">
        <p14:creationId xmlns:p14="http://schemas.microsoft.com/office/powerpoint/2010/main" val="413055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EAD0DED-EC16-4D11-B262-285982227282}" type="slidenum">
              <a:rPr lang="en-US"/>
              <a:pPr/>
              <a:t>‹#›</a:t>
            </a:fld>
            <a:endParaRPr lang="en-US"/>
          </a:p>
        </p:txBody>
      </p:sp>
    </p:spTree>
    <p:extLst>
      <p:ext uri="{BB962C8B-B14F-4D97-AF65-F5344CB8AC3E}">
        <p14:creationId xmlns:p14="http://schemas.microsoft.com/office/powerpoint/2010/main" val="4259743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7751634-AB7C-4AA1-9047-F35E4991E76E}" type="slidenum">
              <a:rPr lang="en-US"/>
              <a:pPr/>
              <a:t>‹#›</a:t>
            </a:fld>
            <a:endParaRPr lang="en-US"/>
          </a:p>
        </p:txBody>
      </p:sp>
    </p:spTree>
    <p:extLst>
      <p:ext uri="{BB962C8B-B14F-4D97-AF65-F5344CB8AC3E}">
        <p14:creationId xmlns:p14="http://schemas.microsoft.com/office/powerpoint/2010/main" val="2900060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065300-53D5-4B0A-8246-BE3E548475F8}" type="slidenum">
              <a:rPr lang="en-US"/>
              <a:pPr/>
              <a:t>‹#›</a:t>
            </a:fld>
            <a:endParaRPr lang="en-US"/>
          </a:p>
        </p:txBody>
      </p:sp>
    </p:spTree>
    <p:extLst>
      <p:ext uri="{BB962C8B-B14F-4D97-AF65-F5344CB8AC3E}">
        <p14:creationId xmlns:p14="http://schemas.microsoft.com/office/powerpoint/2010/main" val="2341291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6C6FF31-3B3A-45FD-A535-22ADBD0EAA21}" type="slidenum">
              <a:rPr lang="en-US"/>
              <a:pPr/>
              <a:t>‹#›</a:t>
            </a:fld>
            <a:endParaRPr lang="en-US"/>
          </a:p>
        </p:txBody>
      </p:sp>
    </p:spTree>
    <p:extLst>
      <p:ext uri="{BB962C8B-B14F-4D97-AF65-F5344CB8AC3E}">
        <p14:creationId xmlns:p14="http://schemas.microsoft.com/office/powerpoint/2010/main" val="3812529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3D0AF065-8CAB-4F48-922A-71C9F00223A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9.wmf"/><Relationship Id="rId5" Type="http://schemas.openxmlformats.org/officeDocument/2006/relationships/oleObject" Target="../embeddings/oleObject10.bin"/><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xfrm>
            <a:off x="457200" y="274638"/>
            <a:ext cx="8229600" cy="5897562"/>
          </a:xfrm>
        </p:spPr>
        <p:txBody>
          <a:bodyPr/>
          <a:lstStyle/>
          <a:p>
            <a:r>
              <a:rPr lang="en-US" dirty="0"/>
              <a:t>EXPONENT RULES</a:t>
            </a:r>
            <a:br>
              <a:rPr lang="en-US" dirty="0"/>
            </a:br>
            <a:r>
              <a:rPr lang="en-US" dirty="0"/>
              <a:t>TREE </a:t>
            </a:r>
            <a:r>
              <a:rPr lang="en-US" dirty="0" smtClean="0"/>
              <a:t>MAP</a:t>
            </a:r>
            <a:br>
              <a:rPr lang="en-US" dirty="0" smtClean="0"/>
            </a:br>
            <a:r>
              <a:rPr lang="en-US" dirty="0"/>
              <a:t/>
            </a:r>
            <a:br>
              <a:rPr lang="en-US" dirty="0"/>
            </a:br>
            <a:r>
              <a:rPr lang="en-US" dirty="0" smtClean="0"/>
              <a:t>Create a TREE MAP</a:t>
            </a:r>
            <a:br>
              <a:rPr lang="en-US" dirty="0" smtClean="0"/>
            </a:br>
            <a:r>
              <a:rPr lang="en-US" dirty="0" smtClean="0"/>
              <a:t>using the following eight rules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2362200" y="1752600"/>
          <a:ext cx="4464050" cy="1066800"/>
        </p:xfrm>
        <a:graphic>
          <a:graphicData uri="http://schemas.openxmlformats.org/presentationml/2006/ole">
            <mc:AlternateContent xmlns:mc="http://schemas.openxmlformats.org/markup-compatibility/2006">
              <mc:Choice xmlns:v="urn:schemas-microsoft-com:vml" Requires="v">
                <p:oleObj spid="_x0000_s5153" name="Equation" r:id="rId3" imgW="850680" imgH="203040" progId="Equation.3">
                  <p:embed/>
                </p:oleObj>
              </mc:Choice>
              <mc:Fallback>
                <p:oleObj name="Equation" r:id="rId3" imgW="850680" imgH="2030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752600"/>
                        <a:ext cx="446405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3" name="Object 3"/>
          <p:cNvGraphicFramePr>
            <a:graphicFrameLocks noChangeAspect="1"/>
          </p:cNvGraphicFramePr>
          <p:nvPr/>
        </p:nvGraphicFramePr>
        <p:xfrm>
          <a:off x="2667000" y="3124200"/>
          <a:ext cx="3730625" cy="1400175"/>
        </p:xfrm>
        <a:graphic>
          <a:graphicData uri="http://schemas.openxmlformats.org/presentationml/2006/ole">
            <mc:AlternateContent xmlns:mc="http://schemas.openxmlformats.org/markup-compatibility/2006">
              <mc:Choice xmlns:v="urn:schemas-microsoft-com:vml" Requires="v">
                <p:oleObj spid="_x0000_s5154" name="Equation" r:id="rId5" imgW="711000" imgH="266400" progId="Equation.3">
                  <p:embed/>
                </p:oleObj>
              </mc:Choice>
              <mc:Fallback>
                <p:oleObj name="Equation" r:id="rId5" imgW="711000" imgH="2664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3124200"/>
                        <a:ext cx="3730625" cy="1400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7" name="Object 7"/>
          <p:cNvGraphicFramePr>
            <a:graphicFrameLocks noChangeAspect="1"/>
          </p:cNvGraphicFramePr>
          <p:nvPr/>
        </p:nvGraphicFramePr>
        <p:xfrm>
          <a:off x="1752600" y="5029200"/>
          <a:ext cx="5927725" cy="1266825"/>
        </p:xfrm>
        <a:graphic>
          <a:graphicData uri="http://schemas.openxmlformats.org/presentationml/2006/ole">
            <mc:AlternateContent xmlns:mc="http://schemas.openxmlformats.org/markup-compatibility/2006">
              <mc:Choice xmlns:v="urn:schemas-microsoft-com:vml" Requires="v">
                <p:oleObj spid="_x0000_s5155" name="Equation" r:id="rId7" imgW="1130040" imgH="241200" progId="Equation.3">
                  <p:embed/>
                </p:oleObj>
              </mc:Choice>
              <mc:Fallback>
                <p:oleObj name="Equation" r:id="rId7" imgW="1130040" imgH="2412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5029200"/>
                        <a:ext cx="5927725" cy="1266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8" name="Rectangle 8"/>
          <p:cNvSpPr>
            <a:spLocks noGrp="1" noChangeArrowheads="1"/>
          </p:cNvSpPr>
          <p:nvPr>
            <p:ph type="title"/>
          </p:nvPr>
        </p:nvSpPr>
        <p:spPr/>
        <p:txBody>
          <a:bodyPr/>
          <a:lstStyle/>
          <a:p>
            <a:r>
              <a:rPr lang="en-US"/>
              <a:t>MULTIPLICATION RULES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noChangeAspect="1"/>
          </p:cNvGraphicFramePr>
          <p:nvPr/>
        </p:nvGraphicFramePr>
        <p:xfrm>
          <a:off x="2438400" y="4038600"/>
          <a:ext cx="3930650" cy="2600325"/>
        </p:xfrm>
        <a:graphic>
          <a:graphicData uri="http://schemas.openxmlformats.org/presentationml/2006/ole">
            <mc:AlternateContent xmlns:mc="http://schemas.openxmlformats.org/markup-compatibility/2006">
              <mc:Choice xmlns:v="urn:schemas-microsoft-com:vml" Requires="v">
                <p:oleObj spid="_x0000_s6165" name="Equation" r:id="rId3" imgW="749160" imgH="495000" progId="Equation.3">
                  <p:embed/>
                </p:oleObj>
              </mc:Choice>
              <mc:Fallback>
                <p:oleObj name="Equation" r:id="rId3" imgW="749160" imgH="4950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4038600"/>
                        <a:ext cx="3930650" cy="2600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7" name="Object 3"/>
          <p:cNvGraphicFramePr>
            <a:graphicFrameLocks noChangeAspect="1"/>
          </p:cNvGraphicFramePr>
          <p:nvPr>
            <p:extLst>
              <p:ext uri="{D42A27DB-BD31-4B8C-83A1-F6EECF244321}">
                <p14:modId xmlns:p14="http://schemas.microsoft.com/office/powerpoint/2010/main" val="2469507537"/>
              </p:ext>
            </p:extLst>
          </p:nvPr>
        </p:nvGraphicFramePr>
        <p:xfrm>
          <a:off x="1843088" y="1600200"/>
          <a:ext cx="5395912" cy="2200275"/>
        </p:xfrm>
        <a:graphic>
          <a:graphicData uri="http://schemas.openxmlformats.org/presentationml/2006/ole">
            <mc:AlternateContent xmlns:mc="http://schemas.openxmlformats.org/markup-compatibility/2006">
              <mc:Choice xmlns:v="urn:schemas-microsoft-com:vml" Requires="v">
                <p:oleObj spid="_x0000_s6166" name="Equation" r:id="rId5" imgW="1028520" imgH="419040" progId="Equation.3">
                  <p:embed/>
                </p:oleObj>
              </mc:Choice>
              <mc:Fallback>
                <p:oleObj name="Equation" r:id="rId5" imgW="1028520" imgH="419040" progId="Equation.3">
                  <p:embed/>
                  <p:pic>
                    <p:nvPicPr>
                      <p:cNvPr id="0" name="Object 3"/>
                      <p:cNvPicPr>
                        <a:picLocks noChangeAspect="1" noChangeArrowheads="1"/>
                      </p:cNvPicPr>
                      <p:nvPr/>
                    </p:nvPicPr>
                    <p:blipFill>
                      <a:blip r:embed="rId6"/>
                      <a:srcRect/>
                      <a:stretch>
                        <a:fillRect/>
                      </a:stretch>
                    </p:blipFill>
                    <p:spPr bwMode="auto">
                      <a:xfrm>
                        <a:off x="1843088" y="1600200"/>
                        <a:ext cx="5395912" cy="2200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8" name="Rectangle 4"/>
          <p:cNvSpPr>
            <a:spLocks noGrp="1" noChangeArrowheads="1"/>
          </p:cNvSpPr>
          <p:nvPr>
            <p:ph type="title"/>
          </p:nvPr>
        </p:nvSpPr>
        <p:spPr/>
        <p:txBody>
          <a:bodyPr/>
          <a:lstStyle/>
          <a:p>
            <a:r>
              <a:rPr lang="en-US"/>
              <a:t>DIVISION RULES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p:cNvGraphicFramePr>
            <a:graphicFrameLocks noChangeAspect="1"/>
          </p:cNvGraphicFramePr>
          <p:nvPr>
            <p:extLst>
              <p:ext uri="{D42A27DB-BD31-4B8C-83A1-F6EECF244321}">
                <p14:modId xmlns:p14="http://schemas.microsoft.com/office/powerpoint/2010/main" val="1710328847"/>
              </p:ext>
            </p:extLst>
          </p:nvPr>
        </p:nvGraphicFramePr>
        <p:xfrm>
          <a:off x="2540000" y="1524000"/>
          <a:ext cx="4064000" cy="1679575"/>
        </p:xfrm>
        <a:graphic>
          <a:graphicData uri="http://schemas.openxmlformats.org/presentationml/2006/ole">
            <mc:AlternateContent xmlns:mc="http://schemas.openxmlformats.org/markup-compatibility/2006">
              <mc:Choice xmlns:v="urn:schemas-microsoft-com:vml" Requires="v">
                <p:oleObj spid="_x0000_s9238" name="Equation" r:id="rId3" imgW="952200" imgH="393480" progId="Equation.3">
                  <p:embed/>
                </p:oleObj>
              </mc:Choice>
              <mc:Fallback>
                <p:oleObj name="Equation" r:id="rId3" imgW="952200" imgH="393480" progId="Equation.3">
                  <p:embed/>
                  <p:pic>
                    <p:nvPicPr>
                      <p:cNvPr id="0" name="Object 2"/>
                      <p:cNvPicPr>
                        <a:picLocks noChangeAspect="1" noChangeArrowheads="1"/>
                      </p:cNvPicPr>
                      <p:nvPr/>
                    </p:nvPicPr>
                    <p:blipFill>
                      <a:blip r:embed="rId4"/>
                      <a:srcRect/>
                      <a:stretch>
                        <a:fillRect/>
                      </a:stretch>
                    </p:blipFill>
                    <p:spPr bwMode="auto">
                      <a:xfrm>
                        <a:off x="2540000" y="1524000"/>
                        <a:ext cx="4064000" cy="1679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0" name="Object 4"/>
          <p:cNvGraphicFramePr>
            <a:graphicFrameLocks noChangeAspect="1"/>
          </p:cNvGraphicFramePr>
          <p:nvPr/>
        </p:nvGraphicFramePr>
        <p:xfrm>
          <a:off x="1752600" y="3810000"/>
          <a:ext cx="5954713" cy="2371725"/>
        </p:xfrm>
        <a:graphic>
          <a:graphicData uri="http://schemas.openxmlformats.org/presentationml/2006/ole">
            <mc:AlternateContent xmlns:mc="http://schemas.openxmlformats.org/markup-compatibility/2006">
              <mc:Choice xmlns:v="urn:schemas-microsoft-com:vml" Requires="v">
                <p:oleObj spid="_x0000_s9239" name="Equation" r:id="rId5" imgW="1244520" imgH="495000" progId="Equation.3">
                  <p:embed/>
                </p:oleObj>
              </mc:Choice>
              <mc:Fallback>
                <p:oleObj name="Equation" r:id="rId5" imgW="1244520" imgH="4950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3810000"/>
                        <a:ext cx="5954713" cy="2371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1" name="Rectangle 5"/>
          <p:cNvSpPr>
            <a:spLocks noGrp="1" noChangeArrowheads="1"/>
          </p:cNvSpPr>
          <p:nvPr>
            <p:ph type="title"/>
          </p:nvPr>
        </p:nvSpPr>
        <p:spPr>
          <a:xfrm>
            <a:off x="76200" y="228600"/>
            <a:ext cx="8991600" cy="1143000"/>
          </a:xfrm>
        </p:spPr>
        <p:txBody>
          <a:bodyPr/>
          <a:lstStyle/>
          <a:p>
            <a:r>
              <a:rPr lang="en-US" dirty="0"/>
              <a:t>NEGATIVE </a:t>
            </a:r>
            <a:r>
              <a:rPr lang="en-US" dirty="0" smtClean="0"/>
              <a:t>EXPONENT RULES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nvGraphicFramePr>
        <p:xfrm>
          <a:off x="1905000" y="2590800"/>
          <a:ext cx="5638800" cy="1470025"/>
        </p:xfrm>
        <a:graphic>
          <a:graphicData uri="http://schemas.openxmlformats.org/presentationml/2006/ole">
            <mc:AlternateContent xmlns:mc="http://schemas.openxmlformats.org/markup-compatibility/2006">
              <mc:Choice xmlns:v="urn:schemas-microsoft-com:vml" Requires="v">
                <p:oleObj spid="_x0000_s8204" name="Equation" r:id="rId3" imgW="876240" imgH="228600" progId="Equation.3">
                  <p:embed/>
                </p:oleObj>
              </mc:Choice>
              <mc:Fallback>
                <p:oleObj name="Equation" r:id="rId3" imgW="876240" imgH="228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590800"/>
                        <a:ext cx="5638800" cy="147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5" name="Rectangle 3"/>
          <p:cNvSpPr>
            <a:spLocks noGrp="1" noChangeArrowheads="1"/>
          </p:cNvSpPr>
          <p:nvPr>
            <p:ph type="title"/>
          </p:nvPr>
        </p:nvSpPr>
        <p:spPr/>
        <p:txBody>
          <a:bodyPr/>
          <a:lstStyle/>
          <a:p>
            <a:r>
              <a:rPr lang="en-US"/>
              <a:t>OTHER RULES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Grp="1" noChangeArrowheads="1"/>
          </p:cNvSpPr>
          <p:nvPr>
            <p:ph type="title"/>
          </p:nvPr>
        </p:nvSpPr>
        <p:spPr>
          <a:xfrm>
            <a:off x="457200" y="76200"/>
            <a:ext cx="8229600" cy="838200"/>
          </a:xfrm>
        </p:spPr>
        <p:txBody>
          <a:bodyPr/>
          <a:lstStyle/>
          <a:p>
            <a:r>
              <a:rPr lang="en-US" dirty="0"/>
              <a:t>REQUIREMENTS</a:t>
            </a:r>
          </a:p>
        </p:txBody>
      </p:sp>
      <p:sp>
        <p:nvSpPr>
          <p:cNvPr id="16390" name="Rectangle 6"/>
          <p:cNvSpPr>
            <a:spLocks noGrp="1" noChangeArrowheads="1"/>
          </p:cNvSpPr>
          <p:nvPr>
            <p:ph type="body" idx="1"/>
          </p:nvPr>
        </p:nvSpPr>
        <p:spPr>
          <a:xfrm>
            <a:off x="457200" y="2743200"/>
            <a:ext cx="8229600" cy="3992563"/>
          </a:xfrm>
        </p:spPr>
        <p:txBody>
          <a:bodyPr/>
          <a:lstStyle/>
          <a:p>
            <a:r>
              <a:rPr lang="en-US" dirty="0"/>
              <a:t>Rule</a:t>
            </a:r>
          </a:p>
          <a:p>
            <a:endParaRPr lang="en-US" dirty="0"/>
          </a:p>
          <a:p>
            <a:r>
              <a:rPr lang="en-US" dirty="0"/>
              <a:t>Example</a:t>
            </a:r>
          </a:p>
          <a:p>
            <a:endParaRPr lang="en-US" dirty="0"/>
          </a:p>
          <a:p>
            <a:r>
              <a:rPr lang="en-US" dirty="0"/>
              <a:t>Rule written out in words</a:t>
            </a:r>
          </a:p>
          <a:p>
            <a:pPr lvl="1"/>
            <a:r>
              <a:rPr lang="en-US" dirty="0"/>
              <a:t>When you multiply quantities with the same base, you add the exponents</a:t>
            </a:r>
          </a:p>
        </p:txBody>
      </p:sp>
      <p:graphicFrame>
        <p:nvGraphicFramePr>
          <p:cNvPr id="16391" name="Object 7"/>
          <p:cNvGraphicFramePr>
            <a:graphicFrameLocks noChangeAspect="1"/>
          </p:cNvGraphicFramePr>
          <p:nvPr>
            <p:extLst>
              <p:ext uri="{D42A27DB-BD31-4B8C-83A1-F6EECF244321}">
                <p14:modId xmlns:p14="http://schemas.microsoft.com/office/powerpoint/2010/main" val="2944908662"/>
              </p:ext>
            </p:extLst>
          </p:nvPr>
        </p:nvGraphicFramePr>
        <p:xfrm>
          <a:off x="3200400" y="2667000"/>
          <a:ext cx="2667000" cy="638175"/>
        </p:xfrm>
        <a:graphic>
          <a:graphicData uri="http://schemas.openxmlformats.org/presentationml/2006/ole">
            <mc:AlternateContent xmlns:mc="http://schemas.openxmlformats.org/markup-compatibility/2006">
              <mc:Choice xmlns:v="urn:schemas-microsoft-com:vml" Requires="v">
                <p:oleObj spid="_x0000_s16409" name="Equation" r:id="rId3" imgW="850680" imgH="203040" progId="Equation.3">
                  <p:embed/>
                </p:oleObj>
              </mc:Choice>
              <mc:Fallback>
                <p:oleObj name="Equation" r:id="rId3" imgW="850680" imgH="20304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2667000"/>
                        <a:ext cx="2667000"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2" name="Object 8"/>
          <p:cNvGraphicFramePr>
            <a:graphicFrameLocks noChangeAspect="1"/>
          </p:cNvGraphicFramePr>
          <p:nvPr>
            <p:extLst>
              <p:ext uri="{D42A27DB-BD31-4B8C-83A1-F6EECF244321}">
                <p14:modId xmlns:p14="http://schemas.microsoft.com/office/powerpoint/2010/main" val="3854135907"/>
              </p:ext>
            </p:extLst>
          </p:nvPr>
        </p:nvGraphicFramePr>
        <p:xfrm>
          <a:off x="3276600" y="3886200"/>
          <a:ext cx="3384550" cy="638175"/>
        </p:xfrm>
        <a:graphic>
          <a:graphicData uri="http://schemas.openxmlformats.org/presentationml/2006/ole">
            <mc:AlternateContent xmlns:mc="http://schemas.openxmlformats.org/markup-compatibility/2006">
              <mc:Choice xmlns:v="urn:schemas-microsoft-com:vml" Requires="v">
                <p:oleObj spid="_x0000_s16410" name="Equation" r:id="rId5" imgW="1079280" imgH="203040" progId="Equation.3">
                  <p:embed/>
                </p:oleObj>
              </mc:Choice>
              <mc:Fallback>
                <p:oleObj name="Equation" r:id="rId5" imgW="1079280" imgH="203040" progId="Equation.3">
                  <p:embed/>
                  <p:pic>
                    <p:nvPicPr>
                      <p:cNvPr id="0" name="Object 8"/>
                      <p:cNvPicPr>
                        <a:picLocks noChangeAspect="1" noChangeArrowheads="1"/>
                      </p:cNvPicPr>
                      <p:nvPr/>
                    </p:nvPicPr>
                    <p:blipFill>
                      <a:blip r:embed="rId6"/>
                      <a:srcRect/>
                      <a:stretch>
                        <a:fillRect/>
                      </a:stretch>
                    </p:blipFill>
                    <p:spPr bwMode="auto">
                      <a:xfrm>
                        <a:off x="3276600" y="3886200"/>
                        <a:ext cx="3384550"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extBox 1"/>
          <p:cNvSpPr txBox="1"/>
          <p:nvPr/>
        </p:nvSpPr>
        <p:spPr>
          <a:xfrm>
            <a:off x="76200" y="914400"/>
            <a:ext cx="8991600" cy="1569660"/>
          </a:xfrm>
          <a:prstGeom prst="rect">
            <a:avLst/>
          </a:prstGeom>
          <a:noFill/>
        </p:spPr>
        <p:txBody>
          <a:bodyPr wrap="square" rtlCol="0">
            <a:spAutoFit/>
          </a:bodyPr>
          <a:lstStyle/>
          <a:p>
            <a:pPr algn="just"/>
            <a:r>
              <a:rPr lang="en-US" sz="2400" dirty="0" smtClean="0"/>
              <a:t>Your tree map should have 4 (FOUR) main branches, one for each of the previous slides.  Under each you need  to list the rules, an example of each, and the rule written in words.  Below is an example of 1 of the 8 rules you need on your tree map.</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390">
                                            <p:txEl>
                                              <p:pRg st="0" end="0"/>
                                            </p:txEl>
                                          </p:spTgt>
                                        </p:tgtEl>
                                        <p:attrNameLst>
                                          <p:attrName>style.visibility</p:attrName>
                                        </p:attrNameLst>
                                      </p:cBhvr>
                                      <p:to>
                                        <p:strVal val="visible"/>
                                      </p:to>
                                    </p:set>
                                    <p:anim calcmode="lin" valueType="num">
                                      <p:cBhvr additive="base">
                                        <p:cTn id="7" dur="500" fill="hold"/>
                                        <p:tgtEl>
                                          <p:spTgt spid="163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391"/>
                                        </p:tgtEl>
                                        <p:attrNameLst>
                                          <p:attrName>style.visibility</p:attrName>
                                        </p:attrNameLst>
                                      </p:cBhvr>
                                      <p:to>
                                        <p:strVal val="visible"/>
                                      </p:to>
                                    </p:set>
                                    <p:anim calcmode="lin" valueType="num">
                                      <p:cBhvr additive="base">
                                        <p:cTn id="13" dur="500" fill="hold"/>
                                        <p:tgtEl>
                                          <p:spTgt spid="16391"/>
                                        </p:tgtEl>
                                        <p:attrNameLst>
                                          <p:attrName>ppt_x</p:attrName>
                                        </p:attrNameLst>
                                      </p:cBhvr>
                                      <p:tavLst>
                                        <p:tav tm="0">
                                          <p:val>
                                            <p:strVal val="#ppt_x"/>
                                          </p:val>
                                        </p:tav>
                                        <p:tav tm="100000">
                                          <p:val>
                                            <p:strVal val="#ppt_x"/>
                                          </p:val>
                                        </p:tav>
                                      </p:tavLst>
                                    </p:anim>
                                    <p:anim calcmode="lin" valueType="num">
                                      <p:cBhvr additive="base">
                                        <p:cTn id="14" dur="500" fill="hold"/>
                                        <p:tgtEl>
                                          <p:spTgt spid="1639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6390">
                                            <p:txEl>
                                              <p:pRg st="2" end="2"/>
                                            </p:txEl>
                                          </p:spTgt>
                                        </p:tgtEl>
                                        <p:attrNameLst>
                                          <p:attrName>style.visibility</p:attrName>
                                        </p:attrNameLst>
                                      </p:cBhvr>
                                      <p:to>
                                        <p:strVal val="visible"/>
                                      </p:to>
                                    </p:set>
                                    <p:anim calcmode="lin" valueType="num">
                                      <p:cBhvr additive="base">
                                        <p:cTn id="19" dur="500" fill="hold"/>
                                        <p:tgtEl>
                                          <p:spTgt spid="1639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6392"/>
                                        </p:tgtEl>
                                        <p:attrNameLst>
                                          <p:attrName>style.visibility</p:attrName>
                                        </p:attrNameLst>
                                      </p:cBhvr>
                                      <p:to>
                                        <p:strVal val="visible"/>
                                      </p:to>
                                    </p:set>
                                    <p:anim calcmode="lin" valueType="num">
                                      <p:cBhvr additive="base">
                                        <p:cTn id="25" dur="500" fill="hold"/>
                                        <p:tgtEl>
                                          <p:spTgt spid="16392"/>
                                        </p:tgtEl>
                                        <p:attrNameLst>
                                          <p:attrName>ppt_x</p:attrName>
                                        </p:attrNameLst>
                                      </p:cBhvr>
                                      <p:tavLst>
                                        <p:tav tm="0">
                                          <p:val>
                                            <p:strVal val="#ppt_x"/>
                                          </p:val>
                                        </p:tav>
                                        <p:tav tm="100000">
                                          <p:val>
                                            <p:strVal val="#ppt_x"/>
                                          </p:val>
                                        </p:tav>
                                      </p:tavLst>
                                    </p:anim>
                                    <p:anim calcmode="lin" valueType="num">
                                      <p:cBhvr additive="base">
                                        <p:cTn id="26" dur="500" fill="hold"/>
                                        <p:tgtEl>
                                          <p:spTgt spid="1639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6390">
                                            <p:txEl>
                                              <p:pRg st="4" end="4"/>
                                            </p:txEl>
                                          </p:spTgt>
                                        </p:tgtEl>
                                        <p:attrNameLst>
                                          <p:attrName>style.visibility</p:attrName>
                                        </p:attrNameLst>
                                      </p:cBhvr>
                                      <p:to>
                                        <p:strVal val="visible"/>
                                      </p:to>
                                    </p:set>
                                    <p:anim calcmode="lin" valueType="num">
                                      <p:cBhvr additive="base">
                                        <p:cTn id="31" dur="500" fill="hold"/>
                                        <p:tgtEl>
                                          <p:spTgt spid="1639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9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6390">
                                            <p:txEl>
                                              <p:pRg st="5" end="5"/>
                                            </p:txEl>
                                          </p:spTgt>
                                        </p:tgtEl>
                                        <p:attrNameLst>
                                          <p:attrName>style.visibility</p:attrName>
                                        </p:attrNameLst>
                                      </p:cBhvr>
                                      <p:to>
                                        <p:strVal val="visible"/>
                                      </p:to>
                                    </p:set>
                                    <p:anim calcmode="lin" valueType="num">
                                      <p:cBhvr additive="base">
                                        <p:cTn id="37" dur="500" fill="hold"/>
                                        <p:tgtEl>
                                          <p:spTgt spid="1639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9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605</TotalTime>
  <Words>90</Words>
  <Application>Microsoft Office PowerPoint</Application>
  <PresentationFormat>On-screen Show (4:3)</PresentationFormat>
  <Paragraphs>13</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Default Design</vt:lpstr>
      <vt:lpstr>Equation</vt:lpstr>
      <vt:lpstr>EXPONENT RULES TREE MAP  Create a TREE MAP using the following eight rules</vt:lpstr>
      <vt:lpstr>MULTIPLICATION RULES</vt:lpstr>
      <vt:lpstr>DIVISION RULES</vt:lpstr>
      <vt:lpstr>NEGATIVE EXPONENT RULES</vt:lpstr>
      <vt:lpstr>OTHER RULES</vt:lpstr>
      <vt:lpstr>REQUIREMENTS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Amplo, William (wamplo@psusd.us)</dc:creator>
  <cp:lastModifiedBy>Amplo, William (wamplo@psusd.us)</cp:lastModifiedBy>
  <cp:revision>15</cp:revision>
  <cp:lastPrinted>1601-01-01T00:00:00Z</cp:lastPrinted>
  <dcterms:created xsi:type="dcterms:W3CDTF">1601-01-01T00:00:00Z</dcterms:created>
  <dcterms:modified xsi:type="dcterms:W3CDTF">2017-04-05T14:19:02Z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