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5" r:id="rId2"/>
    <p:sldId id="266" r:id="rId3"/>
    <p:sldId id="269" r:id="rId4"/>
    <p:sldId id="262" r:id="rId5"/>
    <p:sldId id="270" r:id="rId6"/>
    <p:sldId id="286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3F6EA-CC86-4586-8172-EEF1FA69E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73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ECBD8-5DBD-487F-990C-DED782073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6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658A0-3A8F-4FBA-8BBC-39824D837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B6A5A-296E-4413-803F-5DCB25349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5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5D2A5-FC3C-4E8D-A032-4F1D7EE5E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4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D46C3-618A-4058-B47D-1A07E87FE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6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63413-0DB8-4BB4-9E4C-60CE63526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4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8C06C-0A34-4ABB-9471-0969D6690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3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C946F-5DED-4A61-A84C-A3CD7CF39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33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8C431-C797-45A3-9A41-D0759F423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2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F1C52-DEEB-48EF-AB1D-8E53196B3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7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EE1E8C6-156B-48E5-8307-E0D668FFE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Graphically Representing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" y="43458"/>
            <a:ext cx="5829300" cy="677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en-US" sz="2400" dirty="0" smtClean="0">
                <a:latin typeface="+mj-lt"/>
              </a:rPr>
              <a:t>In </a:t>
            </a:r>
            <a:r>
              <a:rPr lang="en-US" sz="2400" dirty="0">
                <a:latin typeface="+mj-lt"/>
              </a:rPr>
              <a:t>a </a:t>
            </a:r>
            <a:r>
              <a:rPr lang="en-US" sz="2400" b="1" dirty="0">
                <a:solidFill>
                  <a:schemeClr val="accent3"/>
                </a:solidFill>
                <a:latin typeface="+mj-lt"/>
              </a:rPr>
              <a:t>symmetric distribution </a:t>
            </a:r>
            <a:r>
              <a:rPr lang="en-US" sz="2400" dirty="0">
                <a:latin typeface="+mj-lt"/>
              </a:rPr>
              <a:t>of data, the left and right halves of the graph are nearly </a:t>
            </a:r>
            <a:r>
              <a:rPr lang="en-US" sz="2400" dirty="0" smtClean="0">
                <a:latin typeface="+mj-lt"/>
              </a:rPr>
              <a:t>mirror images </a:t>
            </a:r>
            <a:r>
              <a:rPr lang="en-US" sz="2400" dirty="0">
                <a:latin typeface="+mj-lt"/>
              </a:rPr>
              <a:t>of each other. </a:t>
            </a:r>
            <a:r>
              <a:rPr lang="en-US" sz="2400" dirty="0" smtClean="0">
                <a:latin typeface="+mj-lt"/>
              </a:rPr>
              <a:t> There </a:t>
            </a:r>
            <a:r>
              <a:rPr lang="en-US" sz="2400" dirty="0">
                <a:latin typeface="+mj-lt"/>
              </a:rPr>
              <a:t>is often a “peak” in the middle of the graph</a:t>
            </a:r>
            <a:r>
              <a:rPr lang="en-US" sz="2400" dirty="0" smtClean="0">
                <a:latin typeface="+mj-lt"/>
              </a:rPr>
              <a:t>.</a:t>
            </a:r>
          </a:p>
          <a:p>
            <a:pPr algn="just">
              <a:spcAft>
                <a:spcPts val="1000"/>
              </a:spcAft>
            </a:pPr>
            <a:endParaRPr lang="en-US" sz="2400" dirty="0" smtClean="0">
              <a:latin typeface="+mj-lt"/>
            </a:endParaRPr>
          </a:p>
          <a:p>
            <a:pPr algn="just">
              <a:spcAft>
                <a:spcPts val="1000"/>
              </a:spcAft>
            </a:pPr>
            <a:endParaRPr lang="en-US" sz="2400" dirty="0">
              <a:latin typeface="+mj-lt"/>
            </a:endParaRPr>
          </a:p>
          <a:p>
            <a:pPr algn="just">
              <a:spcAft>
                <a:spcPts val="1000"/>
              </a:spcAft>
            </a:pPr>
            <a:r>
              <a:rPr lang="en-US" sz="2400" dirty="0">
                <a:latin typeface="+mj-lt"/>
              </a:rPr>
              <a:t>In a </a:t>
            </a:r>
            <a:r>
              <a:rPr lang="en-US" sz="2400" b="1" dirty="0">
                <a:solidFill>
                  <a:schemeClr val="accent3"/>
                </a:solidFill>
                <a:latin typeface="+mj-lt"/>
              </a:rPr>
              <a:t>skewed right distribution </a:t>
            </a:r>
            <a:r>
              <a:rPr lang="en-US" sz="2400" dirty="0">
                <a:latin typeface="+mj-lt"/>
              </a:rPr>
              <a:t>of data, the peak of the data is to the left side of the graph</a:t>
            </a:r>
            <a:r>
              <a:rPr lang="en-US" sz="2400" dirty="0" smtClean="0">
                <a:latin typeface="+mj-lt"/>
              </a:rPr>
              <a:t>.  There </a:t>
            </a:r>
            <a:r>
              <a:rPr lang="en-US" sz="2400" dirty="0">
                <a:latin typeface="+mj-lt"/>
              </a:rPr>
              <a:t>are only a few data points to the right side of the graph</a:t>
            </a:r>
            <a:r>
              <a:rPr lang="en-US" sz="2400" dirty="0" smtClean="0">
                <a:latin typeface="+mj-lt"/>
              </a:rPr>
              <a:t>.</a:t>
            </a:r>
          </a:p>
          <a:p>
            <a:pPr algn="just">
              <a:spcAft>
                <a:spcPts val="1000"/>
              </a:spcAft>
            </a:pPr>
            <a:endParaRPr lang="en-US" sz="2400" dirty="0" smtClean="0">
              <a:latin typeface="+mj-lt"/>
            </a:endParaRPr>
          </a:p>
          <a:p>
            <a:pPr algn="just">
              <a:spcAft>
                <a:spcPts val="1000"/>
              </a:spcAft>
            </a:pPr>
            <a:endParaRPr lang="en-US" sz="2400" dirty="0">
              <a:latin typeface="+mj-lt"/>
            </a:endParaRPr>
          </a:p>
          <a:p>
            <a:pPr algn="just">
              <a:spcAft>
                <a:spcPts val="1000"/>
              </a:spcAft>
            </a:pPr>
            <a:r>
              <a:rPr lang="en-US" sz="2400" dirty="0">
                <a:latin typeface="+mj-lt"/>
              </a:rPr>
              <a:t>In a </a:t>
            </a:r>
            <a:r>
              <a:rPr lang="en-US" sz="2400" b="1" dirty="0">
                <a:solidFill>
                  <a:schemeClr val="accent3"/>
                </a:solidFill>
                <a:latin typeface="+mj-lt"/>
              </a:rPr>
              <a:t>skewed left distribution </a:t>
            </a:r>
            <a:r>
              <a:rPr lang="en-US" sz="2400" dirty="0">
                <a:latin typeface="+mj-lt"/>
              </a:rPr>
              <a:t>of data, the peak of the data is to the right side of the graph</a:t>
            </a:r>
            <a:r>
              <a:rPr lang="en-US" sz="2400" dirty="0" smtClean="0">
                <a:latin typeface="+mj-lt"/>
              </a:rPr>
              <a:t>.  There </a:t>
            </a:r>
            <a:r>
              <a:rPr lang="en-US" sz="2400" dirty="0">
                <a:latin typeface="+mj-lt"/>
              </a:rPr>
              <a:t>are only a few data points to the left side of the graph</a:t>
            </a:r>
            <a:r>
              <a:rPr lang="en-US" sz="2400" dirty="0" smtClean="0">
                <a:latin typeface="+mj-lt"/>
              </a:rPr>
              <a:t>.</a:t>
            </a:r>
            <a:endParaRPr lang="en-US" sz="2400" dirty="0"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5" r="66010"/>
          <a:stretch/>
        </p:blipFill>
        <p:spPr bwMode="auto">
          <a:xfrm>
            <a:off x="6323484" y="76200"/>
            <a:ext cx="2531052" cy="205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47"/>
          <a:stretch/>
        </p:blipFill>
        <p:spPr bwMode="auto">
          <a:xfrm>
            <a:off x="6323484" y="4549296"/>
            <a:ext cx="2531052" cy="2308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69" r="34093"/>
          <a:stretch/>
        </p:blipFill>
        <p:spPr bwMode="auto">
          <a:xfrm>
            <a:off x="6323484" y="2251831"/>
            <a:ext cx="2531052" cy="2381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948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" y="76200"/>
            <a:ext cx="872490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en-US" sz="2400" dirty="0" smtClean="0">
                <a:latin typeface="Calibri" pitchFamily="34" charset="0"/>
              </a:rPr>
              <a:t>Now complete PROBLEMS 6 and 7 </a:t>
            </a:r>
            <a:r>
              <a:rPr lang="en-US" sz="2400" dirty="0">
                <a:latin typeface="Calibri" pitchFamily="34" charset="0"/>
              </a:rPr>
              <a:t>on Page </a:t>
            </a:r>
            <a:r>
              <a:rPr lang="en-US" sz="2400" dirty="0" smtClean="0">
                <a:latin typeface="Calibri" pitchFamily="34" charset="0"/>
              </a:rPr>
              <a:t>459:</a:t>
            </a:r>
            <a:endParaRPr lang="en-US" sz="2400" dirty="0">
              <a:latin typeface="Calibri" pitchFamily="34" charset="0"/>
            </a:endParaRPr>
          </a:p>
          <a:p>
            <a:pPr algn="just">
              <a:spcAft>
                <a:spcPts val="1000"/>
              </a:spcAft>
            </a:pPr>
            <a:endParaRPr lang="en-US" sz="2400" dirty="0" smtClean="0">
              <a:latin typeface="+mj-lt"/>
            </a:endParaRPr>
          </a:p>
          <a:p>
            <a:pPr algn="just">
              <a:spcAft>
                <a:spcPts val="1000"/>
              </a:spcAft>
            </a:pPr>
            <a:r>
              <a:rPr lang="en-US" sz="2400" dirty="0" smtClean="0">
                <a:latin typeface="+mj-lt"/>
              </a:rPr>
              <a:t>6</a:t>
            </a:r>
            <a:r>
              <a:rPr lang="en-US" sz="2400" dirty="0">
                <a:latin typeface="+mj-lt"/>
              </a:rPr>
              <a:t>. Describe the distribution of the sugar amount in one serving of breakfast cereal. </a:t>
            </a:r>
            <a:r>
              <a:rPr lang="en-US" sz="2400" dirty="0" smtClean="0">
                <a:latin typeface="+mj-lt"/>
              </a:rPr>
              <a:t>Explain what </a:t>
            </a:r>
            <a:r>
              <a:rPr lang="en-US" sz="2400" dirty="0">
                <a:latin typeface="+mj-lt"/>
              </a:rPr>
              <a:t>this means in terms of the problem situation</a:t>
            </a:r>
            <a:r>
              <a:rPr lang="en-US" sz="2400" dirty="0" smtClean="0">
                <a:latin typeface="+mj-lt"/>
              </a:rPr>
              <a:t>.</a:t>
            </a:r>
          </a:p>
          <a:p>
            <a:pPr algn="just">
              <a:spcAft>
                <a:spcPts val="1000"/>
              </a:spcAft>
            </a:pPr>
            <a:endParaRPr lang="en-US" sz="2400" dirty="0" smtClean="0">
              <a:latin typeface="+mj-lt"/>
            </a:endParaRPr>
          </a:p>
          <a:p>
            <a:pPr algn="just">
              <a:spcAft>
                <a:spcPts val="1000"/>
              </a:spcAft>
            </a:pPr>
            <a:endParaRPr lang="en-US" sz="2400" dirty="0">
              <a:latin typeface="+mj-lt"/>
            </a:endParaRPr>
          </a:p>
          <a:p>
            <a:pPr algn="just">
              <a:spcAft>
                <a:spcPts val="1000"/>
              </a:spcAft>
            </a:pPr>
            <a:endParaRPr lang="en-US" sz="2400" dirty="0">
              <a:latin typeface="+mj-lt"/>
            </a:endParaRPr>
          </a:p>
          <a:p>
            <a:pPr algn="just">
              <a:spcAft>
                <a:spcPts val="1000"/>
              </a:spcAft>
            </a:pPr>
            <a:r>
              <a:rPr lang="en-US" sz="2400" dirty="0">
                <a:latin typeface="+mj-lt"/>
              </a:rPr>
              <a:t>7. Do you think the conclusion you came to in Question 6 is true of all breakfast cereals</a:t>
            </a:r>
            <a:r>
              <a:rPr lang="en-US" sz="2400" dirty="0" smtClean="0">
                <a:latin typeface="+mj-lt"/>
              </a:rPr>
              <a:t>?  Why </a:t>
            </a:r>
            <a:r>
              <a:rPr lang="en-US" sz="2400" dirty="0">
                <a:latin typeface="+mj-lt"/>
              </a:rPr>
              <a:t>or why not?</a:t>
            </a:r>
          </a:p>
        </p:txBody>
      </p:sp>
    </p:spTree>
    <p:extLst>
      <p:ext uri="{BB962C8B-B14F-4D97-AF65-F5344CB8AC3E}">
        <p14:creationId xmlns:p14="http://schemas.microsoft.com/office/powerpoint/2010/main" val="378898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" y="76200"/>
            <a:ext cx="8724900" cy="3180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en-US" sz="2400" dirty="0">
                <a:latin typeface="Calibri" pitchFamily="34" charset="0"/>
              </a:rPr>
              <a:t>Another graphical representation that </a:t>
            </a:r>
            <a:r>
              <a:rPr lang="en-US" sz="2400" dirty="0" smtClean="0">
                <a:latin typeface="Calibri" pitchFamily="34" charset="0"/>
              </a:rPr>
              <a:t>displays the </a:t>
            </a:r>
            <a:r>
              <a:rPr lang="en-US" sz="2400" dirty="0">
                <a:latin typeface="Calibri" pitchFamily="34" charset="0"/>
              </a:rPr>
              <a:t>distribution of quantitative </a:t>
            </a:r>
            <a:r>
              <a:rPr lang="en-US" sz="2400" dirty="0" smtClean="0">
                <a:latin typeface="Calibri" pitchFamily="34" charset="0"/>
              </a:rPr>
              <a:t>data (numerical data) </a:t>
            </a:r>
            <a:r>
              <a:rPr lang="en-US" sz="2400" dirty="0">
                <a:latin typeface="Calibri" pitchFamily="34" charset="0"/>
              </a:rPr>
              <a:t>is </a:t>
            </a:r>
            <a:r>
              <a:rPr lang="en-US" sz="2400" dirty="0" smtClean="0">
                <a:latin typeface="Calibri" pitchFamily="34" charset="0"/>
              </a:rPr>
              <a:t>a </a:t>
            </a:r>
            <a:r>
              <a:rPr lang="en-US" sz="2400" b="1" i="1" dirty="0" smtClean="0">
                <a:solidFill>
                  <a:schemeClr val="accent5"/>
                </a:solidFill>
                <a:latin typeface="Calibri" pitchFamily="34" charset="0"/>
              </a:rPr>
              <a:t>box-and-whisker plot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pPr algn="just">
              <a:spcAft>
                <a:spcPts val="1000"/>
              </a:spcAft>
            </a:pPr>
            <a:r>
              <a:rPr lang="en-US" sz="2400" dirty="0" smtClean="0">
                <a:latin typeface="Calibri" pitchFamily="34" charset="0"/>
              </a:rPr>
              <a:t>A </a:t>
            </a:r>
            <a:r>
              <a:rPr lang="en-US" sz="2400" b="1" dirty="0" smtClean="0">
                <a:solidFill>
                  <a:schemeClr val="accent5"/>
                </a:solidFill>
                <a:latin typeface="Calibri" pitchFamily="34" charset="0"/>
              </a:rPr>
              <a:t>BOX-</a:t>
            </a:r>
            <a:r>
              <a:rPr lang="en-US" sz="2400" b="1" cap="small" dirty="0" smtClean="0">
                <a:solidFill>
                  <a:schemeClr val="accent5"/>
                </a:solidFill>
                <a:latin typeface="Calibri" pitchFamily="34" charset="0"/>
              </a:rPr>
              <a:t>and</a:t>
            </a:r>
            <a:r>
              <a:rPr lang="en-US" sz="2400" b="1" dirty="0" smtClean="0">
                <a:solidFill>
                  <a:schemeClr val="accent5"/>
                </a:solidFill>
                <a:latin typeface="Calibri" pitchFamily="34" charset="0"/>
              </a:rPr>
              <a:t>-WHISKER PLOT </a:t>
            </a:r>
            <a:r>
              <a:rPr lang="en-US" sz="2400" dirty="0" smtClean="0">
                <a:latin typeface="Calibri" pitchFamily="34" charset="0"/>
              </a:rPr>
              <a:t>displays </a:t>
            </a:r>
            <a:r>
              <a:rPr lang="en-US" sz="2400" dirty="0">
                <a:latin typeface="Calibri" pitchFamily="34" charset="0"/>
              </a:rPr>
              <a:t>the data distribution based on a </a:t>
            </a:r>
            <a:r>
              <a:rPr lang="en-US" sz="2400" dirty="0" smtClean="0">
                <a:latin typeface="Calibri" pitchFamily="34" charset="0"/>
              </a:rPr>
              <a:t>five number </a:t>
            </a:r>
            <a:r>
              <a:rPr lang="en-US" sz="2400" dirty="0">
                <a:latin typeface="Calibri" pitchFamily="34" charset="0"/>
              </a:rPr>
              <a:t>summary. The five number </a:t>
            </a:r>
            <a:r>
              <a:rPr lang="en-US" sz="2400" dirty="0" smtClean="0">
                <a:latin typeface="Calibri" pitchFamily="34" charset="0"/>
              </a:rPr>
              <a:t>summary consists </a:t>
            </a:r>
            <a:r>
              <a:rPr lang="en-US" sz="2400" dirty="0">
                <a:latin typeface="Calibri" pitchFamily="34" charset="0"/>
              </a:rPr>
              <a:t>of the minimum value, the first </a:t>
            </a:r>
            <a:r>
              <a:rPr lang="en-US" sz="2400" dirty="0" smtClean="0">
                <a:latin typeface="Calibri" pitchFamily="34" charset="0"/>
              </a:rPr>
              <a:t>quartile (</a:t>
            </a:r>
            <a:r>
              <a:rPr lang="en-US" sz="2400" dirty="0">
                <a:latin typeface="Calibri" pitchFamily="34" charset="0"/>
              </a:rPr>
              <a:t>Q1), the median, the third quartile (Q3), and </a:t>
            </a:r>
            <a:r>
              <a:rPr lang="en-US" sz="2400" dirty="0" smtClean="0">
                <a:latin typeface="Calibri" pitchFamily="34" charset="0"/>
              </a:rPr>
              <a:t>the maximum </a:t>
            </a:r>
            <a:r>
              <a:rPr lang="en-US" sz="2400" dirty="0">
                <a:latin typeface="Calibri" pitchFamily="34" charset="0"/>
              </a:rPr>
              <a:t>value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pPr lvl="0" algn="just">
              <a:spcAft>
                <a:spcPts val="1000"/>
              </a:spcAft>
            </a:pPr>
            <a:r>
              <a:rPr lang="en-US" sz="2100" dirty="0">
                <a:solidFill>
                  <a:prstClr val="black"/>
                </a:solidFill>
                <a:latin typeface="Calibri"/>
              </a:rPr>
              <a:t>The five number summary is used to create a box-and-whisker plot.  Each vertical line of the box-and-whisker plot represents a value from the summary</a:t>
            </a:r>
            <a:r>
              <a:rPr lang="en-US" sz="2100" dirty="0" smtClean="0">
                <a:solidFill>
                  <a:prstClr val="black"/>
                </a:solidFill>
                <a:latin typeface="Calibri"/>
              </a:rPr>
              <a:t>.</a:t>
            </a:r>
            <a:endParaRPr lang="en-US" sz="21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19" y="3352800"/>
            <a:ext cx="8366962" cy="3407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546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" y="3581400"/>
            <a:ext cx="8724900" cy="194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en-US" sz="2400" dirty="0" smtClean="0">
                <a:latin typeface="+mj-lt"/>
              </a:rPr>
              <a:t>There </a:t>
            </a:r>
            <a:r>
              <a:rPr lang="en-US" sz="2400" dirty="0">
                <a:latin typeface="+mj-lt"/>
              </a:rPr>
              <a:t>are four sections of the graphical display:</a:t>
            </a:r>
          </a:p>
          <a:p>
            <a:pPr algn="just">
              <a:spcAft>
                <a:spcPts val="1000"/>
              </a:spcAft>
            </a:pPr>
            <a:r>
              <a:rPr lang="en-US" sz="2400" dirty="0">
                <a:latin typeface="+mj-lt"/>
              </a:rPr>
              <a:t>minimum to Q1, Q1 to median, median to Q3, and </a:t>
            </a:r>
            <a:r>
              <a:rPr lang="en-US" sz="2400" dirty="0" smtClean="0">
                <a:latin typeface="+mj-lt"/>
              </a:rPr>
              <a:t>Q3 to </a:t>
            </a:r>
            <a:r>
              <a:rPr lang="en-US" sz="2400" dirty="0">
                <a:latin typeface="+mj-lt"/>
              </a:rPr>
              <a:t>maximum. </a:t>
            </a:r>
            <a:endParaRPr lang="en-US" sz="2400" dirty="0" smtClean="0">
              <a:latin typeface="+mj-lt"/>
            </a:endParaRPr>
          </a:p>
          <a:p>
            <a:pPr algn="ctr">
              <a:spcAft>
                <a:spcPts val="1000"/>
              </a:spcAft>
            </a:pPr>
            <a:r>
              <a:rPr lang="en-US" sz="2800" b="1" dirty="0" smtClean="0">
                <a:solidFill>
                  <a:schemeClr val="accent1"/>
                </a:solidFill>
                <a:latin typeface="+mj-lt"/>
              </a:rPr>
              <a:t>Each </a:t>
            </a:r>
            <a:r>
              <a:rPr lang="en-US" sz="2800" b="1" dirty="0">
                <a:solidFill>
                  <a:schemeClr val="accent1"/>
                </a:solidFill>
                <a:latin typeface="+mj-lt"/>
              </a:rPr>
              <a:t>section of the </a:t>
            </a:r>
            <a:r>
              <a:rPr lang="en-US" sz="2800" b="1" dirty="0" smtClean="0">
                <a:solidFill>
                  <a:schemeClr val="accent1"/>
                </a:solidFill>
                <a:latin typeface="+mj-lt"/>
              </a:rPr>
              <a:t>box-and-whisker plot represents</a:t>
            </a:r>
            <a:br>
              <a:rPr lang="en-US" sz="2800" b="1" dirty="0" smtClean="0">
                <a:solidFill>
                  <a:schemeClr val="accent1"/>
                </a:solidFill>
                <a:latin typeface="+mj-lt"/>
              </a:rPr>
            </a:br>
            <a:r>
              <a:rPr lang="en-US" sz="2800" b="1" dirty="0" smtClean="0">
                <a:solidFill>
                  <a:schemeClr val="accent1"/>
                </a:solidFill>
                <a:latin typeface="+mj-lt"/>
              </a:rPr>
              <a:t>25 </a:t>
            </a:r>
            <a:r>
              <a:rPr lang="en-US" sz="2800" b="1" dirty="0">
                <a:solidFill>
                  <a:schemeClr val="accent1"/>
                </a:solidFill>
                <a:latin typeface="+mj-lt"/>
              </a:rPr>
              <a:t>percent of the data set.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19" y="97971"/>
            <a:ext cx="8366962" cy="3407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80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" y="76200"/>
            <a:ext cx="8724900" cy="2195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en-US" sz="2400" dirty="0">
                <a:latin typeface="Calibri" pitchFamily="34" charset="0"/>
              </a:rPr>
              <a:t>C</a:t>
            </a:r>
            <a:r>
              <a:rPr lang="en-US" sz="2400" dirty="0" smtClean="0">
                <a:latin typeface="Calibri" pitchFamily="34" charset="0"/>
              </a:rPr>
              <a:t>omplete PROBLEM 2 on </a:t>
            </a:r>
            <a:r>
              <a:rPr lang="en-US" sz="2400" dirty="0">
                <a:latin typeface="Calibri" pitchFamily="34" charset="0"/>
              </a:rPr>
              <a:t>Page </a:t>
            </a:r>
            <a:r>
              <a:rPr lang="en-US" sz="2400" dirty="0" smtClean="0">
                <a:latin typeface="Calibri" pitchFamily="34" charset="0"/>
              </a:rPr>
              <a:t>462:</a:t>
            </a:r>
            <a:endParaRPr lang="en-US" sz="2400" dirty="0">
              <a:latin typeface="Calibri" pitchFamily="34" charset="0"/>
            </a:endParaRPr>
          </a:p>
          <a:p>
            <a:pPr algn="just">
              <a:spcAft>
                <a:spcPts val="1000"/>
              </a:spcAft>
            </a:pPr>
            <a:endParaRPr lang="en-US" sz="2400" dirty="0" smtClean="0">
              <a:latin typeface="Calibri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n-US" sz="2400" dirty="0">
                <a:latin typeface="+mj-lt"/>
              </a:rPr>
              <a:t>2. Construct a box-and-whisker plot of the sugar amount in one serving of each </a:t>
            </a:r>
            <a:r>
              <a:rPr lang="en-US" sz="2400" dirty="0" smtClean="0">
                <a:latin typeface="+mj-lt"/>
              </a:rPr>
              <a:t>breakfast cereal </a:t>
            </a:r>
            <a:r>
              <a:rPr lang="en-US" sz="2400" dirty="0">
                <a:latin typeface="+mj-lt"/>
              </a:rPr>
              <a:t>from Problem 1, </a:t>
            </a:r>
            <a:r>
              <a:rPr lang="en-US" sz="2400" i="1" dirty="0">
                <a:latin typeface="+mj-lt"/>
              </a:rPr>
              <a:t>How Much Sugar Is Too Much?</a:t>
            </a:r>
            <a:endParaRPr lang="en-US" sz="2400" i="1" dirty="0" smtClean="0">
              <a:latin typeface="+mj-lt"/>
            </a:endParaRPr>
          </a:p>
        </p:txBody>
      </p:sp>
      <p:pic>
        <p:nvPicPr>
          <p:cNvPr id="1027" name="Picture 3" descr="C:\Users\wamplo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05" y="2438400"/>
            <a:ext cx="8868191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09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" y="76200"/>
            <a:ext cx="8724900" cy="4426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en-US" sz="2400" dirty="0">
                <a:latin typeface="Calibri" pitchFamily="34" charset="0"/>
              </a:rPr>
              <a:t>C</a:t>
            </a:r>
            <a:r>
              <a:rPr lang="en-US" sz="2400" dirty="0" smtClean="0">
                <a:latin typeface="Calibri" pitchFamily="34" charset="0"/>
              </a:rPr>
              <a:t>omplete PROBLEMS 3 and 4 on </a:t>
            </a:r>
            <a:r>
              <a:rPr lang="en-US" sz="2400" dirty="0">
                <a:latin typeface="Calibri" pitchFamily="34" charset="0"/>
              </a:rPr>
              <a:t>Page </a:t>
            </a:r>
            <a:r>
              <a:rPr lang="en-US" sz="2400" dirty="0" smtClean="0">
                <a:latin typeface="Calibri" pitchFamily="34" charset="0"/>
              </a:rPr>
              <a:t>462:</a:t>
            </a:r>
          </a:p>
          <a:p>
            <a:pPr algn="just">
              <a:spcAft>
                <a:spcPts val="1000"/>
              </a:spcAft>
            </a:pPr>
            <a:r>
              <a:rPr lang="en-US" sz="2400" dirty="0" smtClean="0">
                <a:latin typeface="+mj-lt"/>
              </a:rPr>
              <a:t>3</a:t>
            </a:r>
            <a:r>
              <a:rPr lang="en-US" sz="2400" dirty="0">
                <a:latin typeface="+mj-lt"/>
              </a:rPr>
              <a:t>. Analyze the </a:t>
            </a:r>
            <a:r>
              <a:rPr lang="en-US" sz="2400" dirty="0" smtClean="0">
                <a:latin typeface="+mj-lt"/>
              </a:rPr>
              <a:t>five </a:t>
            </a:r>
            <a:r>
              <a:rPr lang="en-US" sz="2400" dirty="0">
                <a:latin typeface="+mj-lt"/>
              </a:rPr>
              <a:t>number summary and box-and-whisker plot. What </a:t>
            </a:r>
            <a:r>
              <a:rPr lang="en-US" sz="2400" dirty="0" smtClean="0">
                <a:latin typeface="+mj-lt"/>
              </a:rPr>
              <a:t>conclusions can </a:t>
            </a:r>
            <a:r>
              <a:rPr lang="en-US" sz="2400" dirty="0">
                <a:latin typeface="+mj-lt"/>
              </a:rPr>
              <a:t>you draw about the sugar amount in one serving of breakfast cereal </a:t>
            </a:r>
            <a:r>
              <a:rPr lang="en-US" sz="2400" dirty="0" smtClean="0">
                <a:latin typeface="+mj-lt"/>
              </a:rPr>
              <a:t>from these representations?</a:t>
            </a:r>
          </a:p>
          <a:p>
            <a:pPr algn="just">
              <a:spcAft>
                <a:spcPts val="1000"/>
              </a:spcAft>
            </a:pPr>
            <a:endParaRPr lang="en-US" sz="2400" dirty="0">
              <a:latin typeface="+mj-lt"/>
            </a:endParaRPr>
          </a:p>
          <a:p>
            <a:pPr algn="just">
              <a:spcAft>
                <a:spcPts val="1000"/>
              </a:spcAft>
            </a:pPr>
            <a:endParaRPr lang="en-US" sz="2400" dirty="0" smtClean="0">
              <a:latin typeface="+mj-lt"/>
            </a:endParaRPr>
          </a:p>
          <a:p>
            <a:pPr algn="just">
              <a:spcAft>
                <a:spcPts val="1000"/>
              </a:spcAft>
            </a:pPr>
            <a:endParaRPr lang="en-US" sz="2400" dirty="0">
              <a:latin typeface="+mj-lt"/>
            </a:endParaRPr>
          </a:p>
          <a:p>
            <a:pPr algn="just">
              <a:spcAft>
                <a:spcPts val="1000"/>
              </a:spcAft>
            </a:pPr>
            <a:r>
              <a:rPr lang="en-US" sz="2400" dirty="0" smtClean="0">
                <a:latin typeface="+mj-lt"/>
              </a:rPr>
              <a:t>4</a:t>
            </a:r>
            <a:r>
              <a:rPr lang="en-US" sz="2400" dirty="0">
                <a:latin typeface="+mj-lt"/>
              </a:rPr>
              <a:t>. Describe the data distribution shown in the </a:t>
            </a:r>
            <a:r>
              <a:rPr lang="en-US" sz="2400" dirty="0" smtClean="0">
                <a:latin typeface="+mj-lt"/>
              </a:rPr>
              <a:t>box-and-whisker plot.  </a:t>
            </a:r>
            <a:r>
              <a:rPr lang="en-US" sz="2400" dirty="0">
                <a:latin typeface="+mj-lt"/>
              </a:rPr>
              <a:t>Interpret the meaning of the distribution in terms of </a:t>
            </a:r>
            <a:r>
              <a:rPr lang="en-US" sz="2400" dirty="0" smtClean="0">
                <a:latin typeface="+mj-lt"/>
              </a:rPr>
              <a:t>this problem </a:t>
            </a:r>
            <a:r>
              <a:rPr lang="en-US" sz="2400" dirty="0">
                <a:latin typeface="+mj-lt"/>
              </a:rPr>
              <a:t>situation.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397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" y="76200"/>
            <a:ext cx="8724900" cy="2564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en-US" sz="2400" dirty="0" smtClean="0">
                <a:latin typeface="Calibri" pitchFamily="34" charset="0"/>
              </a:rPr>
              <a:t>Now complete PROBLEM 5 on </a:t>
            </a:r>
            <a:r>
              <a:rPr lang="en-US" sz="2400" dirty="0">
                <a:latin typeface="Calibri" pitchFamily="34" charset="0"/>
              </a:rPr>
              <a:t>Page </a:t>
            </a:r>
            <a:r>
              <a:rPr lang="en-US" sz="2400" dirty="0" smtClean="0">
                <a:latin typeface="Calibri" pitchFamily="34" charset="0"/>
              </a:rPr>
              <a:t>463:</a:t>
            </a:r>
          </a:p>
          <a:p>
            <a:pPr algn="just">
              <a:spcAft>
                <a:spcPts val="1000"/>
              </a:spcAft>
            </a:pPr>
            <a:r>
              <a:rPr lang="en-US" sz="2400" dirty="0" smtClean="0">
                <a:latin typeface="Calibri" pitchFamily="34" charset="0"/>
              </a:rPr>
              <a:t>5</a:t>
            </a:r>
            <a:r>
              <a:rPr lang="en-US" sz="2400" dirty="0">
                <a:latin typeface="Calibri" pitchFamily="34" charset="0"/>
              </a:rPr>
              <a:t>. Damon states that more breakfast cereals have over 10 grams </a:t>
            </a:r>
            <a:r>
              <a:rPr lang="en-US" sz="2400" dirty="0" smtClean="0">
                <a:latin typeface="Calibri" pitchFamily="34" charset="0"/>
              </a:rPr>
              <a:t>of sugar </a:t>
            </a:r>
            <a:r>
              <a:rPr lang="en-US" sz="2400" dirty="0">
                <a:latin typeface="Calibri" pitchFamily="34" charset="0"/>
              </a:rPr>
              <a:t>per </a:t>
            </a:r>
            <a:r>
              <a:rPr lang="en-US" sz="2400" dirty="0" smtClean="0">
                <a:latin typeface="Calibri" pitchFamily="34" charset="0"/>
              </a:rPr>
              <a:t>serving than </a:t>
            </a:r>
            <a:r>
              <a:rPr lang="en-US" sz="2400" dirty="0">
                <a:latin typeface="Calibri" pitchFamily="34" charset="0"/>
              </a:rPr>
              <a:t>have under 5 grams of sugar per serving because the whisker connecting </a:t>
            </a:r>
            <a:r>
              <a:rPr lang="en-US" sz="2400" dirty="0" smtClean="0">
                <a:latin typeface="Calibri" pitchFamily="34" charset="0"/>
              </a:rPr>
              <a:t>the maximum </a:t>
            </a:r>
            <a:r>
              <a:rPr lang="en-US" sz="2400" dirty="0">
                <a:latin typeface="Calibri" pitchFamily="34" charset="0"/>
              </a:rPr>
              <a:t>and Q3 is longer than the whisker connecting the minimum and </a:t>
            </a:r>
            <a:r>
              <a:rPr lang="en-US" sz="2400" dirty="0" smtClean="0">
                <a:latin typeface="Calibri" pitchFamily="34" charset="0"/>
              </a:rPr>
              <a:t>Q1.</a:t>
            </a:r>
          </a:p>
          <a:p>
            <a:pPr algn="just">
              <a:spcAft>
                <a:spcPts val="1000"/>
              </a:spcAft>
            </a:pPr>
            <a:r>
              <a:rPr lang="en-US" sz="2400" dirty="0" smtClean="0">
                <a:latin typeface="Calibri" pitchFamily="34" charset="0"/>
              </a:rPr>
              <a:t>Is Damon </a:t>
            </a:r>
            <a:r>
              <a:rPr lang="en-US" sz="2400" dirty="0">
                <a:latin typeface="Calibri" pitchFamily="34" charset="0"/>
              </a:rPr>
              <a:t>correct? </a:t>
            </a:r>
            <a:r>
              <a:rPr lang="en-US" sz="2400" dirty="0" smtClean="0">
                <a:latin typeface="Calibri" pitchFamily="34" charset="0"/>
              </a:rPr>
              <a:t> Explain </a:t>
            </a:r>
            <a:r>
              <a:rPr lang="en-US" sz="2400" dirty="0">
                <a:latin typeface="Calibri" pitchFamily="34" charset="0"/>
              </a:rPr>
              <a:t>why or why not.</a:t>
            </a:r>
          </a:p>
        </p:txBody>
      </p:sp>
    </p:spTree>
    <p:extLst>
      <p:ext uri="{BB962C8B-B14F-4D97-AF65-F5344CB8AC3E}">
        <p14:creationId xmlns:p14="http://schemas.microsoft.com/office/powerpoint/2010/main" val="43581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" y="76200"/>
            <a:ext cx="8724900" cy="615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Aft>
                <a:spcPts val="1200"/>
              </a:spcAft>
            </a:pPr>
            <a:r>
              <a:rPr lang="en-US" sz="2800" dirty="0">
                <a:latin typeface="Calibri" pitchFamily="34" charset="0"/>
              </a:rPr>
              <a:t>Another way to display quantitative data is to create a </a:t>
            </a:r>
            <a:r>
              <a:rPr lang="en-US" sz="2800" i="1" dirty="0" smtClean="0">
                <a:latin typeface="Calibri" pitchFamily="34" charset="0"/>
              </a:rPr>
              <a:t>histogram</a:t>
            </a:r>
            <a:r>
              <a:rPr lang="en-US" sz="2800" dirty="0" smtClean="0">
                <a:latin typeface="Calibri" pitchFamily="34" charset="0"/>
              </a:rPr>
              <a:t>.  A </a:t>
            </a:r>
            <a:r>
              <a:rPr lang="en-US" sz="2800" b="1" dirty="0" smtClean="0">
                <a:solidFill>
                  <a:schemeClr val="accent1"/>
                </a:solidFill>
                <a:latin typeface="Calibri" pitchFamily="34" charset="0"/>
              </a:rPr>
              <a:t>HISTOGRAM</a:t>
            </a:r>
            <a:r>
              <a:rPr lang="en-US" sz="2800" dirty="0" smtClean="0">
                <a:latin typeface="Calibri" pitchFamily="34" charset="0"/>
              </a:rPr>
              <a:t> is </a:t>
            </a:r>
            <a:r>
              <a:rPr lang="en-US" sz="2800" dirty="0">
                <a:latin typeface="Calibri" pitchFamily="34" charset="0"/>
              </a:rPr>
              <a:t>a </a:t>
            </a:r>
            <a:r>
              <a:rPr lang="en-US" sz="2800" dirty="0" smtClean="0">
                <a:latin typeface="Calibri" pitchFamily="34" charset="0"/>
              </a:rPr>
              <a:t>graphical way </a:t>
            </a:r>
            <a:r>
              <a:rPr lang="en-US" sz="2800" dirty="0">
                <a:latin typeface="Calibri" pitchFamily="34" charset="0"/>
              </a:rPr>
              <a:t>to display quantitative data using vertical </a:t>
            </a:r>
            <a:r>
              <a:rPr lang="en-US" sz="2800" dirty="0" smtClean="0">
                <a:latin typeface="Calibri" pitchFamily="34" charset="0"/>
              </a:rPr>
              <a:t>bars.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>
                <a:latin typeface="Calibri" pitchFamily="34" charset="0"/>
              </a:rPr>
              <a:t>The </a:t>
            </a:r>
            <a:r>
              <a:rPr lang="en-US" sz="2800" dirty="0">
                <a:latin typeface="Calibri" pitchFamily="34" charset="0"/>
              </a:rPr>
              <a:t>width of a bar in a </a:t>
            </a:r>
            <a:r>
              <a:rPr lang="en-US" sz="2800" dirty="0" smtClean="0">
                <a:latin typeface="Calibri" pitchFamily="34" charset="0"/>
              </a:rPr>
              <a:t>histogram represents </a:t>
            </a:r>
            <a:r>
              <a:rPr lang="en-US" sz="2800" dirty="0">
                <a:latin typeface="Calibri" pitchFamily="34" charset="0"/>
              </a:rPr>
              <a:t>an interval of data and is often referred to as a bin. A </a:t>
            </a:r>
            <a:r>
              <a:rPr lang="en-US" sz="2800" b="1" dirty="0" smtClean="0">
                <a:solidFill>
                  <a:schemeClr val="accent1"/>
                </a:solidFill>
                <a:latin typeface="Calibri" pitchFamily="34" charset="0"/>
              </a:rPr>
              <a:t>BIN</a:t>
            </a:r>
            <a:r>
              <a:rPr lang="en-US" sz="280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sz="2800" dirty="0">
                <a:latin typeface="Calibri" pitchFamily="34" charset="0"/>
              </a:rPr>
              <a:t>is represented </a:t>
            </a:r>
            <a:r>
              <a:rPr lang="en-US" sz="2800" dirty="0" smtClean="0">
                <a:latin typeface="Calibri" pitchFamily="34" charset="0"/>
              </a:rPr>
              <a:t>by intervals </a:t>
            </a:r>
            <a:r>
              <a:rPr lang="en-US" sz="2800" dirty="0">
                <a:latin typeface="Calibri" pitchFamily="34" charset="0"/>
              </a:rPr>
              <a:t>of data instead of showing individual data </a:t>
            </a:r>
            <a:r>
              <a:rPr lang="en-US" sz="2800" dirty="0" smtClean="0">
                <a:latin typeface="Calibri" pitchFamily="34" charset="0"/>
              </a:rPr>
              <a:t>values.  The </a:t>
            </a:r>
            <a:r>
              <a:rPr lang="en-US" sz="2800" dirty="0">
                <a:latin typeface="Calibri" pitchFamily="34" charset="0"/>
              </a:rPr>
              <a:t>value shown on the </a:t>
            </a:r>
            <a:r>
              <a:rPr lang="en-US" sz="2800" dirty="0" smtClean="0">
                <a:latin typeface="Calibri" pitchFamily="34" charset="0"/>
              </a:rPr>
              <a:t>left side </a:t>
            </a:r>
            <a:r>
              <a:rPr lang="en-US" sz="2800" dirty="0">
                <a:latin typeface="Calibri" pitchFamily="34" charset="0"/>
              </a:rPr>
              <a:t>of the bin is the least data value in the interval.</a:t>
            </a:r>
          </a:p>
          <a:p>
            <a:pPr algn="just">
              <a:spcAft>
                <a:spcPts val="1200"/>
              </a:spcAft>
            </a:pPr>
            <a:r>
              <a:rPr lang="en-US" sz="2800" dirty="0">
                <a:latin typeface="Calibri" pitchFamily="34" charset="0"/>
              </a:rPr>
              <a:t>The height of each bar indicates the </a:t>
            </a:r>
            <a:r>
              <a:rPr lang="en-US" sz="2800" b="1" dirty="0" smtClean="0">
                <a:solidFill>
                  <a:schemeClr val="accent1"/>
                </a:solidFill>
                <a:latin typeface="Calibri" pitchFamily="34" charset="0"/>
              </a:rPr>
              <a:t>FREQUENCY</a:t>
            </a:r>
            <a:r>
              <a:rPr lang="en-US" sz="2800" dirty="0" smtClean="0">
                <a:latin typeface="Calibri" pitchFamily="34" charset="0"/>
              </a:rPr>
              <a:t>, </a:t>
            </a:r>
            <a:r>
              <a:rPr lang="en-US" sz="2800" dirty="0">
                <a:latin typeface="Calibri" pitchFamily="34" charset="0"/>
              </a:rPr>
              <a:t>which is the number of data values </a:t>
            </a:r>
            <a:r>
              <a:rPr lang="en-US" sz="2800" dirty="0" smtClean="0">
                <a:latin typeface="Calibri" pitchFamily="34" charset="0"/>
              </a:rPr>
              <a:t>included in </a:t>
            </a:r>
            <a:r>
              <a:rPr lang="en-US" sz="2800" dirty="0">
                <a:latin typeface="Calibri" pitchFamily="34" charset="0"/>
              </a:rPr>
              <a:t>any given bin.</a:t>
            </a:r>
          </a:p>
          <a:p>
            <a:pPr algn="just">
              <a:spcAft>
                <a:spcPts val="1200"/>
              </a:spcAft>
            </a:pPr>
            <a:r>
              <a:rPr lang="en-US" sz="2800" dirty="0">
                <a:latin typeface="Calibri" pitchFamily="34" charset="0"/>
              </a:rPr>
              <a:t>Histograms are effective in displaying large amounts of </a:t>
            </a:r>
            <a:r>
              <a:rPr lang="en-US" sz="2800" i="1" dirty="0">
                <a:latin typeface="Calibri" pitchFamily="34" charset="0"/>
              </a:rPr>
              <a:t>continuous data</a:t>
            </a:r>
            <a:r>
              <a:rPr lang="en-US" sz="2800" dirty="0">
                <a:latin typeface="Calibri" pitchFamily="34" charset="0"/>
              </a:rPr>
              <a:t>. 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chemeClr val="accent1"/>
                </a:solidFill>
                <a:latin typeface="Calibri" pitchFamily="34" charset="0"/>
              </a:rPr>
              <a:t>CONTINUOUS DATA </a:t>
            </a:r>
            <a:r>
              <a:rPr lang="en-US" sz="2800" dirty="0" smtClean="0">
                <a:latin typeface="Calibri" pitchFamily="34" charset="0"/>
              </a:rPr>
              <a:t>is </a:t>
            </a:r>
            <a:r>
              <a:rPr lang="en-US" sz="2800" dirty="0">
                <a:latin typeface="Calibri" pitchFamily="34" charset="0"/>
              </a:rPr>
              <a:t>data which can take any numerical value within a range</a:t>
            </a:r>
            <a:r>
              <a:rPr lang="en-US" sz="2800" dirty="0" smtClean="0">
                <a:latin typeface="Calibri" pitchFamily="34" charset="0"/>
              </a:rPr>
              <a:t>.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96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" y="76200"/>
            <a:ext cx="8724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en-US" sz="2400" dirty="0" smtClean="0">
                <a:latin typeface="Calibri" pitchFamily="34" charset="0"/>
              </a:rPr>
              <a:t>This </a:t>
            </a:r>
            <a:r>
              <a:rPr lang="en-US" sz="2400" dirty="0">
                <a:latin typeface="Calibri" pitchFamily="34" charset="0"/>
              </a:rPr>
              <a:t>histogram </a:t>
            </a:r>
            <a:r>
              <a:rPr lang="en-US" sz="2400" dirty="0" smtClean="0">
                <a:latin typeface="Calibri" pitchFamily="34" charset="0"/>
              </a:rPr>
              <a:t>represents </a:t>
            </a:r>
            <a:r>
              <a:rPr lang="en-US" sz="2400" dirty="0">
                <a:latin typeface="Calibri" pitchFamily="34" charset="0"/>
              </a:rPr>
              <a:t>the data distribution for the number of hours </a:t>
            </a:r>
            <a:r>
              <a:rPr lang="en-US" sz="2400" dirty="0" smtClean="0">
                <a:latin typeface="Calibri" pitchFamily="34" charset="0"/>
              </a:rPr>
              <a:t>students spend </a:t>
            </a:r>
            <a:r>
              <a:rPr lang="en-US" sz="2400" dirty="0">
                <a:latin typeface="Calibri" pitchFamily="34" charset="0"/>
              </a:rPr>
              <a:t>playing video games on the weekends. </a:t>
            </a:r>
            <a:r>
              <a:rPr lang="en-US" sz="2400" dirty="0" smtClean="0">
                <a:latin typeface="Calibri" pitchFamily="34" charset="0"/>
              </a:rPr>
              <a:t> The </a:t>
            </a:r>
            <a:r>
              <a:rPr lang="en-US" sz="2400" dirty="0">
                <a:latin typeface="Calibri" pitchFamily="34" charset="0"/>
              </a:rPr>
              <a:t>data is gathered to the nearest half-hour.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5"/>
          <a:stretch/>
        </p:blipFill>
        <p:spPr bwMode="auto">
          <a:xfrm>
            <a:off x="152400" y="1600200"/>
            <a:ext cx="4267200" cy="4532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19600" y="1665744"/>
            <a:ext cx="4572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en-US" sz="2400" dirty="0">
                <a:latin typeface="Calibri" pitchFamily="34" charset="0"/>
              </a:rPr>
              <a:t>What conclusions can you draw from the histogram about the number of </a:t>
            </a:r>
            <a:r>
              <a:rPr lang="en-US" sz="2400" dirty="0" smtClean="0">
                <a:latin typeface="Calibri" pitchFamily="34" charset="0"/>
              </a:rPr>
              <a:t>hours students </a:t>
            </a:r>
            <a:r>
              <a:rPr lang="en-US" sz="2400" dirty="0">
                <a:latin typeface="Calibri" pitchFamily="34" charset="0"/>
              </a:rPr>
              <a:t>spend playing video games on weekends?</a:t>
            </a:r>
          </a:p>
        </p:txBody>
      </p:sp>
    </p:spTree>
    <p:extLst>
      <p:ext uri="{BB962C8B-B14F-4D97-AF65-F5344CB8AC3E}">
        <p14:creationId xmlns:p14="http://schemas.microsoft.com/office/powerpoint/2010/main" val="22479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" y="76200"/>
            <a:ext cx="8724900" cy="6201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Aft>
                <a:spcPts val="1200"/>
              </a:spcAft>
            </a:pPr>
            <a:r>
              <a:rPr lang="en-US" sz="2400" dirty="0">
                <a:latin typeface="Calibri" pitchFamily="34" charset="0"/>
              </a:rPr>
              <a:t>C</a:t>
            </a:r>
            <a:r>
              <a:rPr lang="en-US" sz="2400" dirty="0" smtClean="0">
                <a:latin typeface="Calibri" pitchFamily="34" charset="0"/>
              </a:rPr>
              <a:t>omplete PROBLEM 2 on </a:t>
            </a:r>
            <a:r>
              <a:rPr lang="en-US" sz="2400" dirty="0">
                <a:latin typeface="Calibri" pitchFamily="34" charset="0"/>
              </a:rPr>
              <a:t>Page </a:t>
            </a:r>
            <a:r>
              <a:rPr lang="en-US" sz="2400" dirty="0" smtClean="0">
                <a:latin typeface="Calibri" pitchFamily="34" charset="0"/>
              </a:rPr>
              <a:t>464:</a:t>
            </a:r>
          </a:p>
          <a:p>
            <a:pPr algn="just">
              <a:spcAft>
                <a:spcPts val="1000"/>
              </a:spcAft>
            </a:pPr>
            <a:r>
              <a:rPr lang="en-US" sz="2400" dirty="0" smtClean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</a:rPr>
              <a:t>Jonae</a:t>
            </a:r>
            <a:r>
              <a:rPr lang="en-US" sz="2400" dirty="0">
                <a:latin typeface="Calibri" pitchFamily="34" charset="0"/>
              </a:rPr>
              <a:t> and Tyler must identify the greatest value represented in the bin </a:t>
            </a:r>
            <a:r>
              <a:rPr lang="en-US" sz="2400" dirty="0" smtClean="0">
                <a:latin typeface="Calibri" pitchFamily="34" charset="0"/>
              </a:rPr>
              <a:t>beginning with </a:t>
            </a:r>
            <a:r>
              <a:rPr lang="en-US" sz="2400" dirty="0">
                <a:latin typeface="Calibri" pitchFamily="34" charset="0"/>
              </a:rPr>
              <a:t>15. Their responses are shown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pPr algn="just">
              <a:spcAft>
                <a:spcPts val="1000"/>
              </a:spcAft>
            </a:pPr>
            <a:endParaRPr lang="en-US" sz="2400" dirty="0" smtClean="0">
              <a:latin typeface="Calibri" pitchFamily="34" charset="0"/>
            </a:endParaRPr>
          </a:p>
          <a:p>
            <a:pPr algn="just">
              <a:spcAft>
                <a:spcPts val="1000"/>
              </a:spcAft>
            </a:pPr>
            <a:endParaRPr lang="en-US" sz="2400" dirty="0">
              <a:latin typeface="Calibri" pitchFamily="34" charset="0"/>
            </a:endParaRPr>
          </a:p>
          <a:p>
            <a:pPr algn="just">
              <a:spcAft>
                <a:spcPts val="1000"/>
              </a:spcAft>
            </a:pPr>
            <a:endParaRPr lang="en-US" sz="2400" dirty="0">
              <a:latin typeface="Calibri" pitchFamily="34" charset="0"/>
            </a:endParaRPr>
          </a:p>
          <a:p>
            <a:pPr algn="just">
              <a:spcAft>
                <a:spcPts val="1000"/>
              </a:spcAft>
            </a:pPr>
            <a:endParaRPr lang="en-US" sz="2400" dirty="0" smtClean="0">
              <a:latin typeface="Calibri" pitchFamily="34" charset="0"/>
            </a:endParaRPr>
          </a:p>
          <a:p>
            <a:pPr algn="just">
              <a:spcAft>
                <a:spcPts val="1000"/>
              </a:spcAft>
            </a:pPr>
            <a:endParaRPr lang="en-US" sz="2400" dirty="0">
              <a:latin typeface="Calibri" pitchFamily="34" charset="0"/>
            </a:endParaRPr>
          </a:p>
          <a:p>
            <a:pPr marL="457200" indent="-457200" algn="just">
              <a:spcAft>
                <a:spcPts val="1000"/>
              </a:spcAft>
              <a:buAutoNum type="alphaLcPeriod"/>
            </a:pPr>
            <a:r>
              <a:rPr lang="en-US" sz="2400" dirty="0" smtClean="0">
                <a:latin typeface="Calibri" pitchFamily="34" charset="0"/>
              </a:rPr>
              <a:t>Explain </a:t>
            </a:r>
            <a:r>
              <a:rPr lang="en-US" sz="2400" dirty="0">
                <a:latin typeface="Calibri" pitchFamily="34" charset="0"/>
              </a:rPr>
              <a:t>why Tyler’s answer is correct and why </a:t>
            </a:r>
            <a:r>
              <a:rPr lang="en-US" sz="2400" dirty="0" err="1">
                <a:latin typeface="Calibri" pitchFamily="34" charset="0"/>
              </a:rPr>
              <a:t>Jonae’s</a:t>
            </a:r>
            <a:r>
              <a:rPr lang="en-US" sz="2400" dirty="0">
                <a:latin typeface="Calibri" pitchFamily="34" charset="0"/>
              </a:rPr>
              <a:t> answer is incorrect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pPr marL="457200" indent="-457200" algn="just">
              <a:spcAft>
                <a:spcPts val="1000"/>
              </a:spcAft>
              <a:buAutoNum type="alphaLcPeriod"/>
            </a:pPr>
            <a:endParaRPr lang="en-US" sz="2400" dirty="0">
              <a:latin typeface="Calibri" pitchFamily="34" charset="0"/>
            </a:endParaRPr>
          </a:p>
          <a:p>
            <a:pPr marL="457200" indent="-457200" algn="just">
              <a:spcAft>
                <a:spcPts val="1000"/>
              </a:spcAft>
              <a:buAutoNum type="alphaLcPeriod"/>
            </a:pPr>
            <a:endParaRPr lang="en-US" sz="2400" dirty="0">
              <a:latin typeface="Calibri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n-US" sz="2400" dirty="0">
                <a:latin typeface="Calibri" pitchFamily="34" charset="0"/>
              </a:rPr>
              <a:t>b. Represent the bin that contains 15 as an </a:t>
            </a:r>
            <a:r>
              <a:rPr lang="en-US" sz="2400" dirty="0" smtClean="0">
                <a:latin typeface="Calibri" pitchFamily="34" charset="0"/>
              </a:rPr>
              <a:t>inequality.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419100" y="1600200"/>
            <a:ext cx="3124200" cy="1752600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>
              <a:spcAft>
                <a:spcPts val="200"/>
              </a:spcAft>
            </a:pPr>
            <a:r>
              <a:rPr lang="en-US" sz="2800" b="1" dirty="0" smtClean="0">
                <a:latin typeface="Calibri" pitchFamily="34" charset="0"/>
                <a:sym typeface="Wingdings"/>
              </a:rPr>
              <a:t></a:t>
            </a:r>
            <a:r>
              <a:rPr lang="en-US" sz="2000" b="1" dirty="0" smtClean="0">
                <a:latin typeface="Calibri" pitchFamily="34" charset="0"/>
                <a:sym typeface="Wingdings"/>
              </a:rPr>
              <a:t> </a:t>
            </a:r>
            <a:r>
              <a:rPr lang="en-US" sz="2000" b="1" dirty="0" err="1" smtClean="0">
                <a:latin typeface="Calibri" pitchFamily="34" charset="0"/>
              </a:rPr>
              <a:t>Jonae</a:t>
            </a:r>
            <a:endParaRPr lang="en-US" sz="2000" b="1" dirty="0">
              <a:latin typeface="Calibri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n-US" sz="1800" dirty="0">
                <a:latin typeface="Calibri" pitchFamily="34" charset="0"/>
              </a:rPr>
              <a:t>The bin that begins with </a:t>
            </a:r>
            <a:r>
              <a:rPr lang="en-US" sz="1800" dirty="0" smtClean="0">
                <a:latin typeface="Calibri" pitchFamily="34" charset="0"/>
              </a:rPr>
              <a:t>the interval </a:t>
            </a:r>
            <a:r>
              <a:rPr lang="en-US" sz="1800" dirty="0">
                <a:latin typeface="Calibri" pitchFamily="34" charset="0"/>
              </a:rPr>
              <a:t>15 includes all </a:t>
            </a:r>
            <a:r>
              <a:rPr lang="en-US" sz="1800" dirty="0" smtClean="0">
                <a:latin typeface="Calibri" pitchFamily="34" charset="0"/>
              </a:rPr>
              <a:t>data values </a:t>
            </a:r>
            <a:r>
              <a:rPr lang="en-US" sz="1800" dirty="0">
                <a:latin typeface="Calibri" pitchFamily="34" charset="0"/>
              </a:rPr>
              <a:t>from 15 to 20.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600700" y="1600200"/>
            <a:ext cx="3124200" cy="1752600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>
              <a:spcAft>
                <a:spcPts val="200"/>
              </a:spcAft>
            </a:pPr>
            <a:r>
              <a:rPr lang="en-US" sz="2800" b="1" dirty="0">
                <a:latin typeface="Calibri" pitchFamily="34" charset="0"/>
                <a:sym typeface="Wingdings"/>
              </a:rPr>
              <a:t></a:t>
            </a:r>
            <a:r>
              <a:rPr lang="en-US" sz="2000" b="1" dirty="0" smtClean="0">
                <a:latin typeface="Calibri" pitchFamily="34" charset="0"/>
              </a:rPr>
              <a:t> Tyler</a:t>
            </a:r>
            <a:endParaRPr lang="en-US" sz="2000" b="1" dirty="0">
              <a:latin typeface="Calibri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n-US" sz="1800" dirty="0">
                <a:latin typeface="Calibri" pitchFamily="34" charset="0"/>
              </a:rPr>
              <a:t>The bin that begins with </a:t>
            </a:r>
            <a:r>
              <a:rPr lang="en-US" sz="1800" dirty="0" smtClean="0">
                <a:latin typeface="Calibri" pitchFamily="34" charset="0"/>
              </a:rPr>
              <a:t>the interval </a:t>
            </a:r>
            <a:r>
              <a:rPr lang="en-US" sz="1800" dirty="0">
                <a:latin typeface="Calibri" pitchFamily="34" charset="0"/>
              </a:rPr>
              <a:t>15 includes all data </a:t>
            </a:r>
            <a:r>
              <a:rPr lang="en-US" sz="1800" dirty="0" smtClean="0">
                <a:latin typeface="Calibri" pitchFamily="34" charset="0"/>
              </a:rPr>
              <a:t>values from </a:t>
            </a:r>
            <a:r>
              <a:rPr lang="en-US" sz="1800" dirty="0">
                <a:latin typeface="Calibri" pitchFamily="34" charset="0"/>
              </a:rPr>
              <a:t>15 thru, but not including 20.</a:t>
            </a:r>
          </a:p>
        </p:txBody>
      </p:sp>
    </p:spTree>
    <p:extLst>
      <p:ext uri="{BB962C8B-B14F-4D97-AF65-F5344CB8AC3E}">
        <p14:creationId xmlns:p14="http://schemas.microsoft.com/office/powerpoint/2010/main" val="32297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413064"/>
            <a:ext cx="7467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400" dirty="0" smtClean="0">
                <a:latin typeface="+mn-lt"/>
              </a:rPr>
              <a:t>Objectives: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0000"/>
                </a:solidFill>
                <a:latin typeface="Calibri"/>
                <a:ea typeface="+mj-ea"/>
                <a:cs typeface="+mj-cs"/>
              </a:rPr>
              <a:t>To </a:t>
            </a:r>
            <a:r>
              <a:rPr lang="en-US" sz="2800" kern="0" dirty="0">
                <a:solidFill>
                  <a:srgbClr val="000000"/>
                </a:solidFill>
                <a:latin typeface="Calibri"/>
                <a:ea typeface="+mj-ea"/>
                <a:cs typeface="+mj-cs"/>
              </a:rPr>
              <a:t>represent and interpret data displayed on dot </a:t>
            </a:r>
            <a:r>
              <a:rPr lang="en-US" sz="2800" kern="0" dirty="0" smtClean="0">
                <a:solidFill>
                  <a:srgbClr val="000000"/>
                </a:solidFill>
                <a:latin typeface="Calibri"/>
                <a:ea typeface="+mj-ea"/>
                <a:cs typeface="+mj-cs"/>
              </a:rPr>
              <a:t>plots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Calibri"/>
              </a:rPr>
              <a:t>To represent and interpret data displayed on </a:t>
            </a:r>
            <a:r>
              <a:rPr lang="en-US" sz="2800" kern="0" dirty="0" smtClean="0">
                <a:solidFill>
                  <a:srgbClr val="000000"/>
                </a:solidFill>
                <a:latin typeface="Calibri"/>
              </a:rPr>
              <a:t>histograms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Calibri"/>
              </a:rPr>
              <a:t>To represent and interpret data displayed </a:t>
            </a:r>
            <a:r>
              <a:rPr lang="en-US" sz="2800" kern="0" dirty="0" smtClean="0">
                <a:solidFill>
                  <a:srgbClr val="000000"/>
                </a:solidFill>
                <a:latin typeface="Calibri"/>
              </a:rPr>
              <a:t>on</a:t>
            </a:r>
            <a:br>
              <a:rPr lang="en-US" sz="2800" kern="0" dirty="0" smtClean="0">
                <a:solidFill>
                  <a:srgbClr val="000000"/>
                </a:solidFill>
                <a:latin typeface="Calibri"/>
              </a:rPr>
            </a:br>
            <a:r>
              <a:rPr lang="en-US" sz="2800" kern="0" dirty="0" smtClean="0">
                <a:solidFill>
                  <a:srgbClr val="000000"/>
                </a:solidFill>
                <a:latin typeface="Calibri"/>
              </a:rPr>
              <a:t>box-and-whisker plots</a:t>
            </a:r>
            <a:endParaRPr lang="en-US" sz="2800" kern="0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" y="76200"/>
            <a:ext cx="8724900" cy="599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Aft>
                <a:spcPts val="1200"/>
              </a:spcAft>
            </a:pPr>
            <a:r>
              <a:rPr lang="en-US" sz="2400" dirty="0" smtClean="0">
                <a:latin typeface="Calibri" pitchFamily="34" charset="0"/>
              </a:rPr>
              <a:t>Now complete PROBLEMs 3 and 4 on Pages 464 and 465:</a:t>
            </a:r>
          </a:p>
          <a:p>
            <a:pPr algn="just">
              <a:spcAft>
                <a:spcPts val="1200"/>
              </a:spcAft>
            </a:pPr>
            <a:r>
              <a:rPr lang="en-US" sz="2400" dirty="0" smtClean="0">
                <a:latin typeface="Calibri" pitchFamily="34" charset="0"/>
              </a:rPr>
              <a:t>3</a:t>
            </a:r>
            <a:r>
              <a:rPr lang="en-US" sz="2400" dirty="0">
                <a:latin typeface="Calibri" pitchFamily="34" charset="0"/>
              </a:rPr>
              <a:t>. Analyze the </a:t>
            </a:r>
            <a:r>
              <a:rPr lang="en-US" sz="2400" dirty="0" smtClean="0">
                <a:latin typeface="Calibri" pitchFamily="34" charset="0"/>
              </a:rPr>
              <a:t>histogram.</a:t>
            </a:r>
          </a:p>
          <a:p>
            <a:pPr algn="just">
              <a:spcAft>
                <a:spcPts val="1200"/>
              </a:spcAft>
            </a:pPr>
            <a:r>
              <a:rPr lang="en-US" sz="2400" dirty="0" smtClean="0">
                <a:latin typeface="Calibri" pitchFamily="34" charset="0"/>
              </a:rPr>
              <a:t>How </a:t>
            </a:r>
            <a:r>
              <a:rPr lang="en-US" sz="2400" dirty="0">
                <a:latin typeface="Calibri" pitchFamily="34" charset="0"/>
              </a:rPr>
              <a:t>many students play 5 to 9.5 hours of video games on weekends</a:t>
            </a:r>
            <a:r>
              <a:rPr lang="en-US" sz="2400" dirty="0" smtClean="0">
                <a:latin typeface="Calibri" pitchFamily="34" charset="0"/>
              </a:rPr>
              <a:t>?  Explain </a:t>
            </a:r>
            <a:r>
              <a:rPr lang="en-US" sz="2400" dirty="0">
                <a:latin typeface="Calibri" pitchFamily="34" charset="0"/>
              </a:rPr>
              <a:t>your reasoning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pPr marL="914400" lvl="1" indent="-457200" algn="just">
              <a:spcAft>
                <a:spcPts val="1000"/>
              </a:spcAft>
              <a:buAutoNum type="alphaLcPeriod"/>
            </a:pPr>
            <a:endParaRPr lang="en-US" sz="2400" dirty="0" smtClean="0">
              <a:latin typeface="Calibri" pitchFamily="34" charset="0"/>
            </a:endParaRPr>
          </a:p>
          <a:p>
            <a:pPr marL="914400" lvl="1" indent="-457200" algn="just">
              <a:spcAft>
                <a:spcPts val="1000"/>
              </a:spcAft>
              <a:buAutoNum type="alphaLcPeriod"/>
            </a:pPr>
            <a:endParaRPr lang="en-US" sz="2400" dirty="0">
              <a:latin typeface="Calibri" pitchFamily="34" charset="0"/>
            </a:endParaRPr>
          </a:p>
          <a:p>
            <a:pPr lvl="1" algn="just">
              <a:spcAft>
                <a:spcPts val="1000"/>
              </a:spcAft>
            </a:pPr>
            <a:r>
              <a:rPr lang="en-US" sz="2400" dirty="0">
                <a:latin typeface="Calibri" pitchFamily="34" charset="0"/>
              </a:rPr>
              <a:t>b. How many total students are included in the data? Explain your reasoning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pPr lvl="1" algn="just">
              <a:spcAft>
                <a:spcPts val="1000"/>
              </a:spcAft>
            </a:pPr>
            <a:endParaRPr lang="en-US" sz="2400" dirty="0" smtClean="0">
              <a:latin typeface="Calibri" pitchFamily="34" charset="0"/>
            </a:endParaRPr>
          </a:p>
          <a:p>
            <a:pPr lvl="1" algn="just">
              <a:spcAft>
                <a:spcPts val="1000"/>
              </a:spcAft>
            </a:pPr>
            <a:endParaRPr lang="en-US" sz="2400" dirty="0" smtClean="0">
              <a:latin typeface="Calibri" pitchFamily="34" charset="0"/>
            </a:endParaRPr>
          </a:p>
          <a:p>
            <a:pPr lvl="1" algn="just">
              <a:spcAft>
                <a:spcPts val="1000"/>
              </a:spcAft>
            </a:pPr>
            <a:r>
              <a:rPr lang="en-US" sz="2400" dirty="0" smtClean="0">
                <a:latin typeface="Calibri" pitchFamily="34" charset="0"/>
              </a:rPr>
              <a:t>c</a:t>
            </a:r>
            <a:r>
              <a:rPr lang="en-US" sz="2400" dirty="0">
                <a:latin typeface="Calibri" pitchFamily="34" charset="0"/>
              </a:rPr>
              <a:t>. Marcel states that between 0 and 5 students spend 2 hours playing video </a:t>
            </a:r>
            <a:r>
              <a:rPr lang="en-US" sz="2400" dirty="0" smtClean="0">
                <a:latin typeface="Calibri" pitchFamily="34" charset="0"/>
              </a:rPr>
              <a:t>games on </a:t>
            </a:r>
            <a:r>
              <a:rPr lang="en-US" sz="2400" dirty="0">
                <a:latin typeface="Calibri" pitchFamily="34" charset="0"/>
              </a:rPr>
              <a:t>weekends. Is Marcel’s statement </a:t>
            </a:r>
            <a:r>
              <a:rPr lang="en-US" sz="2400" dirty="0" smtClean="0">
                <a:latin typeface="Calibri" pitchFamily="34" charset="0"/>
              </a:rPr>
              <a:t>correct?  Explain </a:t>
            </a:r>
            <a:r>
              <a:rPr lang="en-US" sz="2400" dirty="0">
                <a:latin typeface="Calibri" pitchFamily="34" charset="0"/>
              </a:rPr>
              <a:t>why or why not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35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" y="76200"/>
            <a:ext cx="872490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just">
              <a:spcAft>
                <a:spcPts val="1000"/>
              </a:spcAft>
            </a:pPr>
            <a:r>
              <a:rPr lang="en-US" sz="2400" dirty="0" smtClean="0">
                <a:latin typeface="Calibri" pitchFamily="34" charset="0"/>
              </a:rPr>
              <a:t>d</a:t>
            </a:r>
            <a:r>
              <a:rPr lang="en-US" sz="2400" dirty="0">
                <a:latin typeface="Calibri" pitchFamily="34" charset="0"/>
              </a:rPr>
              <a:t>. How many students play 22 hours of video games on the weekends</a:t>
            </a:r>
            <a:r>
              <a:rPr lang="en-US" sz="2400" dirty="0" smtClean="0">
                <a:latin typeface="Calibri" pitchFamily="34" charset="0"/>
              </a:rPr>
              <a:t>?  Explain </a:t>
            </a:r>
            <a:r>
              <a:rPr lang="en-US" sz="2400" dirty="0">
                <a:latin typeface="Calibri" pitchFamily="34" charset="0"/>
              </a:rPr>
              <a:t>your reasoning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pPr lvl="1" algn="just">
              <a:spcAft>
                <a:spcPts val="1000"/>
              </a:spcAft>
            </a:pPr>
            <a:endParaRPr lang="en-US" sz="2400" dirty="0" smtClean="0">
              <a:latin typeface="Calibri" pitchFamily="34" charset="0"/>
            </a:endParaRPr>
          </a:p>
          <a:p>
            <a:pPr lvl="1" algn="just">
              <a:spcAft>
                <a:spcPts val="1000"/>
              </a:spcAft>
            </a:pPr>
            <a:endParaRPr lang="en-US" sz="2400" dirty="0">
              <a:latin typeface="Calibri" pitchFamily="34" charset="0"/>
            </a:endParaRPr>
          </a:p>
          <a:p>
            <a:pPr lvl="1" algn="just">
              <a:spcAft>
                <a:spcPts val="1000"/>
              </a:spcAft>
            </a:pPr>
            <a:r>
              <a:rPr lang="en-US" sz="2400" dirty="0">
                <a:latin typeface="Calibri" pitchFamily="34" charset="0"/>
              </a:rPr>
              <a:t>e. What percent of the students play 10 or more hours of video games on </a:t>
            </a:r>
            <a:r>
              <a:rPr lang="en-US" sz="2400" dirty="0" smtClean="0">
                <a:latin typeface="Calibri" pitchFamily="34" charset="0"/>
              </a:rPr>
              <a:t>the weekends?  </a:t>
            </a:r>
            <a:r>
              <a:rPr lang="en-US" sz="2400" dirty="0">
                <a:latin typeface="Calibri" pitchFamily="34" charset="0"/>
              </a:rPr>
              <a:t>Explain your reasoning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pPr lvl="1" algn="just">
              <a:spcAft>
                <a:spcPts val="1000"/>
              </a:spcAft>
            </a:pPr>
            <a:endParaRPr lang="en-US" sz="2400" dirty="0" smtClean="0">
              <a:latin typeface="Calibri" pitchFamily="34" charset="0"/>
            </a:endParaRPr>
          </a:p>
          <a:p>
            <a:pPr lvl="1" algn="just">
              <a:spcAft>
                <a:spcPts val="1000"/>
              </a:spcAft>
            </a:pPr>
            <a:endParaRPr lang="en-US" sz="2400" dirty="0">
              <a:latin typeface="Calibri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n-US" sz="2400" dirty="0">
                <a:latin typeface="Calibri" pitchFamily="34" charset="0"/>
              </a:rPr>
              <a:t>4. Describe the data distribution displayed by the histogram. Interpret its meaning in </a:t>
            </a:r>
            <a:r>
              <a:rPr lang="en-US" sz="2400" dirty="0" smtClean="0">
                <a:latin typeface="Calibri" pitchFamily="34" charset="0"/>
              </a:rPr>
              <a:t>terms of </a:t>
            </a:r>
            <a:r>
              <a:rPr lang="en-US" sz="2400" dirty="0">
                <a:latin typeface="Calibri" pitchFamily="34" charset="0"/>
              </a:rPr>
              <a:t>this problem situation.</a:t>
            </a:r>
          </a:p>
        </p:txBody>
      </p:sp>
    </p:spTree>
    <p:extLst>
      <p:ext uri="{BB962C8B-B14F-4D97-AF65-F5344CB8AC3E}">
        <p14:creationId xmlns:p14="http://schemas.microsoft.com/office/powerpoint/2010/main" val="265406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" y="76200"/>
            <a:ext cx="8724900" cy="1328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 indent="0">
              <a:spcAft>
                <a:spcPts val="1000"/>
              </a:spcAft>
            </a:pPr>
            <a:r>
              <a:rPr lang="en-US" dirty="0" smtClean="0">
                <a:latin typeface="Calibri" pitchFamily="34" charset="0"/>
              </a:rPr>
              <a:t>Homework:</a:t>
            </a:r>
          </a:p>
          <a:p>
            <a:pPr marL="0" lvl="1" indent="0" algn="ctr">
              <a:spcAft>
                <a:spcPts val="1000"/>
              </a:spcAft>
            </a:pPr>
            <a:r>
              <a:rPr lang="en-US" dirty="0" smtClean="0">
                <a:latin typeface="Calibri" pitchFamily="34" charset="0"/>
              </a:rPr>
              <a:t>Complete </a:t>
            </a:r>
            <a:r>
              <a:rPr lang="en-US" b="1" i="1" dirty="0">
                <a:cs typeface="Times New Roman" pitchFamily="18" charset="0"/>
              </a:rPr>
              <a:t>Talk the Talk</a:t>
            </a:r>
            <a:r>
              <a:rPr lang="en-US" dirty="0">
                <a:latin typeface="Calibri" pitchFamily="34" charset="0"/>
              </a:rPr>
              <a:t>, pages 466 </a:t>
            </a:r>
            <a:r>
              <a:rPr lang="en-US" dirty="0" smtClean="0">
                <a:latin typeface="Calibri" pitchFamily="34" charset="0"/>
              </a:rPr>
              <a:t>– 468.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1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" y="304800"/>
            <a:ext cx="8511540" cy="4930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0" y="0"/>
            <a:ext cx="4800600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latin typeface="Calibri" pitchFamily="34" charset="0"/>
              </a:rPr>
              <a:t>Let’s read </a:t>
            </a:r>
            <a:r>
              <a:rPr lang="en-US" sz="2000" dirty="0" smtClean="0">
                <a:latin typeface="Calibri" pitchFamily="34" charset="0"/>
              </a:rPr>
              <a:t>PROBLEM 1 on </a:t>
            </a:r>
            <a:r>
              <a:rPr lang="en-US" sz="2000" dirty="0">
                <a:latin typeface="Calibri" pitchFamily="34" charset="0"/>
              </a:rPr>
              <a:t>Page </a:t>
            </a:r>
            <a:r>
              <a:rPr lang="en-US" sz="2000" dirty="0" smtClean="0">
                <a:latin typeface="Calibri" pitchFamily="34" charset="0"/>
              </a:rPr>
              <a:t>456:</a:t>
            </a:r>
          </a:p>
          <a:p>
            <a:endParaRPr lang="en-US" sz="24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Now answer Question 1 on the top of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page 457:</a:t>
            </a:r>
          </a:p>
          <a:p>
            <a:endParaRPr lang="en-US" sz="2400" dirty="0">
              <a:latin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</a:rPr>
              <a:t>Analyze </a:t>
            </a:r>
            <a:r>
              <a:rPr lang="en-US" sz="2400" dirty="0">
                <a:latin typeface="Calibri" pitchFamily="34" charset="0"/>
              </a:rPr>
              <a:t>the data collected. What conclusions can you draw about the sugar amount </a:t>
            </a:r>
            <a:r>
              <a:rPr lang="en-US" sz="2400" dirty="0" smtClean="0">
                <a:latin typeface="Calibri" pitchFamily="34" charset="0"/>
              </a:rPr>
              <a:t>in different </a:t>
            </a:r>
            <a:r>
              <a:rPr lang="en-US" sz="2400" dirty="0">
                <a:latin typeface="Calibri" pitchFamily="34" charset="0"/>
              </a:rPr>
              <a:t>types of cereal?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28" t="14287" r="29166" b="4126"/>
          <a:stretch/>
        </p:blipFill>
        <p:spPr bwMode="auto">
          <a:xfrm>
            <a:off x="4167278" y="0"/>
            <a:ext cx="497672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" y="76200"/>
            <a:ext cx="8763000" cy="6355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Aft>
                <a:spcPts val="1800"/>
              </a:spcAft>
            </a:pPr>
            <a:r>
              <a:rPr lang="en-US" sz="2400" dirty="0" smtClean="0">
                <a:latin typeface="Calibri" pitchFamily="34" charset="0"/>
              </a:rPr>
              <a:t>How might you arrange the data to better organize it?</a:t>
            </a:r>
            <a:endParaRPr lang="en-US" sz="2400" dirty="0">
              <a:latin typeface="Calibri" pitchFamily="34" charset="0"/>
            </a:endParaRPr>
          </a:p>
          <a:p>
            <a:pPr algn="just">
              <a:spcAft>
                <a:spcPts val="1800"/>
              </a:spcAft>
            </a:pPr>
            <a:r>
              <a:rPr lang="en-US" sz="3200" dirty="0" smtClean="0">
                <a:latin typeface="Calibri" pitchFamily="34" charset="0"/>
              </a:rPr>
              <a:t>A </a:t>
            </a:r>
            <a:r>
              <a:rPr lang="en-US" sz="3200" b="1" dirty="0" smtClean="0">
                <a:solidFill>
                  <a:schemeClr val="accent3"/>
                </a:solidFill>
                <a:latin typeface="Calibri" pitchFamily="34" charset="0"/>
              </a:rPr>
              <a:t>DOT PLOT </a:t>
            </a:r>
            <a:r>
              <a:rPr lang="en-US" sz="3200" dirty="0" smtClean="0">
                <a:latin typeface="Calibri" pitchFamily="34" charset="0"/>
              </a:rPr>
              <a:t>is a </a:t>
            </a:r>
            <a:r>
              <a:rPr lang="en-US" sz="3200" dirty="0">
                <a:latin typeface="Calibri" pitchFamily="34" charset="0"/>
              </a:rPr>
              <a:t>graph that shows how </a:t>
            </a:r>
            <a:r>
              <a:rPr lang="en-US" sz="3200" i="1" dirty="0">
                <a:latin typeface="Calibri" pitchFamily="34" charset="0"/>
              </a:rPr>
              <a:t>discrete data </a:t>
            </a:r>
            <a:r>
              <a:rPr lang="en-US" sz="3200" dirty="0">
                <a:latin typeface="Calibri" pitchFamily="34" charset="0"/>
              </a:rPr>
              <a:t>are distributed using a number </a:t>
            </a:r>
            <a:r>
              <a:rPr lang="en-US" sz="3200" dirty="0" smtClean="0">
                <a:latin typeface="Calibri" pitchFamily="34" charset="0"/>
              </a:rPr>
              <a:t>line.</a:t>
            </a:r>
          </a:p>
          <a:p>
            <a:pPr algn="just">
              <a:spcAft>
                <a:spcPts val="1800"/>
              </a:spcAft>
            </a:pPr>
            <a:r>
              <a:rPr lang="en-US" sz="3200" b="1" dirty="0" smtClean="0">
                <a:solidFill>
                  <a:srgbClr val="9C007F"/>
                </a:solidFill>
                <a:latin typeface="Calibri" pitchFamily="34" charset="0"/>
              </a:rPr>
              <a:t>DISCRETE DATA </a:t>
            </a:r>
            <a:r>
              <a:rPr lang="en-US" sz="3200" dirty="0" smtClean="0">
                <a:solidFill>
                  <a:prstClr val="black"/>
                </a:solidFill>
                <a:latin typeface="Calibri" pitchFamily="34" charset="0"/>
              </a:rPr>
              <a:t>are data </a:t>
            </a:r>
            <a:r>
              <a:rPr lang="en-US" sz="3200" dirty="0">
                <a:solidFill>
                  <a:prstClr val="black"/>
                </a:solidFill>
                <a:latin typeface="Calibri" pitchFamily="34" charset="0"/>
              </a:rPr>
              <a:t>that has only a finite number of values </a:t>
            </a:r>
            <a:r>
              <a:rPr lang="en-US" sz="3200" dirty="0" smtClean="0">
                <a:solidFill>
                  <a:prstClr val="black"/>
                </a:solidFill>
                <a:latin typeface="Calibri" pitchFamily="34" charset="0"/>
              </a:rPr>
              <a:t>or data </a:t>
            </a:r>
            <a:r>
              <a:rPr lang="en-US" sz="3200" dirty="0">
                <a:solidFill>
                  <a:prstClr val="black"/>
                </a:solidFill>
                <a:latin typeface="Calibri" pitchFamily="34" charset="0"/>
              </a:rPr>
              <a:t>that can be “counted</a:t>
            </a:r>
            <a:r>
              <a:rPr lang="en-US" sz="3200" dirty="0" smtClean="0">
                <a:solidFill>
                  <a:prstClr val="black"/>
                </a:solidFill>
                <a:latin typeface="Calibri" pitchFamily="34" charset="0"/>
              </a:rPr>
              <a:t>.”</a:t>
            </a:r>
          </a:p>
          <a:p>
            <a:pPr algn="ctr">
              <a:spcAft>
                <a:spcPts val="1800"/>
              </a:spcAft>
            </a:pPr>
            <a:r>
              <a:rPr lang="en-US" sz="2800" dirty="0" smtClean="0">
                <a:solidFill>
                  <a:prstClr val="black"/>
                </a:solidFill>
                <a:latin typeface="Calibri" pitchFamily="34" charset="0"/>
              </a:rPr>
              <a:t>Dot 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plots are best used to </a:t>
            </a:r>
            <a:r>
              <a:rPr lang="en-US" sz="2800" dirty="0" smtClean="0">
                <a:solidFill>
                  <a:prstClr val="black"/>
                </a:solidFill>
                <a:latin typeface="Calibri" pitchFamily="34" charset="0"/>
              </a:rPr>
              <a:t>organize and 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display </a:t>
            </a:r>
            <a:r>
              <a:rPr lang="en-US" sz="2800" dirty="0" smtClean="0">
                <a:solidFill>
                  <a:prstClr val="black"/>
                </a:solidFill>
                <a:latin typeface="Calibri" pitchFamily="34" charset="0"/>
              </a:rPr>
              <a:t>the number 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of </a:t>
            </a:r>
            <a:r>
              <a:rPr lang="en-US" sz="2800" dirty="0" smtClean="0">
                <a:solidFill>
                  <a:prstClr val="black"/>
                </a:solidFill>
                <a:latin typeface="Calibri" pitchFamily="34" charset="0"/>
              </a:rPr>
              <a:t>occurrences 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of a small number </a:t>
            </a:r>
            <a:r>
              <a:rPr lang="en-US" sz="2800" dirty="0" smtClean="0">
                <a:solidFill>
                  <a:prstClr val="black"/>
                </a:solidFill>
                <a:latin typeface="Calibri" pitchFamily="34" charset="0"/>
              </a:rPr>
              <a:t>of data points.</a:t>
            </a:r>
          </a:p>
          <a:p>
            <a:pPr>
              <a:spcAft>
                <a:spcPts val="1800"/>
              </a:spcAft>
            </a:pPr>
            <a:r>
              <a:rPr lang="en-US" sz="2400" dirty="0">
                <a:latin typeface="Calibri" pitchFamily="34" charset="0"/>
              </a:rPr>
              <a:t>Now answer Question </a:t>
            </a:r>
            <a:r>
              <a:rPr lang="en-US" sz="2400" dirty="0" smtClean="0">
                <a:latin typeface="Calibri" pitchFamily="34" charset="0"/>
              </a:rPr>
              <a:t>2 in the middle of page </a:t>
            </a:r>
            <a:r>
              <a:rPr lang="en-US" sz="2400" dirty="0">
                <a:latin typeface="Calibri" pitchFamily="34" charset="0"/>
              </a:rPr>
              <a:t>457</a:t>
            </a:r>
            <a:r>
              <a:rPr lang="en-US" sz="2400" dirty="0" smtClean="0">
                <a:latin typeface="Calibri" pitchFamily="34" charset="0"/>
              </a:rPr>
              <a:t>:</a:t>
            </a:r>
          </a:p>
          <a:p>
            <a:pPr algn="just">
              <a:spcAft>
                <a:spcPts val="1800"/>
              </a:spcAft>
            </a:pPr>
            <a:r>
              <a:rPr lang="en-US" sz="2400" dirty="0">
                <a:latin typeface="Calibri" pitchFamily="34" charset="0"/>
              </a:rPr>
              <a:t>Construct a dot plot to represent the sugar amount in </a:t>
            </a:r>
            <a:r>
              <a:rPr lang="en-US" sz="2400" dirty="0" smtClean="0">
                <a:latin typeface="Calibri" pitchFamily="34" charset="0"/>
              </a:rPr>
              <a:t>one serving </a:t>
            </a:r>
            <a:r>
              <a:rPr lang="en-US" sz="2400" dirty="0">
                <a:latin typeface="Calibri" pitchFamily="34" charset="0"/>
              </a:rPr>
              <a:t>of each breakfast cereal. Label the number line </a:t>
            </a:r>
            <a:r>
              <a:rPr lang="en-US" sz="2400" dirty="0" smtClean="0">
                <a:latin typeface="Calibri" pitchFamily="34" charset="0"/>
              </a:rPr>
              <a:t>using intervals </a:t>
            </a:r>
            <a:r>
              <a:rPr lang="en-US" sz="2400" dirty="0">
                <a:latin typeface="Calibri" pitchFamily="34" charset="0"/>
              </a:rPr>
              <a:t>that will include all the data values. Place an “x</a:t>
            </a:r>
            <a:r>
              <a:rPr lang="en-US" sz="2400" dirty="0" smtClean="0">
                <a:latin typeface="Calibri" pitchFamily="34" charset="0"/>
              </a:rPr>
              <a:t>” above </a:t>
            </a:r>
            <a:r>
              <a:rPr lang="en-US" sz="2400" dirty="0">
                <a:latin typeface="Calibri" pitchFamily="34" charset="0"/>
              </a:rPr>
              <a:t>the number that represents each data value. </a:t>
            </a:r>
            <a:r>
              <a:rPr lang="en-US" sz="2400" dirty="0" smtClean="0">
                <a:latin typeface="Calibri" pitchFamily="34" charset="0"/>
              </a:rPr>
              <a:t>Make sure </a:t>
            </a:r>
            <a:r>
              <a:rPr lang="en-US" sz="2400" dirty="0">
                <a:latin typeface="Calibri" pitchFamily="34" charset="0"/>
              </a:rPr>
              <a:t>you name your dot plot</a:t>
            </a:r>
            <a:r>
              <a:rPr lang="en-US" sz="2400" dirty="0" smtClean="0">
                <a:latin typeface="Calibri" pitchFamily="34" charset="0"/>
              </a:rPr>
              <a:t>.</a:t>
            </a:r>
            <a:endParaRPr lang="en-US" sz="2800" dirty="0"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6353175"/>
            <a:ext cx="44481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59" y="1911307"/>
            <a:ext cx="8456083" cy="66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" y="603522"/>
            <a:ext cx="8854442" cy="2444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0500" y="3124200"/>
            <a:ext cx="8763000" cy="1431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ts val="1800"/>
              </a:spcAft>
            </a:pPr>
            <a:r>
              <a:rPr lang="en-US" sz="2400" dirty="0" smtClean="0">
                <a:latin typeface="Calibri" pitchFamily="34" charset="0"/>
              </a:rPr>
              <a:t>Now </a:t>
            </a:r>
            <a:r>
              <a:rPr lang="en-US" sz="2400" dirty="0">
                <a:latin typeface="Calibri" pitchFamily="34" charset="0"/>
              </a:rPr>
              <a:t>answer Question </a:t>
            </a:r>
            <a:r>
              <a:rPr lang="en-US" sz="2400" dirty="0" smtClean="0">
                <a:latin typeface="Calibri" pitchFamily="34" charset="0"/>
              </a:rPr>
              <a:t>3 on page </a:t>
            </a:r>
            <a:r>
              <a:rPr lang="en-US" sz="2400" dirty="0">
                <a:latin typeface="Calibri" pitchFamily="34" charset="0"/>
              </a:rPr>
              <a:t>457</a:t>
            </a:r>
            <a:r>
              <a:rPr lang="en-US" sz="2400" dirty="0" smtClean="0">
                <a:latin typeface="Calibri" pitchFamily="34" charset="0"/>
              </a:rPr>
              <a:t>:</a:t>
            </a:r>
          </a:p>
          <a:p>
            <a:pPr algn="just">
              <a:spcAft>
                <a:spcPts val="1800"/>
              </a:spcAft>
            </a:pPr>
            <a:r>
              <a:rPr lang="en-US" sz="2400" dirty="0">
                <a:latin typeface="Calibri" pitchFamily="34" charset="0"/>
              </a:rPr>
              <a:t>Analyze the dot plot. What conclusions can you draw about the sugar amounts in </a:t>
            </a:r>
            <a:r>
              <a:rPr lang="en-US" sz="2400" dirty="0" smtClean="0">
                <a:latin typeface="Calibri" pitchFamily="34" charset="0"/>
              </a:rPr>
              <a:t>one serving </a:t>
            </a:r>
            <a:r>
              <a:rPr lang="en-US" sz="2400" dirty="0">
                <a:latin typeface="Calibri" pitchFamily="34" charset="0"/>
              </a:rPr>
              <a:t>of breakfast cereal from the dot </a:t>
            </a:r>
            <a:r>
              <a:rPr lang="en-US" sz="2400" dirty="0" smtClean="0">
                <a:latin typeface="Calibri" pitchFamily="34" charset="0"/>
              </a:rPr>
              <a:t>plot?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" y="76200"/>
            <a:ext cx="8763000" cy="6160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sz="2400" dirty="0" smtClean="0">
                <a:latin typeface="Calibri" pitchFamily="34" charset="0"/>
              </a:rPr>
              <a:t>Complete PROBLEM 4 </a:t>
            </a:r>
            <a:r>
              <a:rPr lang="en-US" sz="2400" dirty="0">
                <a:latin typeface="Calibri" pitchFamily="34" charset="0"/>
              </a:rPr>
              <a:t>on Page </a:t>
            </a:r>
            <a:r>
              <a:rPr lang="en-US" sz="2400" dirty="0" smtClean="0">
                <a:latin typeface="Calibri" pitchFamily="34" charset="0"/>
              </a:rPr>
              <a:t>458:</a:t>
            </a:r>
          </a:p>
          <a:p>
            <a:pPr algn="just">
              <a:spcAft>
                <a:spcPts val="1000"/>
              </a:spcAft>
            </a:pPr>
            <a:r>
              <a:rPr lang="en-US" sz="2400" dirty="0" smtClean="0">
                <a:latin typeface="Calibri" pitchFamily="34" charset="0"/>
              </a:rPr>
              <a:t>Jordan </a:t>
            </a:r>
            <a:r>
              <a:rPr lang="en-US" sz="2400" dirty="0">
                <a:latin typeface="Calibri" pitchFamily="34" charset="0"/>
              </a:rPr>
              <a:t>states that those numbers on the number line that do not contain any </a:t>
            </a:r>
            <a:r>
              <a:rPr lang="en-US" sz="2400" dirty="0" smtClean="0">
                <a:latin typeface="Calibri" pitchFamily="34" charset="0"/>
              </a:rPr>
              <a:t>data values </a:t>
            </a:r>
            <a:r>
              <a:rPr lang="en-US" sz="2400" dirty="0">
                <a:latin typeface="Calibri" pitchFamily="34" charset="0"/>
              </a:rPr>
              <a:t>should be eliminated</a:t>
            </a:r>
            <a:r>
              <a:rPr lang="en-US" sz="2400" dirty="0" smtClean="0">
                <a:latin typeface="Calibri" pitchFamily="34" charset="0"/>
              </a:rPr>
              <a:t>.  </a:t>
            </a:r>
            <a:r>
              <a:rPr lang="en-US" sz="2400" dirty="0">
                <a:latin typeface="Calibri" pitchFamily="34" charset="0"/>
              </a:rPr>
              <a:t>Toni disagrees and says that all the numbers on </a:t>
            </a:r>
            <a:r>
              <a:rPr lang="en-US" sz="2400" dirty="0" smtClean="0">
                <a:latin typeface="Calibri" pitchFamily="34" charset="0"/>
              </a:rPr>
              <a:t>the number </a:t>
            </a:r>
            <a:r>
              <a:rPr lang="en-US" sz="2400" dirty="0">
                <a:latin typeface="Calibri" pitchFamily="34" charset="0"/>
              </a:rPr>
              <a:t>line must be included even if there are no data values for that </a:t>
            </a:r>
            <a:r>
              <a:rPr lang="en-US" sz="2400" dirty="0" smtClean="0">
                <a:latin typeface="Calibri" pitchFamily="34" charset="0"/>
              </a:rPr>
              <a:t>particular number.</a:t>
            </a:r>
          </a:p>
          <a:p>
            <a:pPr algn="r">
              <a:spcAft>
                <a:spcPts val="1000"/>
              </a:spcAft>
            </a:pPr>
            <a:r>
              <a:rPr lang="en-US" sz="2400" smtClean="0">
                <a:latin typeface="Calibri" pitchFamily="34" charset="0"/>
              </a:rPr>
              <a:t>Who </a:t>
            </a:r>
            <a:r>
              <a:rPr lang="en-US" sz="2400" dirty="0">
                <a:latin typeface="Calibri" pitchFamily="34" charset="0"/>
              </a:rPr>
              <a:t>is </a:t>
            </a:r>
            <a:r>
              <a:rPr lang="en-US" sz="2400">
                <a:latin typeface="Calibri" pitchFamily="34" charset="0"/>
              </a:rPr>
              <a:t>correct</a:t>
            </a:r>
            <a:r>
              <a:rPr lang="en-US" sz="2400" smtClean="0">
                <a:latin typeface="Calibri" pitchFamily="34" charset="0"/>
              </a:rPr>
              <a:t>?  </a:t>
            </a:r>
            <a:r>
              <a:rPr lang="en-US" sz="2400" dirty="0">
                <a:latin typeface="Calibri" pitchFamily="34" charset="0"/>
              </a:rPr>
              <a:t>Explain your reasoning.</a:t>
            </a:r>
          </a:p>
          <a:p>
            <a:pPr>
              <a:spcAft>
                <a:spcPts val="1000"/>
              </a:spcAft>
            </a:pPr>
            <a:endParaRPr lang="en-US" sz="2400" dirty="0">
              <a:latin typeface="Calibri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n-US" sz="2400" dirty="0">
                <a:latin typeface="Calibri" pitchFamily="34" charset="0"/>
              </a:rPr>
              <a:t>When you analyze a graphical display, you can look at </a:t>
            </a:r>
            <a:r>
              <a:rPr lang="en-US" sz="2400" dirty="0" smtClean="0">
                <a:latin typeface="Calibri" pitchFamily="34" charset="0"/>
              </a:rPr>
              <a:t>several characteristics </a:t>
            </a:r>
            <a:r>
              <a:rPr lang="en-US" sz="2400" dirty="0">
                <a:latin typeface="Calibri" pitchFamily="34" charset="0"/>
              </a:rPr>
              <a:t>of the </a:t>
            </a:r>
            <a:r>
              <a:rPr lang="en-US" sz="2400" dirty="0" smtClean="0">
                <a:latin typeface="Calibri" pitchFamily="34" charset="0"/>
              </a:rPr>
              <a:t>graph to </a:t>
            </a:r>
            <a:r>
              <a:rPr lang="en-US" sz="2400" dirty="0">
                <a:latin typeface="Calibri" pitchFamily="34" charset="0"/>
              </a:rPr>
              <a:t>draw conclusions. For example, you can ask yourself:</a:t>
            </a:r>
          </a:p>
          <a:p>
            <a:pPr marL="914400" lvl="1" indent="-342900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What </a:t>
            </a:r>
            <a:r>
              <a:rPr lang="en-US" sz="2400" dirty="0">
                <a:latin typeface="Calibri" pitchFamily="34" charset="0"/>
              </a:rPr>
              <a:t>is the overall shape of the graph? Does it have any interesting patterns?</a:t>
            </a:r>
          </a:p>
          <a:p>
            <a:pPr marL="914400" lvl="1" indent="-342900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Where </a:t>
            </a:r>
            <a:r>
              <a:rPr lang="en-US" sz="2400" dirty="0">
                <a:latin typeface="Calibri" pitchFamily="34" charset="0"/>
              </a:rPr>
              <a:t>is the approximate middle, or center, of the graph?</a:t>
            </a:r>
          </a:p>
          <a:p>
            <a:pPr marL="914400" lvl="1" indent="-342900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How </a:t>
            </a:r>
            <a:r>
              <a:rPr lang="en-US" sz="2400" dirty="0">
                <a:latin typeface="Calibri" pitchFamily="34" charset="0"/>
              </a:rPr>
              <a:t>spread out are the data values on the graph</a:t>
            </a:r>
            <a:r>
              <a:rPr lang="en-US" sz="2400" dirty="0" smtClean="0">
                <a:latin typeface="Calibri" pitchFamily="34" charset="0"/>
              </a:rPr>
              <a:t>?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79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" y="76200"/>
            <a:ext cx="8763000" cy="2436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en-US" sz="2400" dirty="0">
                <a:latin typeface="Calibri" pitchFamily="34" charset="0"/>
              </a:rPr>
              <a:t>The overall shape of a graph is called the data </a:t>
            </a:r>
            <a:r>
              <a:rPr lang="en-US" sz="2400" dirty="0" smtClean="0">
                <a:latin typeface="Calibri" pitchFamily="34" charset="0"/>
              </a:rPr>
              <a:t>distribution.</a:t>
            </a:r>
          </a:p>
          <a:p>
            <a:pPr algn="just">
              <a:spcAft>
                <a:spcPts val="1000"/>
              </a:spcAft>
            </a:pPr>
            <a:r>
              <a:rPr lang="en-US" sz="2400" dirty="0" smtClean="0">
                <a:latin typeface="Calibri" pitchFamily="34" charset="0"/>
              </a:rPr>
              <a:t>The </a:t>
            </a:r>
            <a:r>
              <a:rPr lang="en-US" sz="2400" b="1" dirty="0" smtClean="0">
                <a:solidFill>
                  <a:schemeClr val="accent5"/>
                </a:solidFill>
                <a:latin typeface="Calibri" pitchFamily="34" charset="0"/>
              </a:rPr>
              <a:t>DATA DISTRIBUTION </a:t>
            </a:r>
            <a:r>
              <a:rPr lang="en-US" sz="2400" dirty="0" smtClean="0">
                <a:latin typeface="Calibri" pitchFamily="34" charset="0"/>
              </a:rPr>
              <a:t>is </a:t>
            </a:r>
            <a:r>
              <a:rPr lang="en-US" sz="2400" dirty="0">
                <a:latin typeface="Calibri" pitchFamily="34" charset="0"/>
              </a:rPr>
              <a:t>the way in which the data is spread out or clustered together. The shape of the distribution can reveal a lot of information about the data. There are many different distributions, but the most common are </a:t>
            </a:r>
            <a:r>
              <a:rPr lang="en-US" sz="2400" b="1" i="1" dirty="0">
                <a:solidFill>
                  <a:schemeClr val="accent3"/>
                </a:solidFill>
                <a:latin typeface="Calibri" pitchFamily="34" charset="0"/>
              </a:rPr>
              <a:t>symmetric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b="1" i="1" dirty="0">
                <a:solidFill>
                  <a:schemeClr val="accent3"/>
                </a:solidFill>
                <a:latin typeface="Calibri" pitchFamily="34" charset="0"/>
              </a:rPr>
              <a:t>skewed right</a:t>
            </a:r>
            <a:r>
              <a:rPr lang="en-US" sz="2400" dirty="0">
                <a:latin typeface="Calibri" pitchFamily="34" charset="0"/>
              </a:rPr>
              <a:t>, and </a:t>
            </a:r>
            <a:r>
              <a:rPr lang="en-US" sz="2400" b="1" i="1" dirty="0">
                <a:solidFill>
                  <a:schemeClr val="accent3"/>
                </a:solidFill>
                <a:latin typeface="Calibri" pitchFamily="34" charset="0"/>
              </a:rPr>
              <a:t>skewed left </a:t>
            </a:r>
            <a:r>
              <a:rPr lang="en-US" sz="2400" dirty="0">
                <a:latin typeface="Calibri" pitchFamily="34" charset="0"/>
              </a:rPr>
              <a:t>as shown.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48" y="2590800"/>
            <a:ext cx="8567304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260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" y="76200"/>
            <a:ext cx="8763000" cy="4652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dirty="0">
                <a:latin typeface="Calibri" pitchFamily="34" charset="0"/>
              </a:rPr>
              <a:t>Complete PROBLEM </a:t>
            </a:r>
            <a:r>
              <a:rPr lang="en-US" sz="2400" dirty="0" smtClean="0">
                <a:latin typeface="Calibri" pitchFamily="34" charset="0"/>
              </a:rPr>
              <a:t>5 on </a:t>
            </a:r>
            <a:r>
              <a:rPr lang="en-US" sz="2400" dirty="0">
                <a:latin typeface="Calibri" pitchFamily="34" charset="0"/>
              </a:rPr>
              <a:t>Page </a:t>
            </a:r>
            <a:r>
              <a:rPr lang="en-US" sz="2400" dirty="0" smtClean="0">
                <a:latin typeface="Calibri" pitchFamily="34" charset="0"/>
              </a:rPr>
              <a:t>459:</a:t>
            </a:r>
            <a:endParaRPr lang="en-US" sz="2400" dirty="0">
              <a:latin typeface="Calibri" pitchFamily="34" charset="0"/>
            </a:endParaRPr>
          </a:p>
          <a:p>
            <a:endParaRPr lang="en-US" sz="2400" dirty="0" smtClean="0">
              <a:latin typeface="+mj-lt"/>
            </a:endParaRPr>
          </a:p>
          <a:p>
            <a:pPr>
              <a:spcAft>
                <a:spcPts val="1000"/>
              </a:spcAft>
            </a:pPr>
            <a:r>
              <a:rPr lang="en-US" sz="2400" dirty="0" smtClean="0">
                <a:latin typeface="+mj-lt"/>
              </a:rPr>
              <a:t>5</a:t>
            </a:r>
            <a:r>
              <a:rPr lang="en-US" sz="2400" dirty="0">
                <a:latin typeface="+mj-lt"/>
              </a:rPr>
              <a:t>. Describe the properties of a data distribution that is:</a:t>
            </a:r>
          </a:p>
          <a:p>
            <a:pPr marL="1600200" lvl="2" indent="-457200">
              <a:buFont typeface="+mj-lt"/>
              <a:buAutoNum type="alphaLcPeriod"/>
            </a:pPr>
            <a:r>
              <a:rPr lang="en-US" sz="2400" dirty="0" smtClean="0">
                <a:latin typeface="+mj-lt"/>
              </a:rPr>
              <a:t>symmetric</a:t>
            </a:r>
          </a:p>
          <a:p>
            <a:pPr marL="1600200" lvl="2" indent="-457200">
              <a:buFont typeface="+mj-lt"/>
              <a:buAutoNum type="alphaLcPeriod"/>
            </a:pPr>
            <a:endParaRPr lang="en-US" sz="2400" dirty="0" smtClean="0">
              <a:latin typeface="+mj-lt"/>
            </a:endParaRPr>
          </a:p>
          <a:p>
            <a:pPr marL="1600200" lvl="2" indent="-457200">
              <a:buFont typeface="+mj-lt"/>
              <a:buAutoNum type="alphaLcPeriod"/>
            </a:pPr>
            <a:endParaRPr lang="en-US" sz="2400" dirty="0" smtClean="0">
              <a:latin typeface="+mj-lt"/>
            </a:endParaRPr>
          </a:p>
          <a:p>
            <a:pPr marL="1600200" lvl="2" indent="-457200">
              <a:buFont typeface="+mj-lt"/>
              <a:buAutoNum type="alphaLcPeriod"/>
            </a:pPr>
            <a:endParaRPr lang="en-US" sz="2400" dirty="0">
              <a:latin typeface="+mj-lt"/>
            </a:endParaRPr>
          </a:p>
          <a:p>
            <a:pPr marL="1600200" lvl="2" indent="-457200">
              <a:buFont typeface="+mj-lt"/>
              <a:buAutoNum type="alphaLcPeriod"/>
            </a:pPr>
            <a:r>
              <a:rPr lang="en-US" sz="2400" dirty="0" smtClean="0">
                <a:latin typeface="+mj-lt"/>
              </a:rPr>
              <a:t>skewed right</a:t>
            </a:r>
          </a:p>
          <a:p>
            <a:pPr marL="1600200" lvl="2" indent="-457200">
              <a:buFont typeface="+mj-lt"/>
              <a:buAutoNum type="alphaLcPeriod"/>
            </a:pPr>
            <a:endParaRPr lang="en-US" sz="2400" dirty="0" smtClean="0">
              <a:latin typeface="+mj-lt"/>
            </a:endParaRPr>
          </a:p>
          <a:p>
            <a:pPr marL="1600200" lvl="2" indent="-457200">
              <a:buFont typeface="+mj-lt"/>
              <a:buAutoNum type="alphaLcPeriod"/>
            </a:pPr>
            <a:endParaRPr lang="en-US" sz="2400" dirty="0" smtClean="0">
              <a:latin typeface="+mj-lt"/>
            </a:endParaRPr>
          </a:p>
          <a:p>
            <a:pPr marL="1600200" lvl="2" indent="-457200">
              <a:buFont typeface="+mj-lt"/>
              <a:buAutoNum type="alphaLcPeriod"/>
            </a:pPr>
            <a:endParaRPr lang="en-US" sz="2400" dirty="0">
              <a:latin typeface="+mj-lt"/>
            </a:endParaRPr>
          </a:p>
          <a:p>
            <a:pPr marL="1600200" lvl="2" indent="-457200">
              <a:buFont typeface="+mj-lt"/>
              <a:buAutoNum type="alphaLcPeriod"/>
            </a:pPr>
            <a:r>
              <a:rPr lang="en-US" sz="2400" dirty="0" smtClean="0">
                <a:latin typeface="+mj-lt"/>
              </a:rPr>
              <a:t>skewed left</a:t>
            </a:r>
          </a:p>
        </p:txBody>
      </p:sp>
    </p:spTree>
    <p:extLst>
      <p:ext uri="{BB962C8B-B14F-4D97-AF65-F5344CB8AC3E}">
        <p14:creationId xmlns:p14="http://schemas.microsoft.com/office/powerpoint/2010/main" val="292598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3222</TotalTime>
  <Words>1321</Words>
  <Application>Microsoft Office PowerPoint</Application>
  <PresentationFormat>On-screen Show (4:3)</PresentationFormat>
  <Paragraphs>111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Graphically Representing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Objective- To simplify expressions involving rational exponents</dc:title>
  <dc:creator>James Wenk</dc:creator>
  <cp:lastModifiedBy>Amplo, William (wamplo@psusd.us)</cp:lastModifiedBy>
  <cp:revision>139</cp:revision>
  <dcterms:created xsi:type="dcterms:W3CDTF">2002-06-16T02:16:55Z</dcterms:created>
  <dcterms:modified xsi:type="dcterms:W3CDTF">2016-04-11T19:52:52Z</dcterms:modified>
</cp:coreProperties>
</file>