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</p:spPr>
        <p:txBody>
          <a:bodyPr/>
          <a:lstStyle/>
          <a:p>
            <a:r>
              <a:rPr lang="en-US" dirty="0" smtClean="0"/>
              <a:t>Finding Rate of Change</a:t>
            </a:r>
            <a:br>
              <a:rPr lang="en-US" dirty="0" smtClean="0"/>
            </a:br>
            <a:r>
              <a:rPr lang="en-US" dirty="0" smtClean="0"/>
              <a:t>from a 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2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5434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Find the slope of the line below.</a:t>
            </a:r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457200" y="685800"/>
            <a:ext cx="5656263" cy="5791200"/>
            <a:chOff x="288" y="336"/>
            <a:chExt cx="3751" cy="3840"/>
          </a:xfrm>
        </p:grpSpPr>
        <p:sp>
          <p:nvSpPr>
            <p:cNvPr id="13354" name="Line 4"/>
            <p:cNvSpPr>
              <a:spLocks noChangeShapeType="1"/>
            </p:cNvSpPr>
            <p:nvPr/>
          </p:nvSpPr>
          <p:spPr bwMode="auto">
            <a:xfrm>
              <a:off x="288" y="672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55" name="Line 5"/>
            <p:cNvSpPr>
              <a:spLocks noChangeShapeType="1"/>
            </p:cNvSpPr>
            <p:nvPr/>
          </p:nvSpPr>
          <p:spPr bwMode="auto">
            <a:xfrm>
              <a:off x="288" y="1008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56" name="Line 6"/>
            <p:cNvSpPr>
              <a:spLocks noChangeShapeType="1"/>
            </p:cNvSpPr>
            <p:nvPr/>
          </p:nvSpPr>
          <p:spPr bwMode="auto">
            <a:xfrm>
              <a:off x="288" y="1344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57" name="Line 7"/>
            <p:cNvSpPr>
              <a:spLocks noChangeShapeType="1"/>
            </p:cNvSpPr>
            <p:nvPr/>
          </p:nvSpPr>
          <p:spPr bwMode="auto">
            <a:xfrm>
              <a:off x="288" y="1680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58" name="Line 8"/>
            <p:cNvSpPr>
              <a:spLocks noChangeShapeType="1"/>
            </p:cNvSpPr>
            <p:nvPr/>
          </p:nvSpPr>
          <p:spPr bwMode="auto">
            <a:xfrm>
              <a:off x="288" y="2016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59" name="Line 9"/>
            <p:cNvSpPr>
              <a:spLocks noChangeShapeType="1"/>
            </p:cNvSpPr>
            <p:nvPr/>
          </p:nvSpPr>
          <p:spPr bwMode="auto">
            <a:xfrm>
              <a:off x="288" y="2688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60" name="Line 10"/>
            <p:cNvSpPr>
              <a:spLocks noChangeShapeType="1"/>
            </p:cNvSpPr>
            <p:nvPr/>
          </p:nvSpPr>
          <p:spPr bwMode="auto">
            <a:xfrm>
              <a:off x="288" y="3024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61" name="Line 11"/>
            <p:cNvSpPr>
              <a:spLocks noChangeShapeType="1"/>
            </p:cNvSpPr>
            <p:nvPr/>
          </p:nvSpPr>
          <p:spPr bwMode="auto">
            <a:xfrm>
              <a:off x="288" y="3360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62" name="Line 12"/>
            <p:cNvSpPr>
              <a:spLocks noChangeShapeType="1"/>
            </p:cNvSpPr>
            <p:nvPr/>
          </p:nvSpPr>
          <p:spPr bwMode="auto">
            <a:xfrm>
              <a:off x="288" y="3696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63" name="Line 13"/>
            <p:cNvSpPr>
              <a:spLocks noChangeShapeType="1"/>
            </p:cNvSpPr>
            <p:nvPr/>
          </p:nvSpPr>
          <p:spPr bwMode="auto">
            <a:xfrm>
              <a:off x="1776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64" name="Line 14"/>
            <p:cNvSpPr>
              <a:spLocks noChangeShapeType="1"/>
            </p:cNvSpPr>
            <p:nvPr/>
          </p:nvSpPr>
          <p:spPr bwMode="auto">
            <a:xfrm>
              <a:off x="2448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65" name="Line 15"/>
            <p:cNvSpPr>
              <a:spLocks noChangeShapeType="1"/>
            </p:cNvSpPr>
            <p:nvPr/>
          </p:nvSpPr>
          <p:spPr bwMode="auto">
            <a:xfrm>
              <a:off x="2784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66" name="Line 16"/>
            <p:cNvSpPr>
              <a:spLocks noChangeShapeType="1"/>
            </p:cNvSpPr>
            <p:nvPr/>
          </p:nvSpPr>
          <p:spPr bwMode="auto">
            <a:xfrm>
              <a:off x="432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67" name="Line 17"/>
            <p:cNvSpPr>
              <a:spLocks noChangeShapeType="1"/>
            </p:cNvSpPr>
            <p:nvPr/>
          </p:nvSpPr>
          <p:spPr bwMode="auto">
            <a:xfrm>
              <a:off x="768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68" name="Line 18"/>
            <p:cNvSpPr>
              <a:spLocks noChangeShapeType="1"/>
            </p:cNvSpPr>
            <p:nvPr/>
          </p:nvSpPr>
          <p:spPr bwMode="auto">
            <a:xfrm>
              <a:off x="1104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69" name="Line 19"/>
            <p:cNvSpPr>
              <a:spLocks noChangeShapeType="1"/>
            </p:cNvSpPr>
            <p:nvPr/>
          </p:nvSpPr>
          <p:spPr bwMode="auto">
            <a:xfrm>
              <a:off x="1440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70" name="Line 20"/>
            <p:cNvSpPr>
              <a:spLocks noChangeShapeType="1"/>
            </p:cNvSpPr>
            <p:nvPr/>
          </p:nvSpPr>
          <p:spPr bwMode="auto">
            <a:xfrm>
              <a:off x="3120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71" name="Line 21"/>
            <p:cNvSpPr>
              <a:spLocks noChangeShapeType="1"/>
            </p:cNvSpPr>
            <p:nvPr/>
          </p:nvSpPr>
          <p:spPr bwMode="auto">
            <a:xfrm>
              <a:off x="3456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72" name="Line 22"/>
            <p:cNvSpPr>
              <a:spLocks noChangeShapeType="1"/>
            </p:cNvSpPr>
            <p:nvPr/>
          </p:nvSpPr>
          <p:spPr bwMode="auto">
            <a:xfrm>
              <a:off x="3792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73" name="Line 23"/>
            <p:cNvSpPr>
              <a:spLocks noChangeShapeType="1"/>
            </p:cNvSpPr>
            <p:nvPr/>
          </p:nvSpPr>
          <p:spPr bwMode="auto">
            <a:xfrm>
              <a:off x="288" y="4032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74" name="Line 24"/>
            <p:cNvSpPr>
              <a:spLocks noChangeShapeType="1"/>
            </p:cNvSpPr>
            <p:nvPr/>
          </p:nvSpPr>
          <p:spPr bwMode="auto">
            <a:xfrm>
              <a:off x="2112" y="528"/>
              <a:ext cx="0" cy="36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75" name="Line 25"/>
            <p:cNvSpPr>
              <a:spLocks noChangeShapeType="1"/>
            </p:cNvSpPr>
            <p:nvPr/>
          </p:nvSpPr>
          <p:spPr bwMode="auto">
            <a:xfrm>
              <a:off x="288" y="2352"/>
              <a:ext cx="36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76" name="Text Box 26"/>
            <p:cNvSpPr txBox="1">
              <a:spLocks noChangeArrowheads="1"/>
            </p:cNvSpPr>
            <p:nvPr/>
          </p:nvSpPr>
          <p:spPr bwMode="auto">
            <a:xfrm>
              <a:off x="3782" y="2268"/>
              <a:ext cx="2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3377" name="Text Box 27"/>
            <p:cNvSpPr txBox="1">
              <a:spLocks noChangeArrowheads="1"/>
            </p:cNvSpPr>
            <p:nvPr/>
          </p:nvSpPr>
          <p:spPr bwMode="auto">
            <a:xfrm>
              <a:off x="1874" y="336"/>
              <a:ext cx="2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</a:p>
          </p:txBody>
        </p:sp>
      </p:grpSp>
      <p:sp>
        <p:nvSpPr>
          <p:cNvPr id="13316" name="Oval 28"/>
          <p:cNvSpPr>
            <a:spLocks noChangeArrowheads="1"/>
          </p:cNvSpPr>
          <p:nvPr/>
        </p:nvSpPr>
        <p:spPr bwMode="auto">
          <a:xfrm>
            <a:off x="3152775" y="4686300"/>
            <a:ext cx="109538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17" name="Oval 29"/>
          <p:cNvSpPr>
            <a:spLocks noChangeArrowheads="1"/>
          </p:cNvSpPr>
          <p:nvPr/>
        </p:nvSpPr>
        <p:spPr bwMode="auto">
          <a:xfrm>
            <a:off x="5176838" y="4181475"/>
            <a:ext cx="109537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18" name="Oval 30"/>
          <p:cNvSpPr>
            <a:spLocks noChangeArrowheads="1"/>
          </p:cNvSpPr>
          <p:nvPr/>
        </p:nvSpPr>
        <p:spPr bwMode="auto">
          <a:xfrm>
            <a:off x="1128713" y="5191125"/>
            <a:ext cx="109537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19" name="Freeform 31"/>
          <p:cNvSpPr>
            <a:spLocks/>
          </p:cNvSpPr>
          <p:nvPr/>
        </p:nvSpPr>
        <p:spPr bwMode="auto">
          <a:xfrm>
            <a:off x="458788" y="4038600"/>
            <a:ext cx="5484812" cy="1393825"/>
          </a:xfrm>
          <a:custGeom>
            <a:avLst/>
            <a:gdLst>
              <a:gd name="T0" fmla="*/ 0 w 3455"/>
              <a:gd name="T1" fmla="*/ 878 h 878"/>
              <a:gd name="T2" fmla="*/ 3455 w 3455"/>
              <a:gd name="T3" fmla="*/ 0 h 878"/>
              <a:gd name="T4" fmla="*/ 0 60000 65536"/>
              <a:gd name="T5" fmla="*/ 0 60000 65536"/>
              <a:gd name="T6" fmla="*/ 0 w 3455"/>
              <a:gd name="T7" fmla="*/ 0 h 878"/>
              <a:gd name="T8" fmla="*/ 3455 w 3455"/>
              <a:gd name="T9" fmla="*/ 878 h 87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55" h="878">
                <a:moveTo>
                  <a:pt x="0" y="878"/>
                </a:moveTo>
                <a:lnTo>
                  <a:pt x="3455" y="0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6477000" y="1752600"/>
            <a:ext cx="2057400" cy="866775"/>
            <a:chOff x="4080" y="1104"/>
            <a:chExt cx="1296" cy="546"/>
          </a:xfrm>
        </p:grpSpPr>
        <p:sp>
          <p:nvSpPr>
            <p:cNvPr id="13350" name="Text Box 33"/>
            <p:cNvSpPr txBox="1">
              <a:spLocks noChangeArrowheads="1"/>
            </p:cNvSpPr>
            <p:nvPr/>
          </p:nvSpPr>
          <p:spPr bwMode="auto">
            <a:xfrm>
              <a:off x="4080" y="1226"/>
              <a:ext cx="87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Slope = </a:t>
              </a:r>
            </a:p>
          </p:txBody>
        </p:sp>
        <p:sp>
          <p:nvSpPr>
            <p:cNvPr id="13351" name="Text Box 34"/>
            <p:cNvSpPr txBox="1">
              <a:spLocks noChangeArrowheads="1"/>
            </p:cNvSpPr>
            <p:nvPr/>
          </p:nvSpPr>
          <p:spPr bwMode="auto">
            <a:xfrm>
              <a:off x="4913" y="1104"/>
              <a:ext cx="4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rise</a:t>
              </a:r>
            </a:p>
          </p:txBody>
        </p:sp>
        <p:sp>
          <p:nvSpPr>
            <p:cNvPr id="13352" name="Text Box 35"/>
            <p:cNvSpPr txBox="1">
              <a:spLocks noChangeArrowheads="1"/>
            </p:cNvSpPr>
            <p:nvPr/>
          </p:nvSpPr>
          <p:spPr bwMode="auto">
            <a:xfrm>
              <a:off x="4900" y="1323"/>
              <a:ext cx="4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run</a:t>
              </a:r>
            </a:p>
          </p:txBody>
        </p:sp>
        <p:sp>
          <p:nvSpPr>
            <p:cNvPr id="13353" name="Line 36"/>
            <p:cNvSpPr>
              <a:spLocks noChangeShapeType="1"/>
            </p:cNvSpPr>
            <p:nvPr/>
          </p:nvSpPr>
          <p:spPr bwMode="auto">
            <a:xfrm flipV="1">
              <a:off x="4919" y="1403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6477000" y="3019425"/>
            <a:ext cx="1395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Slope = 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7793038" y="2819400"/>
            <a:ext cx="565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+1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7772400" y="3214688"/>
            <a:ext cx="565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+4</a:t>
            </a:r>
          </a:p>
        </p:txBody>
      </p:sp>
      <p:sp>
        <p:nvSpPr>
          <p:cNvPr id="14376" name="Line 40"/>
          <p:cNvSpPr>
            <a:spLocks noChangeShapeType="1"/>
          </p:cNvSpPr>
          <p:nvPr/>
        </p:nvSpPr>
        <p:spPr bwMode="auto">
          <a:xfrm flipV="1">
            <a:off x="7848600" y="328612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7008813" y="3933825"/>
            <a:ext cx="1230312" cy="914400"/>
            <a:chOff x="4415" y="2478"/>
            <a:chExt cx="775" cy="576"/>
          </a:xfrm>
        </p:grpSpPr>
        <p:sp>
          <p:nvSpPr>
            <p:cNvPr id="13346" name="Text Box 42"/>
            <p:cNvSpPr txBox="1">
              <a:spLocks noChangeArrowheads="1"/>
            </p:cNvSpPr>
            <p:nvPr/>
          </p:nvSpPr>
          <p:spPr bwMode="auto">
            <a:xfrm>
              <a:off x="4415" y="2604"/>
              <a:ext cx="48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i="1" dirty="0">
                  <a:solidFill>
                    <a:srgbClr val="000000"/>
                  </a:solidFill>
                  <a:latin typeface="Times New Roman" pitchFamily="18" charset="0"/>
                </a:rPr>
                <a:t>m</a:t>
              </a:r>
              <a:r>
                <a:rPr lang="en-US" sz="2800" b="1" dirty="0">
                  <a:solidFill>
                    <a:srgbClr val="000000"/>
                  </a:solidFill>
                  <a:latin typeface="Times New Roman" pitchFamily="18" charset="0"/>
                </a:rPr>
                <a:t> =</a:t>
              </a:r>
            </a:p>
          </p:txBody>
        </p:sp>
        <p:sp>
          <p:nvSpPr>
            <p:cNvPr id="13347" name="Text Box 43"/>
            <p:cNvSpPr txBox="1">
              <a:spLocks noChangeArrowheads="1"/>
            </p:cNvSpPr>
            <p:nvPr/>
          </p:nvSpPr>
          <p:spPr bwMode="auto">
            <a:xfrm>
              <a:off x="4962" y="2478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3348" name="Text Box 44"/>
            <p:cNvSpPr txBox="1">
              <a:spLocks noChangeArrowheads="1"/>
            </p:cNvSpPr>
            <p:nvPr/>
          </p:nvSpPr>
          <p:spPr bwMode="auto">
            <a:xfrm>
              <a:off x="4955" y="2727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3349" name="Line 45"/>
            <p:cNvSpPr>
              <a:spLocks noChangeShapeType="1"/>
            </p:cNvSpPr>
            <p:nvPr/>
          </p:nvSpPr>
          <p:spPr bwMode="auto">
            <a:xfrm>
              <a:off x="4967" y="277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6934200" y="3962400"/>
            <a:ext cx="1524000" cy="9144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383" name="Freeform 47"/>
          <p:cNvSpPr>
            <a:spLocks/>
          </p:cNvSpPr>
          <p:nvPr/>
        </p:nvSpPr>
        <p:spPr bwMode="auto">
          <a:xfrm>
            <a:off x="3162300" y="4214813"/>
            <a:ext cx="12700" cy="509587"/>
          </a:xfrm>
          <a:custGeom>
            <a:avLst/>
            <a:gdLst>
              <a:gd name="T0" fmla="*/ 0 w 8"/>
              <a:gd name="T1" fmla="*/ 321 h 321"/>
              <a:gd name="T2" fmla="*/ 8 w 8"/>
              <a:gd name="T3" fmla="*/ 0 h 321"/>
              <a:gd name="T4" fmla="*/ 0 60000 65536"/>
              <a:gd name="T5" fmla="*/ 0 60000 65536"/>
              <a:gd name="T6" fmla="*/ 0 w 8"/>
              <a:gd name="T7" fmla="*/ 0 h 321"/>
              <a:gd name="T8" fmla="*/ 8 w 8"/>
              <a:gd name="T9" fmla="*/ 321 h 32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321">
                <a:moveTo>
                  <a:pt x="0" y="321"/>
                </a:moveTo>
                <a:lnTo>
                  <a:pt x="8" y="0"/>
                </a:lnTo>
              </a:path>
            </a:pathLst>
          </a:custGeom>
          <a:noFill/>
          <a:ln w="38100" cap="flat" cmpd="sng">
            <a:solidFill>
              <a:schemeClr val="accent2"/>
            </a:solidFill>
            <a:prstDash val="dash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384" name="Text Box 48"/>
          <p:cNvSpPr txBox="1">
            <a:spLocks noChangeArrowheads="1"/>
          </p:cNvSpPr>
          <p:nvPr/>
        </p:nvSpPr>
        <p:spPr bwMode="auto">
          <a:xfrm>
            <a:off x="2635250" y="4252913"/>
            <a:ext cx="565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333399"/>
                </a:solidFill>
                <a:latin typeface="Times New Roman" pitchFamily="18" charset="0"/>
              </a:rPr>
              <a:t>+1</a:t>
            </a:r>
            <a:endParaRPr lang="en-US" sz="280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14385" name="Line 49"/>
          <p:cNvSpPr>
            <a:spLocks noChangeShapeType="1"/>
          </p:cNvSpPr>
          <p:nvPr/>
        </p:nvSpPr>
        <p:spPr bwMode="auto">
          <a:xfrm>
            <a:off x="3200400" y="4219575"/>
            <a:ext cx="1981200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386" name="Text Box 50"/>
          <p:cNvSpPr txBox="1">
            <a:spLocks noChangeArrowheads="1"/>
          </p:cNvSpPr>
          <p:nvPr/>
        </p:nvSpPr>
        <p:spPr bwMode="auto">
          <a:xfrm>
            <a:off x="4206875" y="3733800"/>
            <a:ext cx="565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333399"/>
                </a:solidFill>
                <a:latin typeface="Times New Roman" pitchFamily="18" charset="0"/>
              </a:rPr>
              <a:t>+4</a:t>
            </a:r>
            <a:endParaRPr lang="en-US" sz="280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14387" name="Line 51"/>
          <p:cNvSpPr>
            <a:spLocks noChangeShapeType="1"/>
          </p:cNvSpPr>
          <p:nvPr/>
        </p:nvSpPr>
        <p:spPr bwMode="auto">
          <a:xfrm>
            <a:off x="5257800" y="4267200"/>
            <a:ext cx="0" cy="99060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388" name="Line 52"/>
          <p:cNvSpPr>
            <a:spLocks noChangeShapeType="1"/>
          </p:cNvSpPr>
          <p:nvPr/>
        </p:nvSpPr>
        <p:spPr bwMode="auto">
          <a:xfrm flipH="1">
            <a:off x="1219200" y="5276850"/>
            <a:ext cx="4038600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389" name="Text Box 53"/>
          <p:cNvSpPr txBox="1">
            <a:spLocks noChangeArrowheads="1"/>
          </p:cNvSpPr>
          <p:nvPr/>
        </p:nvSpPr>
        <p:spPr bwMode="auto">
          <a:xfrm>
            <a:off x="5233988" y="4324350"/>
            <a:ext cx="481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333399"/>
                </a:solidFill>
                <a:latin typeface="Times New Roman" pitchFamily="18" charset="0"/>
              </a:rPr>
              <a:t>-2</a:t>
            </a:r>
          </a:p>
        </p:txBody>
      </p:sp>
      <p:sp>
        <p:nvSpPr>
          <p:cNvPr id="14390" name="Text Box 54"/>
          <p:cNvSpPr txBox="1">
            <a:spLocks noChangeArrowheads="1"/>
          </p:cNvSpPr>
          <p:nvPr/>
        </p:nvSpPr>
        <p:spPr bwMode="auto">
          <a:xfrm>
            <a:off x="3276600" y="525780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333399"/>
                </a:solidFill>
                <a:latin typeface="Times New Roman" pitchFamily="18" charset="0"/>
              </a:rPr>
              <a:t>-8</a:t>
            </a:r>
          </a:p>
        </p:txBody>
      </p:sp>
      <p:sp>
        <p:nvSpPr>
          <p:cNvPr id="14391" name="Text Box 55"/>
          <p:cNvSpPr txBox="1">
            <a:spLocks noChangeArrowheads="1"/>
          </p:cNvSpPr>
          <p:nvPr/>
        </p:nvSpPr>
        <p:spPr bwMode="auto">
          <a:xfrm>
            <a:off x="6324600" y="5381625"/>
            <a:ext cx="773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</a:rPr>
              <a:t>m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=</a:t>
            </a:r>
          </a:p>
        </p:txBody>
      </p:sp>
      <p:sp>
        <p:nvSpPr>
          <p:cNvPr id="14392" name="Text Box 56"/>
          <p:cNvSpPr txBox="1">
            <a:spLocks noChangeArrowheads="1"/>
          </p:cNvSpPr>
          <p:nvPr/>
        </p:nvSpPr>
        <p:spPr bwMode="auto">
          <a:xfrm>
            <a:off x="7097713" y="5181600"/>
            <a:ext cx="481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-2</a:t>
            </a:r>
          </a:p>
        </p:txBody>
      </p:sp>
      <p:sp>
        <p:nvSpPr>
          <p:cNvPr id="14393" name="Text Box 57"/>
          <p:cNvSpPr txBox="1">
            <a:spLocks noChangeArrowheads="1"/>
          </p:cNvSpPr>
          <p:nvPr/>
        </p:nvSpPr>
        <p:spPr bwMode="auto">
          <a:xfrm>
            <a:off x="7086600" y="5576888"/>
            <a:ext cx="4810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-8</a:t>
            </a:r>
          </a:p>
        </p:txBody>
      </p:sp>
      <p:sp>
        <p:nvSpPr>
          <p:cNvPr id="14394" name="Line 58"/>
          <p:cNvSpPr>
            <a:spLocks noChangeShapeType="1"/>
          </p:cNvSpPr>
          <p:nvPr/>
        </p:nvSpPr>
        <p:spPr bwMode="auto">
          <a:xfrm flipV="1">
            <a:off x="7153275" y="5648325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5" name="Group 59"/>
          <p:cNvGrpSpPr>
            <a:grpSpLocks/>
          </p:cNvGrpSpPr>
          <p:nvPr/>
        </p:nvGrpSpPr>
        <p:grpSpPr bwMode="auto">
          <a:xfrm>
            <a:off x="7467600" y="5181600"/>
            <a:ext cx="857250" cy="914400"/>
            <a:chOff x="4740" y="3264"/>
            <a:chExt cx="540" cy="576"/>
          </a:xfrm>
        </p:grpSpPr>
        <p:sp>
          <p:nvSpPr>
            <p:cNvPr id="13341" name="Text Box 60"/>
            <p:cNvSpPr txBox="1">
              <a:spLocks noChangeArrowheads="1"/>
            </p:cNvSpPr>
            <p:nvPr/>
          </p:nvSpPr>
          <p:spPr bwMode="auto">
            <a:xfrm>
              <a:off x="4740" y="3390"/>
              <a:ext cx="30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 =</a:t>
              </a:r>
            </a:p>
          </p:txBody>
        </p:sp>
        <p:grpSp>
          <p:nvGrpSpPr>
            <p:cNvPr id="13342" name="Group 61"/>
            <p:cNvGrpSpPr>
              <a:grpSpLocks/>
            </p:cNvGrpSpPr>
            <p:nvPr/>
          </p:nvGrpSpPr>
          <p:grpSpPr bwMode="auto">
            <a:xfrm>
              <a:off x="5045" y="3264"/>
              <a:ext cx="235" cy="576"/>
              <a:chOff x="5162" y="3264"/>
              <a:chExt cx="235" cy="576"/>
            </a:xfrm>
          </p:grpSpPr>
          <p:sp>
            <p:nvSpPr>
              <p:cNvPr id="13343" name="Text Box 62"/>
              <p:cNvSpPr txBox="1">
                <a:spLocks noChangeArrowheads="1"/>
              </p:cNvSpPr>
              <p:nvPr/>
            </p:nvSpPr>
            <p:spPr bwMode="auto">
              <a:xfrm>
                <a:off x="5169" y="3264"/>
                <a:ext cx="22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3344" name="Text Box 63"/>
              <p:cNvSpPr txBox="1">
                <a:spLocks noChangeArrowheads="1"/>
              </p:cNvSpPr>
              <p:nvPr/>
            </p:nvSpPr>
            <p:spPr bwMode="auto">
              <a:xfrm>
                <a:off x="5162" y="3513"/>
                <a:ext cx="22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srgbClr val="000000"/>
                    </a:solidFill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13345" name="Line 64"/>
              <p:cNvSpPr>
                <a:spLocks noChangeShapeType="1"/>
              </p:cNvSpPr>
              <p:nvPr/>
            </p:nvSpPr>
            <p:spPr bwMode="auto">
              <a:xfrm flipV="1">
                <a:off x="5184" y="3558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4401" name="Oval 65"/>
          <p:cNvSpPr>
            <a:spLocks noChangeArrowheads="1"/>
          </p:cNvSpPr>
          <p:nvPr/>
        </p:nvSpPr>
        <p:spPr bwMode="auto">
          <a:xfrm>
            <a:off x="7839075" y="5172075"/>
            <a:ext cx="609600" cy="9906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38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1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4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3" grpId="0" autoUpdateAnimBg="0"/>
      <p:bldP spid="14374" grpId="0" autoUpdateAnimBg="0"/>
      <p:bldP spid="14375" grpId="0" autoUpdateAnimBg="0"/>
      <p:bldP spid="14376" grpId="0" animBg="1"/>
      <p:bldP spid="14382" grpId="0" animBg="1"/>
      <p:bldP spid="14383" grpId="0" animBg="1"/>
      <p:bldP spid="14384" grpId="0" autoUpdateAnimBg="0"/>
      <p:bldP spid="14385" grpId="0" animBg="1"/>
      <p:bldP spid="14386" grpId="0" autoUpdateAnimBg="0"/>
      <p:bldP spid="14387" grpId="0" animBg="1"/>
      <p:bldP spid="14388" grpId="0" animBg="1"/>
      <p:bldP spid="14389" grpId="0" autoUpdateAnimBg="0"/>
      <p:bldP spid="14390" grpId="0" autoUpdateAnimBg="0"/>
      <p:bldP spid="14391" grpId="0" autoUpdateAnimBg="0"/>
      <p:bldP spid="14392" grpId="0" autoUpdateAnimBg="0"/>
      <p:bldP spid="14393" grpId="0" autoUpdateAnimBg="0"/>
      <p:bldP spid="14394" grpId="0" animBg="1"/>
      <p:bldP spid="1440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5434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Find the slope of the line below.</a:t>
            </a: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457200" y="685800"/>
            <a:ext cx="5656263" cy="5791200"/>
            <a:chOff x="288" y="336"/>
            <a:chExt cx="3751" cy="3840"/>
          </a:xfrm>
        </p:grpSpPr>
        <p:sp>
          <p:nvSpPr>
            <p:cNvPr id="14360" name="Line 4"/>
            <p:cNvSpPr>
              <a:spLocks noChangeShapeType="1"/>
            </p:cNvSpPr>
            <p:nvPr/>
          </p:nvSpPr>
          <p:spPr bwMode="auto">
            <a:xfrm>
              <a:off x="288" y="672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61" name="Line 5"/>
            <p:cNvSpPr>
              <a:spLocks noChangeShapeType="1"/>
            </p:cNvSpPr>
            <p:nvPr/>
          </p:nvSpPr>
          <p:spPr bwMode="auto">
            <a:xfrm>
              <a:off x="288" y="1008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62" name="Line 6"/>
            <p:cNvSpPr>
              <a:spLocks noChangeShapeType="1"/>
            </p:cNvSpPr>
            <p:nvPr/>
          </p:nvSpPr>
          <p:spPr bwMode="auto">
            <a:xfrm>
              <a:off x="288" y="1344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63" name="Line 7"/>
            <p:cNvSpPr>
              <a:spLocks noChangeShapeType="1"/>
            </p:cNvSpPr>
            <p:nvPr/>
          </p:nvSpPr>
          <p:spPr bwMode="auto">
            <a:xfrm>
              <a:off x="288" y="1680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64" name="Line 8"/>
            <p:cNvSpPr>
              <a:spLocks noChangeShapeType="1"/>
            </p:cNvSpPr>
            <p:nvPr/>
          </p:nvSpPr>
          <p:spPr bwMode="auto">
            <a:xfrm>
              <a:off x="288" y="2016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65" name="Line 9"/>
            <p:cNvSpPr>
              <a:spLocks noChangeShapeType="1"/>
            </p:cNvSpPr>
            <p:nvPr/>
          </p:nvSpPr>
          <p:spPr bwMode="auto">
            <a:xfrm>
              <a:off x="288" y="2688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66" name="Line 10"/>
            <p:cNvSpPr>
              <a:spLocks noChangeShapeType="1"/>
            </p:cNvSpPr>
            <p:nvPr/>
          </p:nvSpPr>
          <p:spPr bwMode="auto">
            <a:xfrm>
              <a:off x="288" y="3024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67" name="Line 11"/>
            <p:cNvSpPr>
              <a:spLocks noChangeShapeType="1"/>
            </p:cNvSpPr>
            <p:nvPr/>
          </p:nvSpPr>
          <p:spPr bwMode="auto">
            <a:xfrm>
              <a:off x="288" y="3360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68" name="Line 12"/>
            <p:cNvSpPr>
              <a:spLocks noChangeShapeType="1"/>
            </p:cNvSpPr>
            <p:nvPr/>
          </p:nvSpPr>
          <p:spPr bwMode="auto">
            <a:xfrm>
              <a:off x="288" y="3696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69" name="Line 13"/>
            <p:cNvSpPr>
              <a:spLocks noChangeShapeType="1"/>
            </p:cNvSpPr>
            <p:nvPr/>
          </p:nvSpPr>
          <p:spPr bwMode="auto">
            <a:xfrm>
              <a:off x="1776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70" name="Line 14"/>
            <p:cNvSpPr>
              <a:spLocks noChangeShapeType="1"/>
            </p:cNvSpPr>
            <p:nvPr/>
          </p:nvSpPr>
          <p:spPr bwMode="auto">
            <a:xfrm>
              <a:off x="2448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71" name="Line 15"/>
            <p:cNvSpPr>
              <a:spLocks noChangeShapeType="1"/>
            </p:cNvSpPr>
            <p:nvPr/>
          </p:nvSpPr>
          <p:spPr bwMode="auto">
            <a:xfrm>
              <a:off x="2784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72" name="Line 16"/>
            <p:cNvSpPr>
              <a:spLocks noChangeShapeType="1"/>
            </p:cNvSpPr>
            <p:nvPr/>
          </p:nvSpPr>
          <p:spPr bwMode="auto">
            <a:xfrm>
              <a:off x="432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73" name="Line 17"/>
            <p:cNvSpPr>
              <a:spLocks noChangeShapeType="1"/>
            </p:cNvSpPr>
            <p:nvPr/>
          </p:nvSpPr>
          <p:spPr bwMode="auto">
            <a:xfrm>
              <a:off x="768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74" name="Line 18"/>
            <p:cNvSpPr>
              <a:spLocks noChangeShapeType="1"/>
            </p:cNvSpPr>
            <p:nvPr/>
          </p:nvSpPr>
          <p:spPr bwMode="auto">
            <a:xfrm>
              <a:off x="1104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75" name="Line 19"/>
            <p:cNvSpPr>
              <a:spLocks noChangeShapeType="1"/>
            </p:cNvSpPr>
            <p:nvPr/>
          </p:nvSpPr>
          <p:spPr bwMode="auto">
            <a:xfrm>
              <a:off x="1440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76" name="Line 20"/>
            <p:cNvSpPr>
              <a:spLocks noChangeShapeType="1"/>
            </p:cNvSpPr>
            <p:nvPr/>
          </p:nvSpPr>
          <p:spPr bwMode="auto">
            <a:xfrm>
              <a:off x="3120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77" name="Line 21"/>
            <p:cNvSpPr>
              <a:spLocks noChangeShapeType="1"/>
            </p:cNvSpPr>
            <p:nvPr/>
          </p:nvSpPr>
          <p:spPr bwMode="auto">
            <a:xfrm>
              <a:off x="3456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78" name="Line 22"/>
            <p:cNvSpPr>
              <a:spLocks noChangeShapeType="1"/>
            </p:cNvSpPr>
            <p:nvPr/>
          </p:nvSpPr>
          <p:spPr bwMode="auto">
            <a:xfrm>
              <a:off x="3792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79" name="Line 23"/>
            <p:cNvSpPr>
              <a:spLocks noChangeShapeType="1"/>
            </p:cNvSpPr>
            <p:nvPr/>
          </p:nvSpPr>
          <p:spPr bwMode="auto">
            <a:xfrm>
              <a:off x="288" y="4032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80" name="Line 24"/>
            <p:cNvSpPr>
              <a:spLocks noChangeShapeType="1"/>
            </p:cNvSpPr>
            <p:nvPr/>
          </p:nvSpPr>
          <p:spPr bwMode="auto">
            <a:xfrm>
              <a:off x="2112" y="528"/>
              <a:ext cx="0" cy="36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81" name="Line 25"/>
            <p:cNvSpPr>
              <a:spLocks noChangeShapeType="1"/>
            </p:cNvSpPr>
            <p:nvPr/>
          </p:nvSpPr>
          <p:spPr bwMode="auto">
            <a:xfrm>
              <a:off x="288" y="2352"/>
              <a:ext cx="36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82" name="Text Box 26"/>
            <p:cNvSpPr txBox="1">
              <a:spLocks noChangeArrowheads="1"/>
            </p:cNvSpPr>
            <p:nvPr/>
          </p:nvSpPr>
          <p:spPr bwMode="auto">
            <a:xfrm>
              <a:off x="3782" y="2268"/>
              <a:ext cx="2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4383" name="Text Box 27"/>
            <p:cNvSpPr txBox="1">
              <a:spLocks noChangeArrowheads="1"/>
            </p:cNvSpPr>
            <p:nvPr/>
          </p:nvSpPr>
          <p:spPr bwMode="auto">
            <a:xfrm>
              <a:off x="1874" y="336"/>
              <a:ext cx="2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</a:p>
          </p:txBody>
        </p:sp>
      </p:grpSp>
      <p:sp>
        <p:nvSpPr>
          <p:cNvPr id="14340" name="Oval 28"/>
          <p:cNvSpPr>
            <a:spLocks noChangeArrowheads="1"/>
          </p:cNvSpPr>
          <p:nvPr/>
        </p:nvSpPr>
        <p:spPr bwMode="auto">
          <a:xfrm>
            <a:off x="3152775" y="2657475"/>
            <a:ext cx="109538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341" name="Oval 29"/>
          <p:cNvSpPr>
            <a:spLocks noChangeArrowheads="1"/>
          </p:cNvSpPr>
          <p:nvPr/>
        </p:nvSpPr>
        <p:spPr bwMode="auto">
          <a:xfrm>
            <a:off x="3657600" y="1133475"/>
            <a:ext cx="109538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342" name="Oval 30"/>
          <p:cNvSpPr>
            <a:spLocks noChangeArrowheads="1"/>
          </p:cNvSpPr>
          <p:nvPr/>
        </p:nvSpPr>
        <p:spPr bwMode="auto">
          <a:xfrm>
            <a:off x="2643188" y="4171950"/>
            <a:ext cx="109537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6477000" y="1752600"/>
            <a:ext cx="2057400" cy="866775"/>
            <a:chOff x="4080" y="1104"/>
            <a:chExt cx="1296" cy="546"/>
          </a:xfrm>
        </p:grpSpPr>
        <p:sp>
          <p:nvSpPr>
            <p:cNvPr id="14356" name="Text Box 32"/>
            <p:cNvSpPr txBox="1">
              <a:spLocks noChangeArrowheads="1"/>
            </p:cNvSpPr>
            <p:nvPr/>
          </p:nvSpPr>
          <p:spPr bwMode="auto">
            <a:xfrm>
              <a:off x="4080" y="1226"/>
              <a:ext cx="87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Slope = </a:t>
              </a:r>
            </a:p>
          </p:txBody>
        </p:sp>
        <p:sp>
          <p:nvSpPr>
            <p:cNvPr id="14357" name="Text Box 33"/>
            <p:cNvSpPr txBox="1">
              <a:spLocks noChangeArrowheads="1"/>
            </p:cNvSpPr>
            <p:nvPr/>
          </p:nvSpPr>
          <p:spPr bwMode="auto">
            <a:xfrm>
              <a:off x="4913" y="1104"/>
              <a:ext cx="4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rise</a:t>
              </a:r>
            </a:p>
          </p:txBody>
        </p:sp>
        <p:sp>
          <p:nvSpPr>
            <p:cNvPr id="14358" name="Text Box 34"/>
            <p:cNvSpPr txBox="1">
              <a:spLocks noChangeArrowheads="1"/>
            </p:cNvSpPr>
            <p:nvPr/>
          </p:nvSpPr>
          <p:spPr bwMode="auto">
            <a:xfrm>
              <a:off x="4900" y="1323"/>
              <a:ext cx="4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run</a:t>
              </a:r>
            </a:p>
          </p:txBody>
        </p:sp>
        <p:sp>
          <p:nvSpPr>
            <p:cNvPr id="14359" name="Line 35"/>
            <p:cNvSpPr>
              <a:spLocks noChangeShapeType="1"/>
            </p:cNvSpPr>
            <p:nvPr/>
          </p:nvSpPr>
          <p:spPr bwMode="auto">
            <a:xfrm flipV="1">
              <a:off x="4919" y="1403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5396" name="Text Box 36"/>
          <p:cNvSpPr txBox="1">
            <a:spLocks noChangeArrowheads="1"/>
          </p:cNvSpPr>
          <p:nvPr/>
        </p:nvSpPr>
        <p:spPr bwMode="auto">
          <a:xfrm>
            <a:off x="6477000" y="3019425"/>
            <a:ext cx="1395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Slope = </a:t>
            </a:r>
          </a:p>
        </p:txBody>
      </p:sp>
      <p:sp>
        <p:nvSpPr>
          <p:cNvPr id="15397" name="Text Box 37"/>
          <p:cNvSpPr txBox="1">
            <a:spLocks noChangeArrowheads="1"/>
          </p:cNvSpPr>
          <p:nvPr/>
        </p:nvSpPr>
        <p:spPr bwMode="auto">
          <a:xfrm>
            <a:off x="7793038" y="2819400"/>
            <a:ext cx="565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+3</a:t>
            </a:r>
          </a:p>
        </p:txBody>
      </p:sp>
      <p:sp>
        <p:nvSpPr>
          <p:cNvPr id="15398" name="Text Box 38"/>
          <p:cNvSpPr txBox="1">
            <a:spLocks noChangeArrowheads="1"/>
          </p:cNvSpPr>
          <p:nvPr/>
        </p:nvSpPr>
        <p:spPr bwMode="auto">
          <a:xfrm>
            <a:off x="7772400" y="3214688"/>
            <a:ext cx="565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+1</a:t>
            </a:r>
          </a:p>
        </p:txBody>
      </p:sp>
      <p:sp>
        <p:nvSpPr>
          <p:cNvPr id="15399" name="Line 39"/>
          <p:cNvSpPr>
            <a:spLocks noChangeShapeType="1"/>
          </p:cNvSpPr>
          <p:nvPr/>
        </p:nvSpPr>
        <p:spPr bwMode="auto">
          <a:xfrm flipV="1">
            <a:off x="7848600" y="328612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400" name="Text Box 40"/>
          <p:cNvSpPr txBox="1">
            <a:spLocks noChangeArrowheads="1"/>
          </p:cNvSpPr>
          <p:nvPr/>
        </p:nvSpPr>
        <p:spPr bwMode="auto">
          <a:xfrm>
            <a:off x="7008813" y="4133850"/>
            <a:ext cx="10398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</a:rPr>
              <a:t>m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= 3</a:t>
            </a:r>
          </a:p>
        </p:txBody>
      </p:sp>
      <p:sp>
        <p:nvSpPr>
          <p:cNvPr id="15401" name="Oval 41"/>
          <p:cNvSpPr>
            <a:spLocks noChangeArrowheads="1"/>
          </p:cNvSpPr>
          <p:nvPr/>
        </p:nvSpPr>
        <p:spPr bwMode="auto">
          <a:xfrm>
            <a:off x="6924675" y="4086225"/>
            <a:ext cx="1295400" cy="6858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2162175" y="3200400"/>
            <a:ext cx="565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333399"/>
                </a:solidFill>
                <a:latin typeface="Times New Roman" pitchFamily="18" charset="0"/>
              </a:rPr>
              <a:t>+3</a:t>
            </a:r>
            <a:endParaRPr lang="en-US" sz="280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15403" name="Line 43"/>
          <p:cNvSpPr>
            <a:spLocks noChangeShapeType="1"/>
          </p:cNvSpPr>
          <p:nvPr/>
        </p:nvSpPr>
        <p:spPr bwMode="auto">
          <a:xfrm>
            <a:off x="2743200" y="27432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404" name="Text Box 44"/>
          <p:cNvSpPr txBox="1">
            <a:spLocks noChangeArrowheads="1"/>
          </p:cNvSpPr>
          <p:nvPr/>
        </p:nvSpPr>
        <p:spPr bwMode="auto">
          <a:xfrm>
            <a:off x="2657475" y="2228850"/>
            <a:ext cx="565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333399"/>
                </a:solidFill>
                <a:latin typeface="Times New Roman" pitchFamily="18" charset="0"/>
              </a:rPr>
              <a:t>+1</a:t>
            </a:r>
            <a:endParaRPr lang="en-US" sz="280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14353" name="Oval 45"/>
          <p:cNvSpPr>
            <a:spLocks noChangeArrowheads="1"/>
          </p:cNvSpPr>
          <p:nvPr/>
        </p:nvSpPr>
        <p:spPr bwMode="auto">
          <a:xfrm>
            <a:off x="2143125" y="5695950"/>
            <a:ext cx="109538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354" name="Freeform 46"/>
          <p:cNvSpPr>
            <a:spLocks/>
          </p:cNvSpPr>
          <p:nvPr/>
        </p:nvSpPr>
        <p:spPr bwMode="auto">
          <a:xfrm>
            <a:off x="1949450" y="914400"/>
            <a:ext cx="1860550" cy="5557838"/>
          </a:xfrm>
          <a:custGeom>
            <a:avLst/>
            <a:gdLst>
              <a:gd name="T0" fmla="*/ 1172 w 1172"/>
              <a:gd name="T1" fmla="*/ 0 h 3501"/>
              <a:gd name="T2" fmla="*/ 0 w 1172"/>
              <a:gd name="T3" fmla="*/ 3501 h 3501"/>
              <a:gd name="T4" fmla="*/ 0 60000 65536"/>
              <a:gd name="T5" fmla="*/ 0 60000 65536"/>
              <a:gd name="T6" fmla="*/ 0 w 1172"/>
              <a:gd name="T7" fmla="*/ 0 h 3501"/>
              <a:gd name="T8" fmla="*/ 1172 w 1172"/>
              <a:gd name="T9" fmla="*/ 3501 h 350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72" h="3501">
                <a:moveTo>
                  <a:pt x="1172" y="0"/>
                </a:moveTo>
                <a:lnTo>
                  <a:pt x="0" y="3501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407" name="Freeform 47"/>
          <p:cNvSpPr>
            <a:spLocks/>
          </p:cNvSpPr>
          <p:nvPr/>
        </p:nvSpPr>
        <p:spPr bwMode="auto">
          <a:xfrm>
            <a:off x="2667000" y="2733675"/>
            <a:ext cx="14288" cy="1476375"/>
          </a:xfrm>
          <a:custGeom>
            <a:avLst/>
            <a:gdLst>
              <a:gd name="T0" fmla="*/ 0 w 9"/>
              <a:gd name="T1" fmla="*/ 930 h 930"/>
              <a:gd name="T2" fmla="*/ 9 w 9"/>
              <a:gd name="T3" fmla="*/ 0 h 930"/>
              <a:gd name="T4" fmla="*/ 0 60000 65536"/>
              <a:gd name="T5" fmla="*/ 0 60000 65536"/>
              <a:gd name="T6" fmla="*/ 0 w 9"/>
              <a:gd name="T7" fmla="*/ 0 h 930"/>
              <a:gd name="T8" fmla="*/ 9 w 9"/>
              <a:gd name="T9" fmla="*/ 930 h 9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930">
                <a:moveTo>
                  <a:pt x="0" y="930"/>
                </a:moveTo>
                <a:lnTo>
                  <a:pt x="9" y="0"/>
                </a:lnTo>
              </a:path>
            </a:pathLst>
          </a:custGeom>
          <a:noFill/>
          <a:ln w="38100" cap="flat" cmpd="sng">
            <a:solidFill>
              <a:schemeClr val="accent2"/>
            </a:solidFill>
            <a:prstDash val="dash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0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6" grpId="0" autoUpdateAnimBg="0"/>
      <p:bldP spid="15397" grpId="0" autoUpdateAnimBg="0"/>
      <p:bldP spid="15398" grpId="0" autoUpdateAnimBg="0"/>
      <p:bldP spid="15399" grpId="0" animBg="1"/>
      <p:bldP spid="15400" grpId="0" autoUpdateAnimBg="0"/>
      <p:bldP spid="15401" grpId="0" animBg="1"/>
      <p:bldP spid="15402" grpId="0" autoUpdateAnimBg="0"/>
      <p:bldP spid="15403" grpId="0" animBg="1"/>
      <p:bldP spid="15404" grpId="0" autoUpdateAnimBg="0"/>
      <p:bldP spid="1540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5434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Find the slope of the line below.</a:t>
            </a:r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457200" y="685800"/>
            <a:ext cx="5656263" cy="5791200"/>
            <a:chOff x="288" y="336"/>
            <a:chExt cx="3751" cy="3840"/>
          </a:xfrm>
        </p:grpSpPr>
        <p:sp>
          <p:nvSpPr>
            <p:cNvPr id="15387" name="Line 4"/>
            <p:cNvSpPr>
              <a:spLocks noChangeShapeType="1"/>
            </p:cNvSpPr>
            <p:nvPr/>
          </p:nvSpPr>
          <p:spPr bwMode="auto">
            <a:xfrm>
              <a:off x="288" y="672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388" name="Line 5"/>
            <p:cNvSpPr>
              <a:spLocks noChangeShapeType="1"/>
            </p:cNvSpPr>
            <p:nvPr/>
          </p:nvSpPr>
          <p:spPr bwMode="auto">
            <a:xfrm>
              <a:off x="288" y="1008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389" name="Line 6"/>
            <p:cNvSpPr>
              <a:spLocks noChangeShapeType="1"/>
            </p:cNvSpPr>
            <p:nvPr/>
          </p:nvSpPr>
          <p:spPr bwMode="auto">
            <a:xfrm>
              <a:off x="288" y="1344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390" name="Line 7"/>
            <p:cNvSpPr>
              <a:spLocks noChangeShapeType="1"/>
            </p:cNvSpPr>
            <p:nvPr/>
          </p:nvSpPr>
          <p:spPr bwMode="auto">
            <a:xfrm>
              <a:off x="288" y="1680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391" name="Line 8"/>
            <p:cNvSpPr>
              <a:spLocks noChangeShapeType="1"/>
            </p:cNvSpPr>
            <p:nvPr/>
          </p:nvSpPr>
          <p:spPr bwMode="auto">
            <a:xfrm>
              <a:off x="288" y="2016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392" name="Line 9"/>
            <p:cNvSpPr>
              <a:spLocks noChangeShapeType="1"/>
            </p:cNvSpPr>
            <p:nvPr/>
          </p:nvSpPr>
          <p:spPr bwMode="auto">
            <a:xfrm>
              <a:off x="288" y="2688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393" name="Line 10"/>
            <p:cNvSpPr>
              <a:spLocks noChangeShapeType="1"/>
            </p:cNvSpPr>
            <p:nvPr/>
          </p:nvSpPr>
          <p:spPr bwMode="auto">
            <a:xfrm>
              <a:off x="288" y="3024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394" name="Line 11"/>
            <p:cNvSpPr>
              <a:spLocks noChangeShapeType="1"/>
            </p:cNvSpPr>
            <p:nvPr/>
          </p:nvSpPr>
          <p:spPr bwMode="auto">
            <a:xfrm>
              <a:off x="288" y="3360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395" name="Line 12"/>
            <p:cNvSpPr>
              <a:spLocks noChangeShapeType="1"/>
            </p:cNvSpPr>
            <p:nvPr/>
          </p:nvSpPr>
          <p:spPr bwMode="auto">
            <a:xfrm>
              <a:off x="288" y="3696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396" name="Line 13"/>
            <p:cNvSpPr>
              <a:spLocks noChangeShapeType="1"/>
            </p:cNvSpPr>
            <p:nvPr/>
          </p:nvSpPr>
          <p:spPr bwMode="auto">
            <a:xfrm>
              <a:off x="1776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397" name="Line 14"/>
            <p:cNvSpPr>
              <a:spLocks noChangeShapeType="1"/>
            </p:cNvSpPr>
            <p:nvPr/>
          </p:nvSpPr>
          <p:spPr bwMode="auto">
            <a:xfrm>
              <a:off x="2448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398" name="Line 15"/>
            <p:cNvSpPr>
              <a:spLocks noChangeShapeType="1"/>
            </p:cNvSpPr>
            <p:nvPr/>
          </p:nvSpPr>
          <p:spPr bwMode="auto">
            <a:xfrm>
              <a:off x="2784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399" name="Line 16"/>
            <p:cNvSpPr>
              <a:spLocks noChangeShapeType="1"/>
            </p:cNvSpPr>
            <p:nvPr/>
          </p:nvSpPr>
          <p:spPr bwMode="auto">
            <a:xfrm>
              <a:off x="432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00" name="Line 17"/>
            <p:cNvSpPr>
              <a:spLocks noChangeShapeType="1"/>
            </p:cNvSpPr>
            <p:nvPr/>
          </p:nvSpPr>
          <p:spPr bwMode="auto">
            <a:xfrm>
              <a:off x="768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01" name="Line 18"/>
            <p:cNvSpPr>
              <a:spLocks noChangeShapeType="1"/>
            </p:cNvSpPr>
            <p:nvPr/>
          </p:nvSpPr>
          <p:spPr bwMode="auto">
            <a:xfrm>
              <a:off x="1104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02" name="Line 19"/>
            <p:cNvSpPr>
              <a:spLocks noChangeShapeType="1"/>
            </p:cNvSpPr>
            <p:nvPr/>
          </p:nvSpPr>
          <p:spPr bwMode="auto">
            <a:xfrm>
              <a:off x="1440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03" name="Line 20"/>
            <p:cNvSpPr>
              <a:spLocks noChangeShapeType="1"/>
            </p:cNvSpPr>
            <p:nvPr/>
          </p:nvSpPr>
          <p:spPr bwMode="auto">
            <a:xfrm>
              <a:off x="3120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04" name="Line 21"/>
            <p:cNvSpPr>
              <a:spLocks noChangeShapeType="1"/>
            </p:cNvSpPr>
            <p:nvPr/>
          </p:nvSpPr>
          <p:spPr bwMode="auto">
            <a:xfrm>
              <a:off x="3456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05" name="Line 22"/>
            <p:cNvSpPr>
              <a:spLocks noChangeShapeType="1"/>
            </p:cNvSpPr>
            <p:nvPr/>
          </p:nvSpPr>
          <p:spPr bwMode="auto">
            <a:xfrm>
              <a:off x="3792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06" name="Line 23"/>
            <p:cNvSpPr>
              <a:spLocks noChangeShapeType="1"/>
            </p:cNvSpPr>
            <p:nvPr/>
          </p:nvSpPr>
          <p:spPr bwMode="auto">
            <a:xfrm>
              <a:off x="288" y="4032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07" name="Line 24"/>
            <p:cNvSpPr>
              <a:spLocks noChangeShapeType="1"/>
            </p:cNvSpPr>
            <p:nvPr/>
          </p:nvSpPr>
          <p:spPr bwMode="auto">
            <a:xfrm>
              <a:off x="2112" y="528"/>
              <a:ext cx="0" cy="36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08" name="Line 25"/>
            <p:cNvSpPr>
              <a:spLocks noChangeShapeType="1"/>
            </p:cNvSpPr>
            <p:nvPr/>
          </p:nvSpPr>
          <p:spPr bwMode="auto">
            <a:xfrm>
              <a:off x="288" y="2352"/>
              <a:ext cx="36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409" name="Text Box 26"/>
            <p:cNvSpPr txBox="1">
              <a:spLocks noChangeArrowheads="1"/>
            </p:cNvSpPr>
            <p:nvPr/>
          </p:nvSpPr>
          <p:spPr bwMode="auto">
            <a:xfrm>
              <a:off x="3782" y="2268"/>
              <a:ext cx="2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5410" name="Text Box 27"/>
            <p:cNvSpPr txBox="1">
              <a:spLocks noChangeArrowheads="1"/>
            </p:cNvSpPr>
            <p:nvPr/>
          </p:nvSpPr>
          <p:spPr bwMode="auto">
            <a:xfrm>
              <a:off x="1874" y="336"/>
              <a:ext cx="2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</a:p>
          </p:txBody>
        </p:sp>
      </p:grpSp>
      <p:sp>
        <p:nvSpPr>
          <p:cNvPr id="15364" name="Oval 28"/>
          <p:cNvSpPr>
            <a:spLocks noChangeArrowheads="1"/>
          </p:cNvSpPr>
          <p:nvPr/>
        </p:nvSpPr>
        <p:spPr bwMode="auto">
          <a:xfrm>
            <a:off x="2647950" y="3162300"/>
            <a:ext cx="109538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" name="Oval 29"/>
          <p:cNvSpPr>
            <a:spLocks noChangeArrowheads="1"/>
          </p:cNvSpPr>
          <p:nvPr/>
        </p:nvSpPr>
        <p:spPr bwMode="auto">
          <a:xfrm>
            <a:off x="4681538" y="1647825"/>
            <a:ext cx="109537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" name="Oval 30"/>
          <p:cNvSpPr>
            <a:spLocks noChangeArrowheads="1"/>
          </p:cNvSpPr>
          <p:nvPr/>
        </p:nvSpPr>
        <p:spPr bwMode="auto">
          <a:xfrm>
            <a:off x="628650" y="4695825"/>
            <a:ext cx="109538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7" name="Freeform 31"/>
          <p:cNvSpPr>
            <a:spLocks/>
          </p:cNvSpPr>
          <p:nvPr/>
        </p:nvSpPr>
        <p:spPr bwMode="auto">
          <a:xfrm>
            <a:off x="441325" y="1066800"/>
            <a:ext cx="5121275" cy="3857625"/>
          </a:xfrm>
          <a:custGeom>
            <a:avLst/>
            <a:gdLst>
              <a:gd name="T0" fmla="*/ 0 w 3505"/>
              <a:gd name="T1" fmla="*/ 2634 h 2634"/>
              <a:gd name="T2" fmla="*/ 3505 w 3505"/>
              <a:gd name="T3" fmla="*/ 0 h 2634"/>
              <a:gd name="T4" fmla="*/ 0 60000 65536"/>
              <a:gd name="T5" fmla="*/ 0 60000 65536"/>
              <a:gd name="T6" fmla="*/ 0 w 3505"/>
              <a:gd name="T7" fmla="*/ 0 h 2634"/>
              <a:gd name="T8" fmla="*/ 3505 w 3505"/>
              <a:gd name="T9" fmla="*/ 2634 h 263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505" h="2634">
                <a:moveTo>
                  <a:pt x="0" y="2634"/>
                </a:moveTo>
                <a:lnTo>
                  <a:pt x="3505" y="0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6477000" y="1752600"/>
            <a:ext cx="2057400" cy="866775"/>
            <a:chOff x="4080" y="1104"/>
            <a:chExt cx="1296" cy="546"/>
          </a:xfrm>
        </p:grpSpPr>
        <p:sp>
          <p:nvSpPr>
            <p:cNvPr id="15383" name="Text Box 33"/>
            <p:cNvSpPr txBox="1">
              <a:spLocks noChangeArrowheads="1"/>
            </p:cNvSpPr>
            <p:nvPr/>
          </p:nvSpPr>
          <p:spPr bwMode="auto">
            <a:xfrm>
              <a:off x="4080" y="1226"/>
              <a:ext cx="87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Slope = </a:t>
              </a:r>
            </a:p>
          </p:txBody>
        </p:sp>
        <p:sp>
          <p:nvSpPr>
            <p:cNvPr id="15384" name="Text Box 34"/>
            <p:cNvSpPr txBox="1">
              <a:spLocks noChangeArrowheads="1"/>
            </p:cNvSpPr>
            <p:nvPr/>
          </p:nvSpPr>
          <p:spPr bwMode="auto">
            <a:xfrm>
              <a:off x="4913" y="1104"/>
              <a:ext cx="4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rise</a:t>
              </a:r>
            </a:p>
          </p:txBody>
        </p:sp>
        <p:sp>
          <p:nvSpPr>
            <p:cNvPr id="15385" name="Text Box 35"/>
            <p:cNvSpPr txBox="1">
              <a:spLocks noChangeArrowheads="1"/>
            </p:cNvSpPr>
            <p:nvPr/>
          </p:nvSpPr>
          <p:spPr bwMode="auto">
            <a:xfrm>
              <a:off x="4900" y="1323"/>
              <a:ext cx="4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run</a:t>
              </a:r>
            </a:p>
          </p:txBody>
        </p:sp>
        <p:sp>
          <p:nvSpPr>
            <p:cNvPr id="15386" name="Line 36"/>
            <p:cNvSpPr>
              <a:spLocks noChangeShapeType="1"/>
            </p:cNvSpPr>
            <p:nvPr/>
          </p:nvSpPr>
          <p:spPr bwMode="auto">
            <a:xfrm flipV="1">
              <a:off x="4919" y="1403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6477000" y="3019425"/>
            <a:ext cx="1395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Slope = </a:t>
            </a: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7793038" y="2819400"/>
            <a:ext cx="565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+3</a:t>
            </a: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7772400" y="3214688"/>
            <a:ext cx="565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+4</a:t>
            </a:r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 flipV="1">
            <a:off x="7848600" y="328612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7008813" y="3933825"/>
            <a:ext cx="1230312" cy="914400"/>
            <a:chOff x="4415" y="2478"/>
            <a:chExt cx="775" cy="576"/>
          </a:xfrm>
        </p:grpSpPr>
        <p:sp>
          <p:nvSpPr>
            <p:cNvPr id="15379" name="Text Box 42"/>
            <p:cNvSpPr txBox="1">
              <a:spLocks noChangeArrowheads="1"/>
            </p:cNvSpPr>
            <p:nvPr/>
          </p:nvSpPr>
          <p:spPr bwMode="auto">
            <a:xfrm>
              <a:off x="4415" y="2604"/>
              <a:ext cx="48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i="1" dirty="0">
                  <a:solidFill>
                    <a:srgbClr val="000000"/>
                  </a:solidFill>
                  <a:latin typeface="Times New Roman" pitchFamily="18" charset="0"/>
                </a:rPr>
                <a:t>m</a:t>
              </a:r>
              <a:r>
                <a:rPr lang="en-US" sz="2800" b="1" dirty="0">
                  <a:solidFill>
                    <a:srgbClr val="000000"/>
                  </a:solidFill>
                  <a:latin typeface="Times New Roman" pitchFamily="18" charset="0"/>
                </a:rPr>
                <a:t> =</a:t>
              </a:r>
            </a:p>
          </p:txBody>
        </p:sp>
        <p:sp>
          <p:nvSpPr>
            <p:cNvPr id="15380" name="Text Box 43"/>
            <p:cNvSpPr txBox="1">
              <a:spLocks noChangeArrowheads="1"/>
            </p:cNvSpPr>
            <p:nvPr/>
          </p:nvSpPr>
          <p:spPr bwMode="auto">
            <a:xfrm>
              <a:off x="4962" y="2478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5381" name="Text Box 44"/>
            <p:cNvSpPr txBox="1">
              <a:spLocks noChangeArrowheads="1"/>
            </p:cNvSpPr>
            <p:nvPr/>
          </p:nvSpPr>
          <p:spPr bwMode="auto">
            <a:xfrm>
              <a:off x="4955" y="2727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5382" name="Line 45"/>
            <p:cNvSpPr>
              <a:spLocks noChangeShapeType="1"/>
            </p:cNvSpPr>
            <p:nvPr/>
          </p:nvSpPr>
          <p:spPr bwMode="auto">
            <a:xfrm>
              <a:off x="4967" y="277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6430" name="Oval 46"/>
          <p:cNvSpPr>
            <a:spLocks noChangeArrowheads="1"/>
          </p:cNvSpPr>
          <p:nvPr/>
        </p:nvSpPr>
        <p:spPr bwMode="auto">
          <a:xfrm>
            <a:off x="6934200" y="3962400"/>
            <a:ext cx="1524000" cy="9144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2105025" y="2209800"/>
            <a:ext cx="565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333399"/>
                </a:solidFill>
                <a:latin typeface="Times New Roman" pitchFamily="18" charset="0"/>
              </a:rPr>
              <a:t>+3</a:t>
            </a:r>
            <a:endParaRPr lang="en-US" sz="280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16432" name="Line 48"/>
          <p:cNvSpPr>
            <a:spLocks noChangeShapeType="1"/>
          </p:cNvSpPr>
          <p:nvPr/>
        </p:nvSpPr>
        <p:spPr bwMode="auto">
          <a:xfrm>
            <a:off x="2714625" y="1685925"/>
            <a:ext cx="1981200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433" name="Text Box 49"/>
          <p:cNvSpPr txBox="1">
            <a:spLocks noChangeArrowheads="1"/>
          </p:cNvSpPr>
          <p:nvPr/>
        </p:nvSpPr>
        <p:spPr bwMode="auto">
          <a:xfrm>
            <a:off x="3721100" y="1200150"/>
            <a:ext cx="565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333399"/>
                </a:solidFill>
                <a:latin typeface="Times New Roman" pitchFamily="18" charset="0"/>
              </a:rPr>
              <a:t>+4</a:t>
            </a:r>
            <a:endParaRPr lang="en-US" sz="280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16434" name="Line 50"/>
          <p:cNvSpPr>
            <a:spLocks noChangeShapeType="1"/>
          </p:cNvSpPr>
          <p:nvPr/>
        </p:nvSpPr>
        <p:spPr bwMode="auto">
          <a:xfrm flipV="1">
            <a:off x="2686050" y="1676400"/>
            <a:ext cx="0" cy="152400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14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1" grpId="0" autoUpdateAnimBg="0"/>
      <p:bldP spid="16422" grpId="0" autoUpdateAnimBg="0"/>
      <p:bldP spid="16423" grpId="0" autoUpdateAnimBg="0"/>
      <p:bldP spid="16424" grpId="0" animBg="1"/>
      <p:bldP spid="16430" grpId="0" animBg="1"/>
      <p:bldP spid="16431" grpId="0" autoUpdateAnimBg="0"/>
      <p:bldP spid="16432" grpId="0" animBg="1"/>
      <p:bldP spid="16433" grpId="0" autoUpdateAnimBg="0"/>
      <p:bldP spid="164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5434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Find the slope of the line below.</a:t>
            </a:r>
          </a:p>
        </p:txBody>
      </p:sp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457200" y="685800"/>
            <a:ext cx="5656263" cy="5791200"/>
            <a:chOff x="288" y="336"/>
            <a:chExt cx="3751" cy="3840"/>
          </a:xfrm>
        </p:grpSpPr>
        <p:sp>
          <p:nvSpPr>
            <p:cNvPr id="16414" name="Line 4"/>
            <p:cNvSpPr>
              <a:spLocks noChangeShapeType="1"/>
            </p:cNvSpPr>
            <p:nvPr/>
          </p:nvSpPr>
          <p:spPr bwMode="auto">
            <a:xfrm>
              <a:off x="288" y="672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15" name="Line 5"/>
            <p:cNvSpPr>
              <a:spLocks noChangeShapeType="1"/>
            </p:cNvSpPr>
            <p:nvPr/>
          </p:nvSpPr>
          <p:spPr bwMode="auto">
            <a:xfrm>
              <a:off x="288" y="1008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16" name="Line 6"/>
            <p:cNvSpPr>
              <a:spLocks noChangeShapeType="1"/>
            </p:cNvSpPr>
            <p:nvPr/>
          </p:nvSpPr>
          <p:spPr bwMode="auto">
            <a:xfrm>
              <a:off x="288" y="1344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17" name="Line 7"/>
            <p:cNvSpPr>
              <a:spLocks noChangeShapeType="1"/>
            </p:cNvSpPr>
            <p:nvPr/>
          </p:nvSpPr>
          <p:spPr bwMode="auto">
            <a:xfrm>
              <a:off x="288" y="1680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18" name="Line 8"/>
            <p:cNvSpPr>
              <a:spLocks noChangeShapeType="1"/>
            </p:cNvSpPr>
            <p:nvPr/>
          </p:nvSpPr>
          <p:spPr bwMode="auto">
            <a:xfrm>
              <a:off x="288" y="2016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19" name="Line 9"/>
            <p:cNvSpPr>
              <a:spLocks noChangeShapeType="1"/>
            </p:cNvSpPr>
            <p:nvPr/>
          </p:nvSpPr>
          <p:spPr bwMode="auto">
            <a:xfrm>
              <a:off x="288" y="2688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20" name="Line 10"/>
            <p:cNvSpPr>
              <a:spLocks noChangeShapeType="1"/>
            </p:cNvSpPr>
            <p:nvPr/>
          </p:nvSpPr>
          <p:spPr bwMode="auto">
            <a:xfrm>
              <a:off x="288" y="3024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21" name="Line 11"/>
            <p:cNvSpPr>
              <a:spLocks noChangeShapeType="1"/>
            </p:cNvSpPr>
            <p:nvPr/>
          </p:nvSpPr>
          <p:spPr bwMode="auto">
            <a:xfrm>
              <a:off x="288" y="3360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22" name="Line 12"/>
            <p:cNvSpPr>
              <a:spLocks noChangeShapeType="1"/>
            </p:cNvSpPr>
            <p:nvPr/>
          </p:nvSpPr>
          <p:spPr bwMode="auto">
            <a:xfrm>
              <a:off x="288" y="3696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23" name="Line 13"/>
            <p:cNvSpPr>
              <a:spLocks noChangeShapeType="1"/>
            </p:cNvSpPr>
            <p:nvPr/>
          </p:nvSpPr>
          <p:spPr bwMode="auto">
            <a:xfrm>
              <a:off x="1776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24" name="Line 14"/>
            <p:cNvSpPr>
              <a:spLocks noChangeShapeType="1"/>
            </p:cNvSpPr>
            <p:nvPr/>
          </p:nvSpPr>
          <p:spPr bwMode="auto">
            <a:xfrm>
              <a:off x="2448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25" name="Line 15"/>
            <p:cNvSpPr>
              <a:spLocks noChangeShapeType="1"/>
            </p:cNvSpPr>
            <p:nvPr/>
          </p:nvSpPr>
          <p:spPr bwMode="auto">
            <a:xfrm>
              <a:off x="2784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26" name="Line 16"/>
            <p:cNvSpPr>
              <a:spLocks noChangeShapeType="1"/>
            </p:cNvSpPr>
            <p:nvPr/>
          </p:nvSpPr>
          <p:spPr bwMode="auto">
            <a:xfrm>
              <a:off x="432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27" name="Line 17"/>
            <p:cNvSpPr>
              <a:spLocks noChangeShapeType="1"/>
            </p:cNvSpPr>
            <p:nvPr/>
          </p:nvSpPr>
          <p:spPr bwMode="auto">
            <a:xfrm>
              <a:off x="768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28" name="Line 18"/>
            <p:cNvSpPr>
              <a:spLocks noChangeShapeType="1"/>
            </p:cNvSpPr>
            <p:nvPr/>
          </p:nvSpPr>
          <p:spPr bwMode="auto">
            <a:xfrm>
              <a:off x="1104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29" name="Line 19"/>
            <p:cNvSpPr>
              <a:spLocks noChangeShapeType="1"/>
            </p:cNvSpPr>
            <p:nvPr/>
          </p:nvSpPr>
          <p:spPr bwMode="auto">
            <a:xfrm>
              <a:off x="1440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30" name="Line 20"/>
            <p:cNvSpPr>
              <a:spLocks noChangeShapeType="1"/>
            </p:cNvSpPr>
            <p:nvPr/>
          </p:nvSpPr>
          <p:spPr bwMode="auto">
            <a:xfrm>
              <a:off x="3120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31" name="Line 21"/>
            <p:cNvSpPr>
              <a:spLocks noChangeShapeType="1"/>
            </p:cNvSpPr>
            <p:nvPr/>
          </p:nvSpPr>
          <p:spPr bwMode="auto">
            <a:xfrm>
              <a:off x="3456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32" name="Line 22"/>
            <p:cNvSpPr>
              <a:spLocks noChangeShapeType="1"/>
            </p:cNvSpPr>
            <p:nvPr/>
          </p:nvSpPr>
          <p:spPr bwMode="auto">
            <a:xfrm>
              <a:off x="3792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33" name="Line 23"/>
            <p:cNvSpPr>
              <a:spLocks noChangeShapeType="1"/>
            </p:cNvSpPr>
            <p:nvPr/>
          </p:nvSpPr>
          <p:spPr bwMode="auto">
            <a:xfrm>
              <a:off x="288" y="4032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34" name="Line 24"/>
            <p:cNvSpPr>
              <a:spLocks noChangeShapeType="1"/>
            </p:cNvSpPr>
            <p:nvPr/>
          </p:nvSpPr>
          <p:spPr bwMode="auto">
            <a:xfrm>
              <a:off x="2112" y="528"/>
              <a:ext cx="0" cy="36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35" name="Line 25"/>
            <p:cNvSpPr>
              <a:spLocks noChangeShapeType="1"/>
            </p:cNvSpPr>
            <p:nvPr/>
          </p:nvSpPr>
          <p:spPr bwMode="auto">
            <a:xfrm>
              <a:off x="288" y="2352"/>
              <a:ext cx="36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36" name="Text Box 26"/>
            <p:cNvSpPr txBox="1">
              <a:spLocks noChangeArrowheads="1"/>
            </p:cNvSpPr>
            <p:nvPr/>
          </p:nvSpPr>
          <p:spPr bwMode="auto">
            <a:xfrm>
              <a:off x="3782" y="2268"/>
              <a:ext cx="2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6437" name="Text Box 27"/>
            <p:cNvSpPr txBox="1">
              <a:spLocks noChangeArrowheads="1"/>
            </p:cNvSpPr>
            <p:nvPr/>
          </p:nvSpPr>
          <p:spPr bwMode="auto">
            <a:xfrm>
              <a:off x="1874" y="336"/>
              <a:ext cx="2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</a:p>
          </p:txBody>
        </p:sp>
      </p:grpSp>
      <p:sp>
        <p:nvSpPr>
          <p:cNvPr id="16388" name="Oval 28"/>
          <p:cNvSpPr>
            <a:spLocks noChangeArrowheads="1"/>
          </p:cNvSpPr>
          <p:nvPr/>
        </p:nvSpPr>
        <p:spPr bwMode="auto">
          <a:xfrm>
            <a:off x="3662363" y="2152650"/>
            <a:ext cx="109537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9" name="Oval 29"/>
          <p:cNvSpPr>
            <a:spLocks noChangeArrowheads="1"/>
          </p:cNvSpPr>
          <p:nvPr/>
        </p:nvSpPr>
        <p:spPr bwMode="auto">
          <a:xfrm>
            <a:off x="4676775" y="2657475"/>
            <a:ext cx="109538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90" name="Oval 30"/>
          <p:cNvSpPr>
            <a:spLocks noChangeArrowheads="1"/>
          </p:cNvSpPr>
          <p:nvPr/>
        </p:nvSpPr>
        <p:spPr bwMode="auto">
          <a:xfrm>
            <a:off x="2643188" y="1638300"/>
            <a:ext cx="109537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6477000" y="1752600"/>
            <a:ext cx="2057400" cy="866775"/>
            <a:chOff x="4080" y="1104"/>
            <a:chExt cx="1296" cy="546"/>
          </a:xfrm>
        </p:grpSpPr>
        <p:sp>
          <p:nvSpPr>
            <p:cNvPr id="16410" name="Text Box 32"/>
            <p:cNvSpPr txBox="1">
              <a:spLocks noChangeArrowheads="1"/>
            </p:cNvSpPr>
            <p:nvPr/>
          </p:nvSpPr>
          <p:spPr bwMode="auto">
            <a:xfrm>
              <a:off x="4080" y="1226"/>
              <a:ext cx="87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Slope = </a:t>
              </a:r>
            </a:p>
          </p:txBody>
        </p:sp>
        <p:sp>
          <p:nvSpPr>
            <p:cNvPr id="16411" name="Text Box 33"/>
            <p:cNvSpPr txBox="1">
              <a:spLocks noChangeArrowheads="1"/>
            </p:cNvSpPr>
            <p:nvPr/>
          </p:nvSpPr>
          <p:spPr bwMode="auto">
            <a:xfrm>
              <a:off x="4913" y="1104"/>
              <a:ext cx="4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rise</a:t>
              </a:r>
            </a:p>
          </p:txBody>
        </p:sp>
        <p:sp>
          <p:nvSpPr>
            <p:cNvPr id="16412" name="Text Box 34"/>
            <p:cNvSpPr txBox="1">
              <a:spLocks noChangeArrowheads="1"/>
            </p:cNvSpPr>
            <p:nvPr/>
          </p:nvSpPr>
          <p:spPr bwMode="auto">
            <a:xfrm>
              <a:off x="4900" y="1323"/>
              <a:ext cx="4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run</a:t>
              </a:r>
            </a:p>
          </p:txBody>
        </p:sp>
        <p:sp>
          <p:nvSpPr>
            <p:cNvPr id="16413" name="Line 35"/>
            <p:cNvSpPr>
              <a:spLocks noChangeShapeType="1"/>
            </p:cNvSpPr>
            <p:nvPr/>
          </p:nvSpPr>
          <p:spPr bwMode="auto">
            <a:xfrm flipV="1">
              <a:off x="4919" y="1403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6477000" y="3019425"/>
            <a:ext cx="1395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Slope = 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7840663" y="2819400"/>
            <a:ext cx="481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7753350" y="3214688"/>
            <a:ext cx="565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+2</a:t>
            </a:r>
          </a:p>
        </p:txBody>
      </p:sp>
      <p:sp>
        <p:nvSpPr>
          <p:cNvPr id="17447" name="Line 39"/>
          <p:cNvSpPr>
            <a:spLocks noChangeShapeType="1"/>
          </p:cNvSpPr>
          <p:nvPr/>
        </p:nvSpPr>
        <p:spPr bwMode="auto">
          <a:xfrm flipV="1">
            <a:off x="7848600" y="328612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3733800" y="2733675"/>
            <a:ext cx="565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333399"/>
                </a:solidFill>
                <a:latin typeface="Times New Roman" pitchFamily="18" charset="0"/>
              </a:rPr>
              <a:t>+2</a:t>
            </a:r>
            <a:endParaRPr lang="en-US" sz="280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17449" name="Text Box 41"/>
          <p:cNvSpPr txBox="1">
            <a:spLocks noChangeArrowheads="1"/>
          </p:cNvSpPr>
          <p:nvPr/>
        </p:nvSpPr>
        <p:spPr bwMode="auto">
          <a:xfrm>
            <a:off x="3200400" y="219075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333399"/>
                </a:solidFill>
                <a:latin typeface="Times New Roman" pitchFamily="18" charset="0"/>
              </a:rPr>
              <a:t>-1</a:t>
            </a:r>
            <a:endParaRPr lang="en-US" sz="280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17450" name="Line 42"/>
          <p:cNvSpPr>
            <a:spLocks noChangeShapeType="1"/>
          </p:cNvSpPr>
          <p:nvPr/>
        </p:nvSpPr>
        <p:spPr bwMode="auto">
          <a:xfrm>
            <a:off x="3686175" y="2276475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451" name="Line 43"/>
          <p:cNvSpPr>
            <a:spLocks noChangeShapeType="1"/>
          </p:cNvSpPr>
          <p:nvPr/>
        </p:nvSpPr>
        <p:spPr bwMode="auto">
          <a:xfrm flipV="1">
            <a:off x="3686175" y="2733675"/>
            <a:ext cx="990600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400" name="Freeform 44"/>
          <p:cNvSpPr>
            <a:spLocks/>
          </p:cNvSpPr>
          <p:nvPr/>
        </p:nvSpPr>
        <p:spPr bwMode="auto">
          <a:xfrm>
            <a:off x="1295400" y="990600"/>
            <a:ext cx="4789488" cy="2378075"/>
          </a:xfrm>
          <a:custGeom>
            <a:avLst/>
            <a:gdLst>
              <a:gd name="T0" fmla="*/ 0 w 3017"/>
              <a:gd name="T1" fmla="*/ 0 h 1498"/>
              <a:gd name="T2" fmla="*/ 3017 w 3017"/>
              <a:gd name="T3" fmla="*/ 1498 h 1498"/>
              <a:gd name="T4" fmla="*/ 0 60000 65536"/>
              <a:gd name="T5" fmla="*/ 0 60000 65536"/>
              <a:gd name="T6" fmla="*/ 0 w 3017"/>
              <a:gd name="T7" fmla="*/ 0 h 1498"/>
              <a:gd name="T8" fmla="*/ 3017 w 3017"/>
              <a:gd name="T9" fmla="*/ 1498 h 149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17" h="1498">
                <a:moveTo>
                  <a:pt x="0" y="0"/>
                </a:moveTo>
                <a:lnTo>
                  <a:pt x="3017" y="1498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7008813" y="3962400"/>
            <a:ext cx="1352550" cy="914400"/>
            <a:chOff x="4415" y="2496"/>
            <a:chExt cx="852" cy="576"/>
          </a:xfrm>
        </p:grpSpPr>
        <p:sp>
          <p:nvSpPr>
            <p:cNvPr id="16405" name="Text Box 46"/>
            <p:cNvSpPr txBox="1">
              <a:spLocks noChangeArrowheads="1"/>
            </p:cNvSpPr>
            <p:nvPr/>
          </p:nvSpPr>
          <p:spPr bwMode="auto">
            <a:xfrm>
              <a:off x="4415" y="2622"/>
              <a:ext cx="48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i="1" dirty="0">
                  <a:solidFill>
                    <a:srgbClr val="000000"/>
                  </a:solidFill>
                  <a:latin typeface="Times New Roman" pitchFamily="18" charset="0"/>
                </a:rPr>
                <a:t>m</a:t>
              </a:r>
              <a:r>
                <a:rPr lang="en-US" sz="2800" b="1" dirty="0">
                  <a:solidFill>
                    <a:srgbClr val="000000"/>
                  </a:solidFill>
                  <a:latin typeface="Times New Roman" pitchFamily="18" charset="0"/>
                </a:rPr>
                <a:t> =</a:t>
              </a:r>
            </a:p>
          </p:txBody>
        </p:sp>
        <p:sp>
          <p:nvSpPr>
            <p:cNvPr id="16406" name="Text Box 47"/>
            <p:cNvSpPr txBox="1">
              <a:spLocks noChangeArrowheads="1"/>
            </p:cNvSpPr>
            <p:nvPr/>
          </p:nvSpPr>
          <p:spPr bwMode="auto">
            <a:xfrm>
              <a:off x="5034" y="2496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6407" name="Text Box 48"/>
            <p:cNvSpPr txBox="1">
              <a:spLocks noChangeArrowheads="1"/>
            </p:cNvSpPr>
            <p:nvPr/>
          </p:nvSpPr>
          <p:spPr bwMode="auto">
            <a:xfrm>
              <a:off x="5039" y="2745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6408" name="Line 49"/>
            <p:cNvSpPr>
              <a:spLocks noChangeShapeType="1"/>
            </p:cNvSpPr>
            <p:nvPr/>
          </p:nvSpPr>
          <p:spPr bwMode="auto">
            <a:xfrm>
              <a:off x="5051" y="279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9" name="Line 50"/>
            <p:cNvSpPr>
              <a:spLocks noChangeShapeType="1"/>
            </p:cNvSpPr>
            <p:nvPr/>
          </p:nvSpPr>
          <p:spPr bwMode="auto">
            <a:xfrm>
              <a:off x="4908" y="2790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7459" name="Oval 51"/>
          <p:cNvSpPr>
            <a:spLocks noChangeArrowheads="1"/>
          </p:cNvSpPr>
          <p:nvPr/>
        </p:nvSpPr>
        <p:spPr bwMode="auto">
          <a:xfrm>
            <a:off x="6924675" y="3895725"/>
            <a:ext cx="1676400" cy="10668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403" name="Oval 52"/>
          <p:cNvSpPr>
            <a:spLocks noChangeArrowheads="1"/>
          </p:cNvSpPr>
          <p:nvPr/>
        </p:nvSpPr>
        <p:spPr bwMode="auto">
          <a:xfrm>
            <a:off x="1628775" y="1133475"/>
            <a:ext cx="109538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404" name="Oval 53"/>
          <p:cNvSpPr>
            <a:spLocks noChangeArrowheads="1"/>
          </p:cNvSpPr>
          <p:nvPr/>
        </p:nvSpPr>
        <p:spPr bwMode="auto">
          <a:xfrm>
            <a:off x="5691188" y="3157538"/>
            <a:ext cx="109537" cy="109537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5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4" grpId="0" autoUpdateAnimBg="0"/>
      <p:bldP spid="17445" grpId="0" autoUpdateAnimBg="0"/>
      <p:bldP spid="17446" grpId="0" autoUpdateAnimBg="0"/>
      <p:bldP spid="17447" grpId="0" animBg="1"/>
      <p:bldP spid="17448" grpId="0" autoUpdateAnimBg="0"/>
      <p:bldP spid="17449" grpId="0" autoUpdateAnimBg="0"/>
      <p:bldP spid="17450" grpId="0" animBg="1"/>
      <p:bldP spid="17451" grpId="0" animBg="1"/>
      <p:bldP spid="1745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5434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Find the slope of the line below.</a:t>
            </a:r>
          </a:p>
        </p:txBody>
      </p:sp>
      <p:grpSp>
        <p:nvGrpSpPr>
          <p:cNvPr id="17411" name="Group 3"/>
          <p:cNvGrpSpPr>
            <a:grpSpLocks/>
          </p:cNvGrpSpPr>
          <p:nvPr/>
        </p:nvGrpSpPr>
        <p:grpSpPr bwMode="auto">
          <a:xfrm>
            <a:off x="457200" y="685800"/>
            <a:ext cx="5656263" cy="5791200"/>
            <a:chOff x="288" y="336"/>
            <a:chExt cx="3751" cy="3840"/>
          </a:xfrm>
        </p:grpSpPr>
        <p:sp>
          <p:nvSpPr>
            <p:cNvPr id="17436" name="Line 4"/>
            <p:cNvSpPr>
              <a:spLocks noChangeShapeType="1"/>
            </p:cNvSpPr>
            <p:nvPr/>
          </p:nvSpPr>
          <p:spPr bwMode="auto">
            <a:xfrm>
              <a:off x="288" y="672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37" name="Line 5"/>
            <p:cNvSpPr>
              <a:spLocks noChangeShapeType="1"/>
            </p:cNvSpPr>
            <p:nvPr/>
          </p:nvSpPr>
          <p:spPr bwMode="auto">
            <a:xfrm>
              <a:off x="288" y="1008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38" name="Line 6"/>
            <p:cNvSpPr>
              <a:spLocks noChangeShapeType="1"/>
            </p:cNvSpPr>
            <p:nvPr/>
          </p:nvSpPr>
          <p:spPr bwMode="auto">
            <a:xfrm>
              <a:off x="288" y="1344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39" name="Line 7"/>
            <p:cNvSpPr>
              <a:spLocks noChangeShapeType="1"/>
            </p:cNvSpPr>
            <p:nvPr/>
          </p:nvSpPr>
          <p:spPr bwMode="auto">
            <a:xfrm>
              <a:off x="288" y="1680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40" name="Line 8"/>
            <p:cNvSpPr>
              <a:spLocks noChangeShapeType="1"/>
            </p:cNvSpPr>
            <p:nvPr/>
          </p:nvSpPr>
          <p:spPr bwMode="auto">
            <a:xfrm>
              <a:off x="288" y="2016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41" name="Line 9"/>
            <p:cNvSpPr>
              <a:spLocks noChangeShapeType="1"/>
            </p:cNvSpPr>
            <p:nvPr/>
          </p:nvSpPr>
          <p:spPr bwMode="auto">
            <a:xfrm>
              <a:off x="288" y="2688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42" name="Line 10"/>
            <p:cNvSpPr>
              <a:spLocks noChangeShapeType="1"/>
            </p:cNvSpPr>
            <p:nvPr/>
          </p:nvSpPr>
          <p:spPr bwMode="auto">
            <a:xfrm>
              <a:off x="288" y="3024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43" name="Line 11"/>
            <p:cNvSpPr>
              <a:spLocks noChangeShapeType="1"/>
            </p:cNvSpPr>
            <p:nvPr/>
          </p:nvSpPr>
          <p:spPr bwMode="auto">
            <a:xfrm>
              <a:off x="288" y="3360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44" name="Line 12"/>
            <p:cNvSpPr>
              <a:spLocks noChangeShapeType="1"/>
            </p:cNvSpPr>
            <p:nvPr/>
          </p:nvSpPr>
          <p:spPr bwMode="auto">
            <a:xfrm>
              <a:off x="288" y="3696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45" name="Line 13"/>
            <p:cNvSpPr>
              <a:spLocks noChangeShapeType="1"/>
            </p:cNvSpPr>
            <p:nvPr/>
          </p:nvSpPr>
          <p:spPr bwMode="auto">
            <a:xfrm>
              <a:off x="1776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46" name="Line 14"/>
            <p:cNvSpPr>
              <a:spLocks noChangeShapeType="1"/>
            </p:cNvSpPr>
            <p:nvPr/>
          </p:nvSpPr>
          <p:spPr bwMode="auto">
            <a:xfrm>
              <a:off x="2448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47" name="Line 15"/>
            <p:cNvSpPr>
              <a:spLocks noChangeShapeType="1"/>
            </p:cNvSpPr>
            <p:nvPr/>
          </p:nvSpPr>
          <p:spPr bwMode="auto">
            <a:xfrm>
              <a:off x="2784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48" name="Line 16"/>
            <p:cNvSpPr>
              <a:spLocks noChangeShapeType="1"/>
            </p:cNvSpPr>
            <p:nvPr/>
          </p:nvSpPr>
          <p:spPr bwMode="auto">
            <a:xfrm>
              <a:off x="432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49" name="Line 17"/>
            <p:cNvSpPr>
              <a:spLocks noChangeShapeType="1"/>
            </p:cNvSpPr>
            <p:nvPr/>
          </p:nvSpPr>
          <p:spPr bwMode="auto">
            <a:xfrm>
              <a:off x="768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50" name="Line 18"/>
            <p:cNvSpPr>
              <a:spLocks noChangeShapeType="1"/>
            </p:cNvSpPr>
            <p:nvPr/>
          </p:nvSpPr>
          <p:spPr bwMode="auto">
            <a:xfrm>
              <a:off x="1104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51" name="Line 19"/>
            <p:cNvSpPr>
              <a:spLocks noChangeShapeType="1"/>
            </p:cNvSpPr>
            <p:nvPr/>
          </p:nvSpPr>
          <p:spPr bwMode="auto">
            <a:xfrm>
              <a:off x="1440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52" name="Line 20"/>
            <p:cNvSpPr>
              <a:spLocks noChangeShapeType="1"/>
            </p:cNvSpPr>
            <p:nvPr/>
          </p:nvSpPr>
          <p:spPr bwMode="auto">
            <a:xfrm>
              <a:off x="3120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53" name="Line 21"/>
            <p:cNvSpPr>
              <a:spLocks noChangeShapeType="1"/>
            </p:cNvSpPr>
            <p:nvPr/>
          </p:nvSpPr>
          <p:spPr bwMode="auto">
            <a:xfrm>
              <a:off x="3456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54" name="Line 22"/>
            <p:cNvSpPr>
              <a:spLocks noChangeShapeType="1"/>
            </p:cNvSpPr>
            <p:nvPr/>
          </p:nvSpPr>
          <p:spPr bwMode="auto">
            <a:xfrm>
              <a:off x="3792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55" name="Line 23"/>
            <p:cNvSpPr>
              <a:spLocks noChangeShapeType="1"/>
            </p:cNvSpPr>
            <p:nvPr/>
          </p:nvSpPr>
          <p:spPr bwMode="auto">
            <a:xfrm>
              <a:off x="288" y="4032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56" name="Line 24"/>
            <p:cNvSpPr>
              <a:spLocks noChangeShapeType="1"/>
            </p:cNvSpPr>
            <p:nvPr/>
          </p:nvSpPr>
          <p:spPr bwMode="auto">
            <a:xfrm>
              <a:off x="2112" y="528"/>
              <a:ext cx="0" cy="36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57" name="Line 25"/>
            <p:cNvSpPr>
              <a:spLocks noChangeShapeType="1"/>
            </p:cNvSpPr>
            <p:nvPr/>
          </p:nvSpPr>
          <p:spPr bwMode="auto">
            <a:xfrm>
              <a:off x="288" y="2352"/>
              <a:ext cx="36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58" name="Text Box 26"/>
            <p:cNvSpPr txBox="1">
              <a:spLocks noChangeArrowheads="1"/>
            </p:cNvSpPr>
            <p:nvPr/>
          </p:nvSpPr>
          <p:spPr bwMode="auto">
            <a:xfrm>
              <a:off x="3782" y="2268"/>
              <a:ext cx="2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7459" name="Text Box 27"/>
            <p:cNvSpPr txBox="1">
              <a:spLocks noChangeArrowheads="1"/>
            </p:cNvSpPr>
            <p:nvPr/>
          </p:nvSpPr>
          <p:spPr bwMode="auto">
            <a:xfrm>
              <a:off x="1874" y="336"/>
              <a:ext cx="2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</a:p>
          </p:txBody>
        </p:sp>
      </p:grpSp>
      <p:sp>
        <p:nvSpPr>
          <p:cNvPr id="17412" name="Oval 28"/>
          <p:cNvSpPr>
            <a:spLocks noChangeArrowheads="1"/>
          </p:cNvSpPr>
          <p:nvPr/>
        </p:nvSpPr>
        <p:spPr bwMode="auto">
          <a:xfrm>
            <a:off x="3152775" y="3157538"/>
            <a:ext cx="109538" cy="109537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413" name="Oval 29"/>
          <p:cNvSpPr>
            <a:spLocks noChangeArrowheads="1"/>
          </p:cNvSpPr>
          <p:nvPr/>
        </p:nvSpPr>
        <p:spPr bwMode="auto">
          <a:xfrm>
            <a:off x="4676775" y="4171950"/>
            <a:ext cx="109538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414" name="Oval 30"/>
          <p:cNvSpPr>
            <a:spLocks noChangeArrowheads="1"/>
          </p:cNvSpPr>
          <p:nvPr/>
        </p:nvSpPr>
        <p:spPr bwMode="auto">
          <a:xfrm>
            <a:off x="1628775" y="2162175"/>
            <a:ext cx="109538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6477000" y="1752600"/>
            <a:ext cx="2057400" cy="866775"/>
            <a:chOff x="4080" y="1104"/>
            <a:chExt cx="1296" cy="546"/>
          </a:xfrm>
        </p:grpSpPr>
        <p:sp>
          <p:nvSpPr>
            <p:cNvPr id="17432" name="Text Box 32"/>
            <p:cNvSpPr txBox="1">
              <a:spLocks noChangeArrowheads="1"/>
            </p:cNvSpPr>
            <p:nvPr/>
          </p:nvSpPr>
          <p:spPr bwMode="auto">
            <a:xfrm>
              <a:off x="4080" y="1226"/>
              <a:ext cx="87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Slope = </a:t>
              </a:r>
            </a:p>
          </p:txBody>
        </p:sp>
        <p:sp>
          <p:nvSpPr>
            <p:cNvPr id="17433" name="Text Box 33"/>
            <p:cNvSpPr txBox="1">
              <a:spLocks noChangeArrowheads="1"/>
            </p:cNvSpPr>
            <p:nvPr/>
          </p:nvSpPr>
          <p:spPr bwMode="auto">
            <a:xfrm>
              <a:off x="4913" y="1104"/>
              <a:ext cx="4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rise</a:t>
              </a:r>
            </a:p>
          </p:txBody>
        </p:sp>
        <p:sp>
          <p:nvSpPr>
            <p:cNvPr id="17434" name="Text Box 34"/>
            <p:cNvSpPr txBox="1">
              <a:spLocks noChangeArrowheads="1"/>
            </p:cNvSpPr>
            <p:nvPr/>
          </p:nvSpPr>
          <p:spPr bwMode="auto">
            <a:xfrm>
              <a:off x="4900" y="1323"/>
              <a:ext cx="4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run</a:t>
              </a:r>
            </a:p>
          </p:txBody>
        </p:sp>
        <p:sp>
          <p:nvSpPr>
            <p:cNvPr id="17435" name="Line 35"/>
            <p:cNvSpPr>
              <a:spLocks noChangeShapeType="1"/>
            </p:cNvSpPr>
            <p:nvPr/>
          </p:nvSpPr>
          <p:spPr bwMode="auto">
            <a:xfrm flipV="1">
              <a:off x="4919" y="1403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6477000" y="3019425"/>
            <a:ext cx="1395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Slope = </a:t>
            </a:r>
          </a:p>
        </p:txBody>
      </p:sp>
      <p:sp>
        <p:nvSpPr>
          <p:cNvPr id="24613" name="Text Box 37"/>
          <p:cNvSpPr txBox="1">
            <a:spLocks noChangeArrowheads="1"/>
          </p:cNvSpPr>
          <p:nvPr/>
        </p:nvSpPr>
        <p:spPr bwMode="auto">
          <a:xfrm>
            <a:off x="7840663" y="2819400"/>
            <a:ext cx="481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-2</a:t>
            </a:r>
          </a:p>
        </p:txBody>
      </p:sp>
      <p:sp>
        <p:nvSpPr>
          <p:cNvPr id="24614" name="Text Box 38"/>
          <p:cNvSpPr txBox="1">
            <a:spLocks noChangeArrowheads="1"/>
          </p:cNvSpPr>
          <p:nvPr/>
        </p:nvSpPr>
        <p:spPr bwMode="auto">
          <a:xfrm>
            <a:off x="7753350" y="3214688"/>
            <a:ext cx="565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+3</a:t>
            </a:r>
          </a:p>
        </p:txBody>
      </p:sp>
      <p:sp>
        <p:nvSpPr>
          <p:cNvPr id="24615" name="Line 39"/>
          <p:cNvSpPr>
            <a:spLocks noChangeShapeType="1"/>
          </p:cNvSpPr>
          <p:nvPr/>
        </p:nvSpPr>
        <p:spPr bwMode="auto">
          <a:xfrm flipV="1">
            <a:off x="7848600" y="328612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4616" name="Text Box 40"/>
          <p:cNvSpPr txBox="1">
            <a:spLocks noChangeArrowheads="1"/>
          </p:cNvSpPr>
          <p:nvPr/>
        </p:nvSpPr>
        <p:spPr bwMode="auto">
          <a:xfrm>
            <a:off x="2162175" y="3200400"/>
            <a:ext cx="565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333399"/>
                </a:solidFill>
                <a:latin typeface="Times New Roman" pitchFamily="18" charset="0"/>
              </a:rPr>
              <a:t>+3</a:t>
            </a:r>
            <a:endParaRPr lang="en-US" sz="280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24617" name="Text Box 41"/>
          <p:cNvSpPr txBox="1">
            <a:spLocks noChangeArrowheads="1"/>
          </p:cNvSpPr>
          <p:nvPr/>
        </p:nvSpPr>
        <p:spPr bwMode="auto">
          <a:xfrm>
            <a:off x="1219200" y="230505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333399"/>
                </a:solidFill>
                <a:latin typeface="Times New Roman" pitchFamily="18" charset="0"/>
              </a:rPr>
              <a:t>-2</a:t>
            </a:r>
            <a:endParaRPr lang="en-US" sz="280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24618" name="Line 42"/>
          <p:cNvSpPr>
            <a:spLocks noChangeShapeType="1"/>
          </p:cNvSpPr>
          <p:nvPr/>
        </p:nvSpPr>
        <p:spPr bwMode="auto">
          <a:xfrm>
            <a:off x="1676400" y="2286000"/>
            <a:ext cx="0" cy="91440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4619" name="Line 43"/>
          <p:cNvSpPr>
            <a:spLocks noChangeShapeType="1"/>
          </p:cNvSpPr>
          <p:nvPr/>
        </p:nvSpPr>
        <p:spPr bwMode="auto">
          <a:xfrm>
            <a:off x="1685925" y="3248025"/>
            <a:ext cx="1447800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424" name="Line 44"/>
          <p:cNvSpPr>
            <a:spLocks noChangeShapeType="1"/>
          </p:cNvSpPr>
          <p:nvPr/>
        </p:nvSpPr>
        <p:spPr bwMode="auto">
          <a:xfrm>
            <a:off x="457200" y="1409700"/>
            <a:ext cx="5562600" cy="3657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7008813" y="3962400"/>
            <a:ext cx="1363662" cy="914400"/>
            <a:chOff x="4415" y="2496"/>
            <a:chExt cx="859" cy="576"/>
          </a:xfrm>
        </p:grpSpPr>
        <p:sp>
          <p:nvSpPr>
            <p:cNvPr id="17427" name="Text Box 46"/>
            <p:cNvSpPr txBox="1">
              <a:spLocks noChangeArrowheads="1"/>
            </p:cNvSpPr>
            <p:nvPr/>
          </p:nvSpPr>
          <p:spPr bwMode="auto">
            <a:xfrm>
              <a:off x="4415" y="2622"/>
              <a:ext cx="48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i="1" dirty="0">
                  <a:solidFill>
                    <a:srgbClr val="000000"/>
                  </a:solidFill>
                  <a:latin typeface="Times New Roman" pitchFamily="18" charset="0"/>
                </a:rPr>
                <a:t>m</a:t>
              </a:r>
              <a:r>
                <a:rPr lang="en-US" sz="2800" b="1" dirty="0">
                  <a:solidFill>
                    <a:srgbClr val="000000"/>
                  </a:solidFill>
                  <a:latin typeface="Times New Roman" pitchFamily="18" charset="0"/>
                </a:rPr>
                <a:t> =</a:t>
              </a:r>
            </a:p>
          </p:txBody>
        </p:sp>
        <p:sp>
          <p:nvSpPr>
            <p:cNvPr id="17428" name="Text Box 47"/>
            <p:cNvSpPr txBox="1">
              <a:spLocks noChangeArrowheads="1"/>
            </p:cNvSpPr>
            <p:nvPr/>
          </p:nvSpPr>
          <p:spPr bwMode="auto">
            <a:xfrm>
              <a:off x="5046" y="2496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7429" name="Text Box 48"/>
            <p:cNvSpPr txBox="1">
              <a:spLocks noChangeArrowheads="1"/>
            </p:cNvSpPr>
            <p:nvPr/>
          </p:nvSpPr>
          <p:spPr bwMode="auto">
            <a:xfrm>
              <a:off x="5039" y="2745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7430" name="Line 49"/>
            <p:cNvSpPr>
              <a:spLocks noChangeShapeType="1"/>
            </p:cNvSpPr>
            <p:nvPr/>
          </p:nvSpPr>
          <p:spPr bwMode="auto">
            <a:xfrm>
              <a:off x="5051" y="279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31" name="Line 50"/>
            <p:cNvSpPr>
              <a:spLocks noChangeShapeType="1"/>
            </p:cNvSpPr>
            <p:nvPr/>
          </p:nvSpPr>
          <p:spPr bwMode="auto">
            <a:xfrm>
              <a:off x="4908" y="2790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4627" name="Oval 51"/>
          <p:cNvSpPr>
            <a:spLocks noChangeArrowheads="1"/>
          </p:cNvSpPr>
          <p:nvPr/>
        </p:nvSpPr>
        <p:spPr bwMode="auto">
          <a:xfrm>
            <a:off x="6924675" y="3895725"/>
            <a:ext cx="1676400" cy="10668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75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4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12" grpId="0" autoUpdateAnimBg="0"/>
      <p:bldP spid="24613" grpId="0" autoUpdateAnimBg="0"/>
      <p:bldP spid="24614" grpId="0" autoUpdateAnimBg="0"/>
      <p:bldP spid="24615" grpId="0" animBg="1"/>
      <p:bldP spid="24616" grpId="0" autoUpdateAnimBg="0"/>
      <p:bldP spid="24617" grpId="0" autoUpdateAnimBg="0"/>
      <p:bldP spid="24618" grpId="0" animBg="1"/>
      <p:bldP spid="24619" grpId="0" animBg="1"/>
      <p:bldP spid="246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5434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Find the slope of the line below.</a:t>
            </a:r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457200" y="685800"/>
            <a:ext cx="5656263" cy="5791200"/>
            <a:chOff x="288" y="336"/>
            <a:chExt cx="3751" cy="3840"/>
          </a:xfrm>
        </p:grpSpPr>
        <p:sp>
          <p:nvSpPr>
            <p:cNvPr id="18458" name="Line 4"/>
            <p:cNvSpPr>
              <a:spLocks noChangeShapeType="1"/>
            </p:cNvSpPr>
            <p:nvPr/>
          </p:nvSpPr>
          <p:spPr bwMode="auto">
            <a:xfrm>
              <a:off x="288" y="672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59" name="Line 5"/>
            <p:cNvSpPr>
              <a:spLocks noChangeShapeType="1"/>
            </p:cNvSpPr>
            <p:nvPr/>
          </p:nvSpPr>
          <p:spPr bwMode="auto">
            <a:xfrm>
              <a:off x="288" y="1008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60" name="Line 6"/>
            <p:cNvSpPr>
              <a:spLocks noChangeShapeType="1"/>
            </p:cNvSpPr>
            <p:nvPr/>
          </p:nvSpPr>
          <p:spPr bwMode="auto">
            <a:xfrm>
              <a:off x="288" y="1344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61" name="Line 7"/>
            <p:cNvSpPr>
              <a:spLocks noChangeShapeType="1"/>
            </p:cNvSpPr>
            <p:nvPr/>
          </p:nvSpPr>
          <p:spPr bwMode="auto">
            <a:xfrm>
              <a:off x="288" y="1680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62" name="Line 8"/>
            <p:cNvSpPr>
              <a:spLocks noChangeShapeType="1"/>
            </p:cNvSpPr>
            <p:nvPr/>
          </p:nvSpPr>
          <p:spPr bwMode="auto">
            <a:xfrm>
              <a:off x="288" y="2016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63" name="Line 9"/>
            <p:cNvSpPr>
              <a:spLocks noChangeShapeType="1"/>
            </p:cNvSpPr>
            <p:nvPr/>
          </p:nvSpPr>
          <p:spPr bwMode="auto">
            <a:xfrm>
              <a:off x="288" y="2688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64" name="Line 10"/>
            <p:cNvSpPr>
              <a:spLocks noChangeShapeType="1"/>
            </p:cNvSpPr>
            <p:nvPr/>
          </p:nvSpPr>
          <p:spPr bwMode="auto">
            <a:xfrm>
              <a:off x="288" y="3024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65" name="Line 11"/>
            <p:cNvSpPr>
              <a:spLocks noChangeShapeType="1"/>
            </p:cNvSpPr>
            <p:nvPr/>
          </p:nvSpPr>
          <p:spPr bwMode="auto">
            <a:xfrm>
              <a:off x="288" y="3360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66" name="Line 12"/>
            <p:cNvSpPr>
              <a:spLocks noChangeShapeType="1"/>
            </p:cNvSpPr>
            <p:nvPr/>
          </p:nvSpPr>
          <p:spPr bwMode="auto">
            <a:xfrm>
              <a:off x="288" y="3696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67" name="Line 13"/>
            <p:cNvSpPr>
              <a:spLocks noChangeShapeType="1"/>
            </p:cNvSpPr>
            <p:nvPr/>
          </p:nvSpPr>
          <p:spPr bwMode="auto">
            <a:xfrm>
              <a:off x="1776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68" name="Line 14"/>
            <p:cNvSpPr>
              <a:spLocks noChangeShapeType="1"/>
            </p:cNvSpPr>
            <p:nvPr/>
          </p:nvSpPr>
          <p:spPr bwMode="auto">
            <a:xfrm>
              <a:off x="2448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69" name="Line 15"/>
            <p:cNvSpPr>
              <a:spLocks noChangeShapeType="1"/>
            </p:cNvSpPr>
            <p:nvPr/>
          </p:nvSpPr>
          <p:spPr bwMode="auto">
            <a:xfrm>
              <a:off x="2784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70" name="Line 16"/>
            <p:cNvSpPr>
              <a:spLocks noChangeShapeType="1"/>
            </p:cNvSpPr>
            <p:nvPr/>
          </p:nvSpPr>
          <p:spPr bwMode="auto">
            <a:xfrm>
              <a:off x="432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71" name="Line 17"/>
            <p:cNvSpPr>
              <a:spLocks noChangeShapeType="1"/>
            </p:cNvSpPr>
            <p:nvPr/>
          </p:nvSpPr>
          <p:spPr bwMode="auto">
            <a:xfrm>
              <a:off x="768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72" name="Line 18"/>
            <p:cNvSpPr>
              <a:spLocks noChangeShapeType="1"/>
            </p:cNvSpPr>
            <p:nvPr/>
          </p:nvSpPr>
          <p:spPr bwMode="auto">
            <a:xfrm>
              <a:off x="1104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73" name="Line 19"/>
            <p:cNvSpPr>
              <a:spLocks noChangeShapeType="1"/>
            </p:cNvSpPr>
            <p:nvPr/>
          </p:nvSpPr>
          <p:spPr bwMode="auto">
            <a:xfrm>
              <a:off x="1440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74" name="Line 20"/>
            <p:cNvSpPr>
              <a:spLocks noChangeShapeType="1"/>
            </p:cNvSpPr>
            <p:nvPr/>
          </p:nvSpPr>
          <p:spPr bwMode="auto">
            <a:xfrm>
              <a:off x="3120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75" name="Line 21"/>
            <p:cNvSpPr>
              <a:spLocks noChangeShapeType="1"/>
            </p:cNvSpPr>
            <p:nvPr/>
          </p:nvSpPr>
          <p:spPr bwMode="auto">
            <a:xfrm>
              <a:off x="3456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76" name="Line 22"/>
            <p:cNvSpPr>
              <a:spLocks noChangeShapeType="1"/>
            </p:cNvSpPr>
            <p:nvPr/>
          </p:nvSpPr>
          <p:spPr bwMode="auto">
            <a:xfrm>
              <a:off x="3792" y="528"/>
              <a:ext cx="0" cy="36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77" name="Line 23"/>
            <p:cNvSpPr>
              <a:spLocks noChangeShapeType="1"/>
            </p:cNvSpPr>
            <p:nvPr/>
          </p:nvSpPr>
          <p:spPr bwMode="auto">
            <a:xfrm>
              <a:off x="288" y="4032"/>
              <a:ext cx="364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78" name="Line 24"/>
            <p:cNvSpPr>
              <a:spLocks noChangeShapeType="1"/>
            </p:cNvSpPr>
            <p:nvPr/>
          </p:nvSpPr>
          <p:spPr bwMode="auto">
            <a:xfrm>
              <a:off x="2112" y="528"/>
              <a:ext cx="0" cy="36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79" name="Line 25"/>
            <p:cNvSpPr>
              <a:spLocks noChangeShapeType="1"/>
            </p:cNvSpPr>
            <p:nvPr/>
          </p:nvSpPr>
          <p:spPr bwMode="auto">
            <a:xfrm>
              <a:off x="288" y="2352"/>
              <a:ext cx="36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80" name="Text Box 26"/>
            <p:cNvSpPr txBox="1">
              <a:spLocks noChangeArrowheads="1"/>
            </p:cNvSpPr>
            <p:nvPr/>
          </p:nvSpPr>
          <p:spPr bwMode="auto">
            <a:xfrm>
              <a:off x="3782" y="2268"/>
              <a:ext cx="2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8481" name="Text Box 27"/>
            <p:cNvSpPr txBox="1">
              <a:spLocks noChangeArrowheads="1"/>
            </p:cNvSpPr>
            <p:nvPr/>
          </p:nvSpPr>
          <p:spPr bwMode="auto">
            <a:xfrm>
              <a:off x="1874" y="336"/>
              <a:ext cx="25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</a:p>
          </p:txBody>
        </p:sp>
      </p:grpSp>
      <p:sp>
        <p:nvSpPr>
          <p:cNvPr id="18436" name="Oval 28"/>
          <p:cNvSpPr>
            <a:spLocks noChangeArrowheads="1"/>
          </p:cNvSpPr>
          <p:nvPr/>
        </p:nvSpPr>
        <p:spPr bwMode="auto">
          <a:xfrm>
            <a:off x="3152775" y="2152650"/>
            <a:ext cx="109538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437" name="Oval 29"/>
          <p:cNvSpPr>
            <a:spLocks noChangeArrowheads="1"/>
          </p:cNvSpPr>
          <p:nvPr/>
        </p:nvSpPr>
        <p:spPr bwMode="auto">
          <a:xfrm>
            <a:off x="3657600" y="3162300"/>
            <a:ext cx="109538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438" name="Oval 30"/>
          <p:cNvSpPr>
            <a:spLocks noChangeArrowheads="1"/>
          </p:cNvSpPr>
          <p:nvPr/>
        </p:nvSpPr>
        <p:spPr bwMode="auto">
          <a:xfrm>
            <a:off x="2643188" y="1133475"/>
            <a:ext cx="109537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6477000" y="1752600"/>
            <a:ext cx="2057400" cy="866775"/>
            <a:chOff x="4080" y="1104"/>
            <a:chExt cx="1296" cy="546"/>
          </a:xfrm>
        </p:grpSpPr>
        <p:sp>
          <p:nvSpPr>
            <p:cNvPr id="18454" name="Text Box 32"/>
            <p:cNvSpPr txBox="1">
              <a:spLocks noChangeArrowheads="1"/>
            </p:cNvSpPr>
            <p:nvPr/>
          </p:nvSpPr>
          <p:spPr bwMode="auto">
            <a:xfrm>
              <a:off x="4080" y="1226"/>
              <a:ext cx="87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Slope = </a:t>
              </a:r>
            </a:p>
          </p:txBody>
        </p:sp>
        <p:sp>
          <p:nvSpPr>
            <p:cNvPr id="18455" name="Text Box 33"/>
            <p:cNvSpPr txBox="1">
              <a:spLocks noChangeArrowheads="1"/>
            </p:cNvSpPr>
            <p:nvPr/>
          </p:nvSpPr>
          <p:spPr bwMode="auto">
            <a:xfrm>
              <a:off x="4913" y="1104"/>
              <a:ext cx="4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rise</a:t>
              </a:r>
            </a:p>
          </p:txBody>
        </p:sp>
        <p:sp>
          <p:nvSpPr>
            <p:cNvPr id="18456" name="Text Box 34"/>
            <p:cNvSpPr txBox="1">
              <a:spLocks noChangeArrowheads="1"/>
            </p:cNvSpPr>
            <p:nvPr/>
          </p:nvSpPr>
          <p:spPr bwMode="auto">
            <a:xfrm>
              <a:off x="4900" y="1323"/>
              <a:ext cx="4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run</a:t>
              </a:r>
            </a:p>
          </p:txBody>
        </p:sp>
        <p:sp>
          <p:nvSpPr>
            <p:cNvPr id="18457" name="Line 35"/>
            <p:cNvSpPr>
              <a:spLocks noChangeShapeType="1"/>
            </p:cNvSpPr>
            <p:nvPr/>
          </p:nvSpPr>
          <p:spPr bwMode="auto">
            <a:xfrm flipV="1">
              <a:off x="4919" y="1403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5636" name="Text Box 36"/>
          <p:cNvSpPr txBox="1">
            <a:spLocks noChangeArrowheads="1"/>
          </p:cNvSpPr>
          <p:nvPr/>
        </p:nvSpPr>
        <p:spPr bwMode="auto">
          <a:xfrm>
            <a:off x="6477000" y="3019425"/>
            <a:ext cx="1395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Slope = </a:t>
            </a:r>
          </a:p>
        </p:txBody>
      </p:sp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7840663" y="2819400"/>
            <a:ext cx="481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-2</a:t>
            </a:r>
          </a:p>
        </p:txBody>
      </p:sp>
      <p:sp>
        <p:nvSpPr>
          <p:cNvPr id="25638" name="Text Box 38"/>
          <p:cNvSpPr txBox="1">
            <a:spLocks noChangeArrowheads="1"/>
          </p:cNvSpPr>
          <p:nvPr/>
        </p:nvSpPr>
        <p:spPr bwMode="auto">
          <a:xfrm>
            <a:off x="7753350" y="3214688"/>
            <a:ext cx="565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+1</a:t>
            </a:r>
          </a:p>
        </p:txBody>
      </p:sp>
      <p:sp>
        <p:nvSpPr>
          <p:cNvPr id="25639" name="Line 39"/>
          <p:cNvSpPr>
            <a:spLocks noChangeShapeType="1"/>
          </p:cNvSpPr>
          <p:nvPr/>
        </p:nvSpPr>
        <p:spPr bwMode="auto">
          <a:xfrm flipV="1">
            <a:off x="7848600" y="328612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40" name="Text Box 40"/>
          <p:cNvSpPr txBox="1">
            <a:spLocks noChangeArrowheads="1"/>
          </p:cNvSpPr>
          <p:nvPr/>
        </p:nvSpPr>
        <p:spPr bwMode="auto">
          <a:xfrm>
            <a:off x="4197350" y="5257800"/>
            <a:ext cx="565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333399"/>
                </a:solidFill>
                <a:latin typeface="Times New Roman" pitchFamily="18" charset="0"/>
              </a:rPr>
              <a:t>+1</a:t>
            </a:r>
            <a:endParaRPr lang="en-US" sz="280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25641" name="Text Box 41"/>
          <p:cNvSpPr txBox="1">
            <a:spLocks noChangeArrowheads="1"/>
          </p:cNvSpPr>
          <p:nvPr/>
        </p:nvSpPr>
        <p:spPr bwMode="auto">
          <a:xfrm>
            <a:off x="3748088" y="4314825"/>
            <a:ext cx="481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333399"/>
                </a:solidFill>
                <a:latin typeface="Times New Roman" pitchFamily="18" charset="0"/>
              </a:rPr>
              <a:t>-2</a:t>
            </a:r>
            <a:endParaRPr lang="en-US" sz="280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25642" name="Line 42"/>
          <p:cNvSpPr>
            <a:spLocks noChangeShapeType="1"/>
          </p:cNvSpPr>
          <p:nvPr/>
        </p:nvSpPr>
        <p:spPr bwMode="auto">
          <a:xfrm>
            <a:off x="4205288" y="4295775"/>
            <a:ext cx="0" cy="91440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43" name="Line 43"/>
          <p:cNvSpPr>
            <a:spLocks noChangeShapeType="1"/>
          </p:cNvSpPr>
          <p:nvPr/>
        </p:nvSpPr>
        <p:spPr bwMode="auto">
          <a:xfrm flipV="1">
            <a:off x="4197350" y="5257800"/>
            <a:ext cx="533400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448" name="Line 44"/>
          <p:cNvSpPr>
            <a:spLocks noChangeShapeType="1"/>
          </p:cNvSpPr>
          <p:nvPr/>
        </p:nvSpPr>
        <p:spPr bwMode="auto">
          <a:xfrm>
            <a:off x="2514600" y="828675"/>
            <a:ext cx="2895600" cy="5791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45" name="Oval 45"/>
          <p:cNvSpPr>
            <a:spLocks noChangeArrowheads="1"/>
          </p:cNvSpPr>
          <p:nvPr/>
        </p:nvSpPr>
        <p:spPr bwMode="auto">
          <a:xfrm>
            <a:off x="6924675" y="4038600"/>
            <a:ext cx="1381125" cy="7620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450" name="Oval 46"/>
          <p:cNvSpPr>
            <a:spLocks noChangeArrowheads="1"/>
          </p:cNvSpPr>
          <p:nvPr/>
        </p:nvSpPr>
        <p:spPr bwMode="auto">
          <a:xfrm>
            <a:off x="4167188" y="4176713"/>
            <a:ext cx="109537" cy="109537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451" name="Oval 47"/>
          <p:cNvSpPr>
            <a:spLocks noChangeArrowheads="1"/>
          </p:cNvSpPr>
          <p:nvPr/>
        </p:nvSpPr>
        <p:spPr bwMode="auto">
          <a:xfrm>
            <a:off x="4672013" y="5191125"/>
            <a:ext cx="109537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452" name="Oval 48"/>
          <p:cNvSpPr>
            <a:spLocks noChangeArrowheads="1"/>
          </p:cNvSpPr>
          <p:nvPr/>
        </p:nvSpPr>
        <p:spPr bwMode="auto">
          <a:xfrm>
            <a:off x="5176838" y="6205538"/>
            <a:ext cx="109537" cy="109537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49" name="Text Box 49"/>
          <p:cNvSpPr txBox="1">
            <a:spLocks noChangeArrowheads="1"/>
          </p:cNvSpPr>
          <p:nvPr/>
        </p:nvSpPr>
        <p:spPr bwMode="auto">
          <a:xfrm>
            <a:off x="7008813" y="4133850"/>
            <a:ext cx="1158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</a:rPr>
              <a:t>m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= -2</a:t>
            </a:r>
          </a:p>
        </p:txBody>
      </p:sp>
    </p:spTree>
    <p:extLst>
      <p:ext uri="{BB962C8B-B14F-4D97-AF65-F5344CB8AC3E}">
        <p14:creationId xmlns:p14="http://schemas.microsoft.com/office/powerpoint/2010/main" val="209239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5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5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36" grpId="0" autoUpdateAnimBg="0"/>
      <p:bldP spid="25637" grpId="0" autoUpdateAnimBg="0"/>
      <p:bldP spid="25638" grpId="0" autoUpdateAnimBg="0"/>
      <p:bldP spid="25639" grpId="0" animBg="1"/>
      <p:bldP spid="25640" grpId="0" autoUpdateAnimBg="0"/>
      <p:bldP spid="25641" grpId="0" autoUpdateAnimBg="0"/>
      <p:bldP spid="25642" grpId="0" animBg="1"/>
      <p:bldP spid="25643" grpId="0" animBg="1"/>
      <p:bldP spid="25645" grpId="0" animBg="1"/>
      <p:bldP spid="2564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Calibri" pitchFamily="34" charset="0"/>
              </a:rPr>
              <a:t>Identify from a graph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Identify the type of slope.</a:t>
            </a:r>
          </a:p>
          <a:p>
            <a:pPr eaLnBrk="1" hangingPunct="1"/>
            <a:r>
              <a:rPr lang="en-US" dirty="0" smtClean="0"/>
              <a:t>Find the slope.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CC0000"/>
                </a:solidFill>
              </a:rPr>
              <a:t>Type</a:t>
            </a:r>
            <a:r>
              <a:rPr lang="en-US" dirty="0" smtClean="0"/>
              <a:t> =</a:t>
            </a:r>
          </a:p>
          <a:p>
            <a:pPr eaLnBrk="1" hangingPunct="1">
              <a:buFontTx/>
              <a:buNone/>
            </a:pP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dirty="0">
                <a:solidFill>
                  <a:srgbClr val="0000FF"/>
                </a:solidFill>
              </a:rPr>
              <a:t> </a:t>
            </a:r>
            <a:r>
              <a:rPr lang="en-US" dirty="0" smtClean="0"/>
              <a:t>=</a:t>
            </a:r>
          </a:p>
        </p:txBody>
      </p:sp>
      <p:pic>
        <p:nvPicPr>
          <p:cNvPr id="19460" name="Picture 4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343400" y="1676400"/>
            <a:ext cx="4470400" cy="4619625"/>
          </a:xfrm>
          <a:noFill/>
        </p:spPr>
      </p:pic>
      <p:sp>
        <p:nvSpPr>
          <p:cNvPr id="19461" name="Line 5"/>
          <p:cNvSpPr>
            <a:spLocks noChangeShapeType="1"/>
          </p:cNvSpPr>
          <p:nvPr/>
        </p:nvSpPr>
        <p:spPr bwMode="auto">
          <a:xfrm flipV="1">
            <a:off x="5943600" y="2057400"/>
            <a:ext cx="0" cy="38862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222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Calibri" pitchFamily="34" charset="0"/>
              </a:rPr>
              <a:t>Identify from a graph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Identify the type of slope.</a:t>
            </a:r>
          </a:p>
          <a:p>
            <a:pPr eaLnBrk="1" hangingPunct="1"/>
            <a:r>
              <a:rPr lang="en-US" dirty="0" smtClean="0"/>
              <a:t>Find the slope.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CC0000"/>
                </a:solidFill>
              </a:rPr>
              <a:t>Type</a:t>
            </a:r>
            <a:r>
              <a:rPr lang="en-US" dirty="0" smtClean="0"/>
              <a:t> =</a:t>
            </a:r>
          </a:p>
          <a:p>
            <a:pPr eaLnBrk="1" hangingPunct="1">
              <a:buFontTx/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=</a:t>
            </a:r>
          </a:p>
        </p:txBody>
      </p:sp>
      <p:pic>
        <p:nvPicPr>
          <p:cNvPr id="20484" name="Picture 4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343400" y="1676400"/>
            <a:ext cx="4470400" cy="4619625"/>
          </a:xfrm>
          <a:noFill/>
        </p:spPr>
      </p:pic>
      <p:sp>
        <p:nvSpPr>
          <p:cNvPr id="20485" name="Line 5"/>
          <p:cNvSpPr>
            <a:spLocks noChangeShapeType="1"/>
          </p:cNvSpPr>
          <p:nvPr/>
        </p:nvSpPr>
        <p:spPr bwMode="auto">
          <a:xfrm flipV="1">
            <a:off x="4648200" y="2743200"/>
            <a:ext cx="403860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558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Calibri" pitchFamily="34" charset="0"/>
              </a:rPr>
              <a:t>Identify from a graph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Identify the type of slope.</a:t>
            </a:r>
          </a:p>
          <a:p>
            <a:pPr eaLnBrk="1" hangingPunct="1">
              <a:defRPr/>
            </a:pPr>
            <a:r>
              <a:rPr lang="en-US" dirty="0" smtClean="0"/>
              <a:t>Find the slope.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Type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endParaRPr lang="en-US" dirty="0" smtClean="0"/>
          </a:p>
          <a:p>
            <a:pPr eaLnBrk="1" hangingPunct="1">
              <a:buFontTx/>
              <a:buNone/>
              <a:defRPr/>
            </a:pP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= </a:t>
            </a:r>
          </a:p>
          <a:p>
            <a:pPr eaLnBrk="1" hangingPunct="1">
              <a:buFontTx/>
              <a:buNone/>
              <a:defRPr/>
            </a:pPr>
            <a:endParaRPr lang="en-US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1508" name="Picture 4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343400" y="1676400"/>
            <a:ext cx="4470400" cy="4619625"/>
          </a:xfrm>
          <a:noFill/>
        </p:spPr>
      </p:pic>
      <p:sp>
        <p:nvSpPr>
          <p:cNvPr id="21509" name="Line 5"/>
          <p:cNvSpPr>
            <a:spLocks noChangeShapeType="1"/>
          </p:cNvSpPr>
          <p:nvPr/>
        </p:nvSpPr>
        <p:spPr bwMode="auto">
          <a:xfrm flipV="1">
            <a:off x="4495800" y="2605088"/>
            <a:ext cx="4038600" cy="20574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909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Calibri" pitchFamily="34" charset="0"/>
              </a:rPr>
              <a:t>Identify from a graph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Identify the type of slope.</a:t>
            </a:r>
          </a:p>
          <a:p>
            <a:pPr eaLnBrk="1" hangingPunct="1"/>
            <a:r>
              <a:rPr lang="en-US" dirty="0" smtClean="0"/>
              <a:t>Find the slope.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CC0000"/>
                </a:solidFill>
              </a:rPr>
              <a:t>Type</a:t>
            </a:r>
            <a:r>
              <a:rPr lang="en-US" dirty="0" smtClean="0"/>
              <a:t> =</a:t>
            </a:r>
          </a:p>
          <a:p>
            <a:pPr eaLnBrk="1" hangingPunct="1">
              <a:buFontTx/>
              <a:buNone/>
            </a:pP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dirty="0">
                <a:solidFill>
                  <a:srgbClr val="0000FF"/>
                </a:solidFill>
              </a:rPr>
              <a:t> </a:t>
            </a:r>
            <a:r>
              <a:rPr lang="en-US" dirty="0" smtClean="0"/>
              <a:t>=</a:t>
            </a:r>
          </a:p>
        </p:txBody>
      </p:sp>
      <p:pic>
        <p:nvPicPr>
          <p:cNvPr id="22532" name="Picture 4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343400" y="1676400"/>
            <a:ext cx="4470400" cy="4619625"/>
          </a:xfrm>
          <a:noFill/>
        </p:spPr>
      </p:pic>
      <p:sp>
        <p:nvSpPr>
          <p:cNvPr id="22533" name="Line 5"/>
          <p:cNvSpPr>
            <a:spLocks noChangeShapeType="1"/>
          </p:cNvSpPr>
          <p:nvPr/>
        </p:nvSpPr>
        <p:spPr bwMode="auto">
          <a:xfrm flipV="1">
            <a:off x="5867400" y="2438400"/>
            <a:ext cx="2667000" cy="36576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329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Slope Practice: Identify the type</a:t>
            </a:r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600" y="1905000"/>
            <a:ext cx="8686800" cy="4343400"/>
          </a:xfr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5284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Calibri" pitchFamily="34" charset="0"/>
              </a:rPr>
              <a:t>Identify from a graph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Identify the type of slope.</a:t>
            </a:r>
          </a:p>
          <a:p>
            <a:pPr eaLnBrk="1" hangingPunct="1"/>
            <a:r>
              <a:rPr lang="en-US" dirty="0" smtClean="0"/>
              <a:t>Find the slope.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CC0000"/>
                </a:solidFill>
              </a:rPr>
              <a:t>Type</a:t>
            </a:r>
            <a:r>
              <a:rPr lang="en-US" dirty="0" smtClean="0"/>
              <a:t> =</a:t>
            </a:r>
          </a:p>
          <a:p>
            <a:pPr eaLnBrk="1" hangingPunct="1">
              <a:buFontTx/>
              <a:buNone/>
            </a:pP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dirty="0">
                <a:solidFill>
                  <a:srgbClr val="0000FF"/>
                </a:solidFill>
              </a:rPr>
              <a:t> </a:t>
            </a:r>
            <a:r>
              <a:rPr lang="en-US" dirty="0" smtClean="0"/>
              <a:t>=</a:t>
            </a:r>
          </a:p>
        </p:txBody>
      </p:sp>
      <p:pic>
        <p:nvPicPr>
          <p:cNvPr id="23556" name="Picture 4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343400" y="1676400"/>
            <a:ext cx="4470400" cy="4619625"/>
          </a:xfrm>
          <a:noFill/>
        </p:spPr>
      </p:pic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4495800" y="3105150"/>
            <a:ext cx="4419600" cy="24384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093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Calibri" pitchFamily="34" charset="0"/>
              </a:rPr>
              <a:t>Identify from a graph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Identify the type of slope.</a:t>
            </a:r>
          </a:p>
          <a:p>
            <a:pPr eaLnBrk="1" hangingPunct="1"/>
            <a:r>
              <a:rPr lang="en-US" dirty="0" smtClean="0"/>
              <a:t>Find the slope.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CC0000"/>
                </a:solidFill>
              </a:rPr>
              <a:t>Type</a:t>
            </a:r>
            <a:r>
              <a:rPr lang="en-US" dirty="0" smtClean="0"/>
              <a:t> =</a:t>
            </a:r>
          </a:p>
          <a:p>
            <a:pPr eaLnBrk="1" hangingPunct="1">
              <a:buFontTx/>
              <a:buNone/>
            </a:pP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dirty="0">
                <a:solidFill>
                  <a:srgbClr val="0000FF"/>
                </a:solidFill>
              </a:rPr>
              <a:t> </a:t>
            </a:r>
            <a:r>
              <a:rPr lang="en-US" dirty="0" smtClean="0"/>
              <a:t>=</a:t>
            </a:r>
          </a:p>
        </p:txBody>
      </p:sp>
      <p:pic>
        <p:nvPicPr>
          <p:cNvPr id="24580" name="Picture 4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343400" y="1676400"/>
            <a:ext cx="4470400" cy="4619625"/>
          </a:xfrm>
          <a:noFill/>
        </p:spPr>
      </p:pic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5010150" y="1905000"/>
            <a:ext cx="2514600" cy="47244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941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152400" y="990600"/>
            <a:ext cx="3581400" cy="3388922"/>
            <a:chOff x="2352" y="826"/>
            <a:chExt cx="3028" cy="3110"/>
          </a:xfrm>
        </p:grpSpPr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4032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4224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4416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4608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4800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4992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5184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3072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3264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3456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3648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2496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2688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2880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2400" y="1104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>
              <a:off x="2400" y="1296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2400" y="1488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2400" y="1680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2400" y="1872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2400" y="2064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2400" y="2256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>
              <a:off x="2400" y="2640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>
              <a:off x="2400" y="2832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>
              <a:off x="2400" y="3024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>
              <a:off x="2400" y="3216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4" name="Line 34"/>
            <p:cNvSpPr>
              <a:spLocks noChangeShapeType="1"/>
            </p:cNvSpPr>
            <p:nvPr/>
          </p:nvSpPr>
          <p:spPr bwMode="auto">
            <a:xfrm>
              <a:off x="2400" y="3408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5" name="Line 35"/>
            <p:cNvSpPr>
              <a:spLocks noChangeShapeType="1"/>
            </p:cNvSpPr>
            <p:nvPr/>
          </p:nvSpPr>
          <p:spPr bwMode="auto">
            <a:xfrm>
              <a:off x="2400" y="3600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6" name="Line 36"/>
            <p:cNvSpPr>
              <a:spLocks noChangeShapeType="1"/>
            </p:cNvSpPr>
            <p:nvPr/>
          </p:nvSpPr>
          <p:spPr bwMode="auto">
            <a:xfrm>
              <a:off x="2400" y="3792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7" name="Line 37"/>
            <p:cNvSpPr>
              <a:spLocks noChangeShapeType="1"/>
            </p:cNvSpPr>
            <p:nvPr/>
          </p:nvSpPr>
          <p:spPr bwMode="auto">
            <a:xfrm>
              <a:off x="3840" y="960"/>
              <a:ext cx="0" cy="29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>
              <a:off x="2352" y="2448"/>
              <a:ext cx="29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9" name="Text Box 39"/>
            <p:cNvSpPr txBox="1">
              <a:spLocks noChangeArrowheads="1"/>
            </p:cNvSpPr>
            <p:nvPr/>
          </p:nvSpPr>
          <p:spPr bwMode="auto">
            <a:xfrm>
              <a:off x="3654" y="82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40" name="Text Box 40"/>
            <p:cNvSpPr txBox="1">
              <a:spLocks noChangeArrowheads="1"/>
            </p:cNvSpPr>
            <p:nvPr/>
          </p:nvSpPr>
          <p:spPr bwMode="auto">
            <a:xfrm>
              <a:off x="5168" y="239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</a:p>
          </p:txBody>
        </p:sp>
      </p:grp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" y="76200"/>
            <a:ext cx="9067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200" b="1" dirty="0" smtClean="0"/>
              <a:t>How to Find Slope from a Graph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7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3810000" y="990600"/>
                <a:ext cx="5181600" cy="5791200"/>
              </a:xfrm>
            </p:spPr>
            <p:txBody>
              <a:bodyPr/>
              <a:lstStyle/>
              <a:p>
                <a:pPr eaLnBrk="1" hangingPunct="1">
                  <a:spcBef>
                    <a:spcPts val="0"/>
                  </a:spcBef>
                  <a:spcAft>
                    <a:spcPts val="1000"/>
                  </a:spcAft>
                  <a:buFontTx/>
                  <a:buNone/>
                </a:pPr>
                <a:r>
                  <a:rPr lang="en-US" dirty="0" smtClean="0"/>
                  <a:t>Step 1:  Determine the</a:t>
                </a:r>
                <a:br>
                  <a:rPr lang="en-US" dirty="0" smtClean="0"/>
                </a:br>
                <a:r>
                  <a:rPr lang="en-US" dirty="0" smtClean="0"/>
                  <a:t>		TYPE of SLOPE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1000"/>
                  </a:spcAft>
                  <a:buFontTx/>
                  <a:buNone/>
                </a:pPr>
                <a:r>
                  <a:rPr lang="en-US" dirty="0" smtClean="0"/>
                  <a:t>Step 2:  Determine two points 		on the graph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1000"/>
                  </a:spcAft>
                  <a:buFontTx/>
                  <a:buNone/>
                </a:pPr>
                <a:r>
                  <a:rPr lang="en-US" dirty="0" smtClean="0"/>
                  <a:t>Step 3:  Shade a rectangle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1000"/>
                  </a:spcAft>
                  <a:buFontTx/>
                  <a:buNone/>
                </a:pPr>
                <a:r>
                  <a:rPr lang="en-US" dirty="0" smtClean="0"/>
                  <a:t>Step 4:  COUNT the rise &amp; run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1000"/>
                  </a:spcAft>
                  <a:buFontTx/>
                  <a:buNone/>
                </a:pPr>
                <a:r>
                  <a:rPr lang="en-US" dirty="0" smtClean="0"/>
                  <a:t>Step 5:  Create the fraction</a:t>
                </a:r>
                <a:br>
                  <a:rPr lang="en-US" dirty="0" smtClean="0"/>
                </a:br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   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𝑟𝑖𝑠𝑒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𝑟𝑢𝑛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eaLnBrk="1" hangingPunct="1">
                  <a:spcBef>
                    <a:spcPts val="0"/>
                  </a:spcBef>
                  <a:spcAft>
                    <a:spcPts val="1000"/>
                  </a:spcAft>
                  <a:buFontTx/>
                  <a:buNone/>
                </a:pPr>
                <a:r>
                  <a:rPr lang="en-US" sz="2000" b="1" cap="small" dirty="0">
                    <a:solidFill>
                      <a:srgbClr val="FF0000"/>
                    </a:solidFill>
                  </a:rPr>
                  <a:t>	</a:t>
                </a:r>
                <a:r>
                  <a:rPr lang="en-US" sz="2000" b="1" cap="small" dirty="0" smtClean="0">
                    <a:solidFill>
                      <a:srgbClr val="FF0000"/>
                    </a:solidFill>
                  </a:rPr>
                  <a:t>	       Don’t forget the SIGN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1000"/>
                  </a:spcAft>
                  <a:buFontTx/>
                  <a:buNone/>
                </a:pPr>
                <a:r>
                  <a:rPr lang="en-US" dirty="0" smtClean="0"/>
                  <a:t>Step 6:  SIMPLIFY the fraction</a:t>
                </a:r>
                <a:br>
                  <a:rPr lang="en-US" dirty="0" smtClean="0"/>
                </a:br>
                <a:r>
                  <a:rPr lang="en-US" dirty="0" smtClean="0"/>
                  <a:t>		(if necessary)</a:t>
                </a:r>
              </a:p>
            </p:txBody>
          </p:sp>
        </mc:Choice>
        <mc:Fallback xmlns="">
          <p:sp>
            <p:nvSpPr>
              <p:cNvPr id="1126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3810000" y="990600"/>
                <a:ext cx="5181600" cy="5791200"/>
              </a:xfrm>
              <a:blipFill rotWithShape="1">
                <a:blip r:embed="rId3"/>
                <a:stretch>
                  <a:fillRect l="-2353" t="-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 flipV="1">
            <a:off x="1917032" y="1711972"/>
            <a:ext cx="676586" cy="1259828"/>
          </a:xfrm>
          <a:prstGeom prst="rect">
            <a:avLst/>
          </a:prstGeom>
          <a:solidFill>
            <a:schemeClr val="accent2">
              <a:lumMod val="75000"/>
              <a:alpha val="50196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870858" y="838200"/>
            <a:ext cx="2209599" cy="4038600"/>
          </a:xfrm>
          <a:prstGeom prst="straightConnector1">
            <a:avLst/>
          </a:prstGeom>
          <a:ln w="38100"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87551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94" t="2668" r="19332" b="13626"/>
          <a:stretch/>
        </p:blipFill>
        <p:spPr bwMode="auto">
          <a:xfrm>
            <a:off x="152400" y="986589"/>
            <a:ext cx="6328611" cy="5566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5791200" cy="838200"/>
          </a:xfrm>
        </p:spPr>
        <p:txBody>
          <a:bodyPr/>
          <a:lstStyle/>
          <a:p>
            <a:pPr algn="l"/>
            <a:r>
              <a:rPr lang="en-US" sz="2800" dirty="0" smtClean="0"/>
              <a:t>Determine the Slope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400800" y="1371600"/>
                <a:ext cx="2133600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TYPE:</a:t>
                </a:r>
              </a:p>
              <a:p>
                <a:endParaRPr lang="en-US" sz="3600" dirty="0"/>
              </a:p>
              <a:p>
                <a:r>
                  <a:rPr lang="en-US" sz="3600" dirty="0" smtClean="0"/>
                  <a:t>RISE:</a:t>
                </a:r>
              </a:p>
              <a:p>
                <a:endParaRPr lang="en-US" sz="3600" dirty="0"/>
              </a:p>
              <a:p>
                <a:r>
                  <a:rPr lang="en-US" sz="3600" dirty="0" smtClean="0"/>
                  <a:t>RUN:</a:t>
                </a:r>
              </a:p>
              <a:p>
                <a:endParaRPr lang="en-US" sz="3600" dirty="0" smtClean="0"/>
              </a:p>
              <a:p>
                <a:endParaRPr lang="en-US" sz="36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𝑚</m:t>
                      </m:r>
                      <m:r>
                        <a:rPr lang="en-US" sz="360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1371600"/>
                <a:ext cx="2133600" cy="4524315"/>
              </a:xfrm>
              <a:prstGeom prst="rect">
                <a:avLst/>
              </a:prstGeom>
              <a:blipFill rotWithShape="1">
                <a:blip r:embed="rId3"/>
                <a:stretch>
                  <a:fillRect l="-8571" t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479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457200" y="1371600"/>
            <a:ext cx="8229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 smtClean="0"/>
              <a:t>The slope of a line remains CONSTANT  between any two points on the line!!!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401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94" t="2668" r="19332" b="13626"/>
          <a:stretch/>
        </p:blipFill>
        <p:spPr bwMode="auto">
          <a:xfrm>
            <a:off x="152400" y="986589"/>
            <a:ext cx="6328611" cy="5566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838200"/>
          </a:xfrm>
        </p:spPr>
        <p:txBody>
          <a:bodyPr/>
          <a:lstStyle/>
          <a:p>
            <a:pPr algn="l"/>
            <a:r>
              <a:rPr lang="en-US" sz="2800" dirty="0" smtClean="0"/>
              <a:t>What is the Slope between the two red points?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705600" y="1371600"/>
                <a:ext cx="2057400" cy="445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TYPE: ─</a:t>
                </a:r>
              </a:p>
              <a:p>
                <a:endParaRPr lang="en-US" sz="3600" dirty="0"/>
              </a:p>
              <a:p>
                <a:r>
                  <a:rPr lang="en-US" sz="3600" dirty="0" smtClean="0"/>
                  <a:t>RISE: 3</a:t>
                </a:r>
              </a:p>
              <a:p>
                <a:endParaRPr lang="en-US" sz="3600" dirty="0"/>
              </a:p>
              <a:p>
                <a:r>
                  <a:rPr lang="en-US" sz="3600" dirty="0" smtClean="0"/>
                  <a:t>RUN: 5</a:t>
                </a:r>
              </a:p>
              <a:p>
                <a:endParaRPr lang="en-US" sz="36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𝑚</m:t>
                      </m:r>
                      <m:r>
                        <a:rPr lang="en-US" sz="3600" i="1" smtClean="0">
                          <a:latin typeface="Cambria Math"/>
                        </a:rPr>
                        <m:t>=</m:t>
                      </m:r>
                      <m:r>
                        <a:rPr lang="en-US" sz="3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1371600"/>
                <a:ext cx="2057400" cy="4457054"/>
              </a:xfrm>
              <a:prstGeom prst="rect">
                <a:avLst/>
              </a:prstGeom>
              <a:blipFill rotWithShape="1">
                <a:blip r:embed="rId3"/>
                <a:stretch>
                  <a:fillRect l="-8876" t="-2052" r="-35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4126832" y="4572000"/>
            <a:ext cx="1219200" cy="762000"/>
          </a:xfrm>
          <a:prstGeom prst="rect">
            <a:avLst/>
          </a:prstGeom>
          <a:solidFill>
            <a:srgbClr val="BBE0E3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536032" y="2995864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79296" y="3745832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2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94" t="2668" r="19332" b="13626"/>
          <a:stretch/>
        </p:blipFill>
        <p:spPr bwMode="auto">
          <a:xfrm>
            <a:off x="152400" y="986589"/>
            <a:ext cx="6328611" cy="5566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838200"/>
          </a:xfrm>
        </p:spPr>
        <p:txBody>
          <a:bodyPr/>
          <a:lstStyle/>
          <a:p>
            <a:pPr algn="l"/>
            <a:r>
              <a:rPr lang="en-US" sz="2800" dirty="0" smtClean="0"/>
              <a:t>What is the Slope between the two red points?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705600" y="1371600"/>
                <a:ext cx="2057400" cy="445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TYPE: ─</a:t>
                </a:r>
              </a:p>
              <a:p>
                <a:endParaRPr lang="en-US" sz="3600" dirty="0"/>
              </a:p>
              <a:p>
                <a:r>
                  <a:rPr lang="en-US" sz="3600" dirty="0" smtClean="0"/>
                  <a:t>RISE: 3</a:t>
                </a:r>
              </a:p>
              <a:p>
                <a:endParaRPr lang="en-US" sz="3600" dirty="0"/>
              </a:p>
              <a:p>
                <a:r>
                  <a:rPr lang="en-US" sz="3600" dirty="0" smtClean="0"/>
                  <a:t>RUN: 5</a:t>
                </a:r>
              </a:p>
              <a:p>
                <a:endParaRPr lang="en-US" sz="36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𝑚</m:t>
                      </m:r>
                      <m:r>
                        <a:rPr lang="en-US" sz="3600" i="1" smtClean="0">
                          <a:latin typeface="Cambria Math"/>
                        </a:rPr>
                        <m:t>=</m:t>
                      </m:r>
                      <m:r>
                        <a:rPr lang="en-US" sz="3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1371600"/>
                <a:ext cx="2057400" cy="4457054"/>
              </a:xfrm>
              <a:prstGeom prst="rect">
                <a:avLst/>
              </a:prstGeom>
              <a:blipFill rotWithShape="1">
                <a:blip r:embed="rId3"/>
                <a:stretch>
                  <a:fillRect l="-8876" t="-2052" r="-35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4126832" y="4572000"/>
            <a:ext cx="1219200" cy="762000"/>
          </a:xfrm>
          <a:prstGeom prst="rect">
            <a:avLst/>
          </a:prstGeom>
          <a:solidFill>
            <a:srgbClr val="BBE0E3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548064" y="3023936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269832" y="5245768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71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94" t="2668" r="19332" b="13626"/>
          <a:stretch/>
        </p:blipFill>
        <p:spPr bwMode="auto">
          <a:xfrm>
            <a:off x="152400" y="986589"/>
            <a:ext cx="6328611" cy="5566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838200"/>
          </a:xfrm>
        </p:spPr>
        <p:txBody>
          <a:bodyPr/>
          <a:lstStyle/>
          <a:p>
            <a:pPr algn="l"/>
            <a:r>
              <a:rPr lang="en-US" sz="2800" dirty="0" smtClean="0"/>
              <a:t>What is the Slope between the two red points?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705600" y="1371600"/>
                <a:ext cx="2057400" cy="445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TYPE: ─</a:t>
                </a:r>
              </a:p>
              <a:p>
                <a:endParaRPr lang="en-US" sz="3600" dirty="0"/>
              </a:p>
              <a:p>
                <a:r>
                  <a:rPr lang="en-US" sz="3600" dirty="0" smtClean="0"/>
                  <a:t>RISE: 3</a:t>
                </a:r>
              </a:p>
              <a:p>
                <a:endParaRPr lang="en-US" sz="3600" dirty="0"/>
              </a:p>
              <a:p>
                <a:r>
                  <a:rPr lang="en-US" sz="3600" dirty="0" smtClean="0"/>
                  <a:t>RUN: 5</a:t>
                </a:r>
              </a:p>
              <a:p>
                <a:endParaRPr lang="en-US" sz="36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𝑚</m:t>
                      </m:r>
                      <m:r>
                        <a:rPr lang="en-US" sz="3600" i="1" smtClean="0">
                          <a:latin typeface="Cambria Math"/>
                        </a:rPr>
                        <m:t>=</m:t>
                      </m:r>
                      <m:r>
                        <a:rPr lang="en-US" sz="3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1371600"/>
                <a:ext cx="2057400" cy="4457054"/>
              </a:xfrm>
              <a:prstGeom prst="rect">
                <a:avLst/>
              </a:prstGeom>
              <a:blipFill rotWithShape="1">
                <a:blip r:embed="rId3"/>
                <a:stretch>
                  <a:fillRect l="-8876" t="-2052" r="-35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4126832" y="4572000"/>
            <a:ext cx="1219200" cy="762000"/>
          </a:xfrm>
          <a:prstGeom prst="rect">
            <a:avLst/>
          </a:prstGeom>
          <a:solidFill>
            <a:srgbClr val="BBE0E3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286000" y="3453064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133600" y="3364832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53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76250" y="7620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Slope - 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787525" y="762000"/>
            <a:ext cx="6518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The rate of change that determines the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direction of a line and how steep it is. 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9688" y="2190750"/>
            <a:ext cx="13954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Slope = 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403350" y="1981200"/>
            <a:ext cx="2482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vertical change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262063" y="2411413"/>
            <a:ext cx="29003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horizontal change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V="1">
            <a:off x="1343025" y="2495550"/>
            <a:ext cx="274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108450" y="1665288"/>
            <a:ext cx="4806950" cy="4937125"/>
            <a:chOff x="2352" y="826"/>
            <a:chExt cx="3028" cy="3110"/>
          </a:xfrm>
        </p:grpSpPr>
        <p:sp>
          <p:nvSpPr>
            <p:cNvPr id="12337" name="Line 9"/>
            <p:cNvSpPr>
              <a:spLocks noChangeShapeType="1"/>
            </p:cNvSpPr>
            <p:nvPr/>
          </p:nvSpPr>
          <p:spPr bwMode="auto">
            <a:xfrm>
              <a:off x="4032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38" name="Line 10"/>
            <p:cNvSpPr>
              <a:spLocks noChangeShapeType="1"/>
            </p:cNvSpPr>
            <p:nvPr/>
          </p:nvSpPr>
          <p:spPr bwMode="auto">
            <a:xfrm>
              <a:off x="4224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39" name="Line 11"/>
            <p:cNvSpPr>
              <a:spLocks noChangeShapeType="1"/>
            </p:cNvSpPr>
            <p:nvPr/>
          </p:nvSpPr>
          <p:spPr bwMode="auto">
            <a:xfrm>
              <a:off x="4416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40" name="Line 12"/>
            <p:cNvSpPr>
              <a:spLocks noChangeShapeType="1"/>
            </p:cNvSpPr>
            <p:nvPr/>
          </p:nvSpPr>
          <p:spPr bwMode="auto">
            <a:xfrm>
              <a:off x="4608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41" name="Line 13"/>
            <p:cNvSpPr>
              <a:spLocks noChangeShapeType="1"/>
            </p:cNvSpPr>
            <p:nvPr/>
          </p:nvSpPr>
          <p:spPr bwMode="auto">
            <a:xfrm>
              <a:off x="4800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42" name="Line 14"/>
            <p:cNvSpPr>
              <a:spLocks noChangeShapeType="1"/>
            </p:cNvSpPr>
            <p:nvPr/>
          </p:nvSpPr>
          <p:spPr bwMode="auto">
            <a:xfrm>
              <a:off x="4992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43" name="Line 15"/>
            <p:cNvSpPr>
              <a:spLocks noChangeShapeType="1"/>
            </p:cNvSpPr>
            <p:nvPr/>
          </p:nvSpPr>
          <p:spPr bwMode="auto">
            <a:xfrm>
              <a:off x="5184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44" name="Line 16"/>
            <p:cNvSpPr>
              <a:spLocks noChangeShapeType="1"/>
            </p:cNvSpPr>
            <p:nvPr/>
          </p:nvSpPr>
          <p:spPr bwMode="auto">
            <a:xfrm>
              <a:off x="3072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45" name="Line 17"/>
            <p:cNvSpPr>
              <a:spLocks noChangeShapeType="1"/>
            </p:cNvSpPr>
            <p:nvPr/>
          </p:nvSpPr>
          <p:spPr bwMode="auto">
            <a:xfrm>
              <a:off x="3264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46" name="Line 18"/>
            <p:cNvSpPr>
              <a:spLocks noChangeShapeType="1"/>
            </p:cNvSpPr>
            <p:nvPr/>
          </p:nvSpPr>
          <p:spPr bwMode="auto">
            <a:xfrm>
              <a:off x="3456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47" name="Line 19"/>
            <p:cNvSpPr>
              <a:spLocks noChangeShapeType="1"/>
            </p:cNvSpPr>
            <p:nvPr/>
          </p:nvSpPr>
          <p:spPr bwMode="auto">
            <a:xfrm>
              <a:off x="3648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48" name="Line 20"/>
            <p:cNvSpPr>
              <a:spLocks noChangeShapeType="1"/>
            </p:cNvSpPr>
            <p:nvPr/>
          </p:nvSpPr>
          <p:spPr bwMode="auto">
            <a:xfrm>
              <a:off x="2496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49" name="Line 21"/>
            <p:cNvSpPr>
              <a:spLocks noChangeShapeType="1"/>
            </p:cNvSpPr>
            <p:nvPr/>
          </p:nvSpPr>
          <p:spPr bwMode="auto">
            <a:xfrm>
              <a:off x="2688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50" name="Line 22"/>
            <p:cNvSpPr>
              <a:spLocks noChangeShapeType="1"/>
            </p:cNvSpPr>
            <p:nvPr/>
          </p:nvSpPr>
          <p:spPr bwMode="auto">
            <a:xfrm>
              <a:off x="2880" y="1008"/>
              <a:ext cx="0" cy="288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51" name="Line 23"/>
            <p:cNvSpPr>
              <a:spLocks noChangeShapeType="1"/>
            </p:cNvSpPr>
            <p:nvPr/>
          </p:nvSpPr>
          <p:spPr bwMode="auto">
            <a:xfrm>
              <a:off x="2400" y="1104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52" name="Line 24"/>
            <p:cNvSpPr>
              <a:spLocks noChangeShapeType="1"/>
            </p:cNvSpPr>
            <p:nvPr/>
          </p:nvSpPr>
          <p:spPr bwMode="auto">
            <a:xfrm>
              <a:off x="2400" y="1296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53" name="Line 25"/>
            <p:cNvSpPr>
              <a:spLocks noChangeShapeType="1"/>
            </p:cNvSpPr>
            <p:nvPr/>
          </p:nvSpPr>
          <p:spPr bwMode="auto">
            <a:xfrm>
              <a:off x="2400" y="1488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54" name="Line 26"/>
            <p:cNvSpPr>
              <a:spLocks noChangeShapeType="1"/>
            </p:cNvSpPr>
            <p:nvPr/>
          </p:nvSpPr>
          <p:spPr bwMode="auto">
            <a:xfrm>
              <a:off x="2400" y="1680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55" name="Line 27"/>
            <p:cNvSpPr>
              <a:spLocks noChangeShapeType="1"/>
            </p:cNvSpPr>
            <p:nvPr/>
          </p:nvSpPr>
          <p:spPr bwMode="auto">
            <a:xfrm>
              <a:off x="2400" y="1872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56" name="Line 28"/>
            <p:cNvSpPr>
              <a:spLocks noChangeShapeType="1"/>
            </p:cNvSpPr>
            <p:nvPr/>
          </p:nvSpPr>
          <p:spPr bwMode="auto">
            <a:xfrm>
              <a:off x="2400" y="2064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57" name="Line 29"/>
            <p:cNvSpPr>
              <a:spLocks noChangeShapeType="1"/>
            </p:cNvSpPr>
            <p:nvPr/>
          </p:nvSpPr>
          <p:spPr bwMode="auto">
            <a:xfrm>
              <a:off x="2400" y="2256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58" name="Line 30"/>
            <p:cNvSpPr>
              <a:spLocks noChangeShapeType="1"/>
            </p:cNvSpPr>
            <p:nvPr/>
          </p:nvSpPr>
          <p:spPr bwMode="auto">
            <a:xfrm>
              <a:off x="2400" y="2640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59" name="Line 31"/>
            <p:cNvSpPr>
              <a:spLocks noChangeShapeType="1"/>
            </p:cNvSpPr>
            <p:nvPr/>
          </p:nvSpPr>
          <p:spPr bwMode="auto">
            <a:xfrm>
              <a:off x="2400" y="2832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60" name="Line 32"/>
            <p:cNvSpPr>
              <a:spLocks noChangeShapeType="1"/>
            </p:cNvSpPr>
            <p:nvPr/>
          </p:nvSpPr>
          <p:spPr bwMode="auto">
            <a:xfrm>
              <a:off x="2400" y="3024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61" name="Line 33"/>
            <p:cNvSpPr>
              <a:spLocks noChangeShapeType="1"/>
            </p:cNvSpPr>
            <p:nvPr/>
          </p:nvSpPr>
          <p:spPr bwMode="auto">
            <a:xfrm>
              <a:off x="2400" y="3216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62" name="Line 34"/>
            <p:cNvSpPr>
              <a:spLocks noChangeShapeType="1"/>
            </p:cNvSpPr>
            <p:nvPr/>
          </p:nvSpPr>
          <p:spPr bwMode="auto">
            <a:xfrm>
              <a:off x="2400" y="3408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63" name="Line 35"/>
            <p:cNvSpPr>
              <a:spLocks noChangeShapeType="1"/>
            </p:cNvSpPr>
            <p:nvPr/>
          </p:nvSpPr>
          <p:spPr bwMode="auto">
            <a:xfrm>
              <a:off x="2400" y="3600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64" name="Line 36"/>
            <p:cNvSpPr>
              <a:spLocks noChangeShapeType="1"/>
            </p:cNvSpPr>
            <p:nvPr/>
          </p:nvSpPr>
          <p:spPr bwMode="auto">
            <a:xfrm>
              <a:off x="2400" y="3792"/>
              <a:ext cx="2880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65" name="Line 37"/>
            <p:cNvSpPr>
              <a:spLocks noChangeShapeType="1"/>
            </p:cNvSpPr>
            <p:nvPr/>
          </p:nvSpPr>
          <p:spPr bwMode="auto">
            <a:xfrm>
              <a:off x="3840" y="960"/>
              <a:ext cx="0" cy="29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66" name="Line 38"/>
            <p:cNvSpPr>
              <a:spLocks noChangeShapeType="1"/>
            </p:cNvSpPr>
            <p:nvPr/>
          </p:nvSpPr>
          <p:spPr bwMode="auto">
            <a:xfrm>
              <a:off x="2352" y="2448"/>
              <a:ext cx="29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67" name="Text Box 39"/>
            <p:cNvSpPr txBox="1">
              <a:spLocks noChangeArrowheads="1"/>
            </p:cNvSpPr>
            <p:nvPr/>
          </p:nvSpPr>
          <p:spPr bwMode="auto">
            <a:xfrm>
              <a:off x="3654" y="82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12368" name="Text Box 40"/>
            <p:cNvSpPr txBox="1">
              <a:spLocks noChangeArrowheads="1"/>
            </p:cNvSpPr>
            <p:nvPr/>
          </p:nvSpPr>
          <p:spPr bwMode="auto">
            <a:xfrm>
              <a:off x="5168" y="239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</a:p>
          </p:txBody>
        </p:sp>
      </p:grpSp>
      <p:sp>
        <p:nvSpPr>
          <p:cNvPr id="13361" name="Text Box 49"/>
          <p:cNvSpPr txBox="1">
            <a:spLocks noChangeArrowheads="1"/>
          </p:cNvSpPr>
          <p:nvPr/>
        </p:nvSpPr>
        <p:spPr bwMode="auto">
          <a:xfrm>
            <a:off x="152400" y="4205288"/>
            <a:ext cx="13954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Slope = </a:t>
            </a:r>
          </a:p>
        </p:txBody>
      </p:sp>
      <p:sp>
        <p:nvSpPr>
          <p:cNvPr id="13362" name="Text Box 50"/>
          <p:cNvSpPr txBox="1">
            <a:spLocks noChangeArrowheads="1"/>
          </p:cNvSpPr>
          <p:nvPr/>
        </p:nvSpPr>
        <p:spPr bwMode="auto">
          <a:xfrm>
            <a:off x="1474788" y="4011613"/>
            <a:ext cx="7350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rise</a:t>
            </a:r>
          </a:p>
        </p:txBody>
      </p:sp>
      <p:sp>
        <p:nvSpPr>
          <p:cNvPr id="13363" name="Text Box 51"/>
          <p:cNvSpPr txBox="1">
            <a:spLocks noChangeArrowheads="1"/>
          </p:cNvSpPr>
          <p:nvPr/>
        </p:nvSpPr>
        <p:spPr bwMode="auto">
          <a:xfrm>
            <a:off x="1454150" y="4359275"/>
            <a:ext cx="738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run</a:t>
            </a:r>
          </a:p>
        </p:txBody>
      </p:sp>
      <p:sp>
        <p:nvSpPr>
          <p:cNvPr id="13364" name="Line 52"/>
          <p:cNvSpPr>
            <a:spLocks noChangeShapeType="1"/>
          </p:cNvSpPr>
          <p:nvPr/>
        </p:nvSpPr>
        <p:spPr bwMode="auto">
          <a:xfrm flipV="1">
            <a:off x="1484313" y="4486275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65" name="Text Box 53"/>
          <p:cNvSpPr txBox="1">
            <a:spLocks noChangeArrowheads="1"/>
          </p:cNvSpPr>
          <p:nvPr/>
        </p:nvSpPr>
        <p:spPr bwMode="auto">
          <a:xfrm>
            <a:off x="152400" y="5054600"/>
            <a:ext cx="1395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Slope = </a:t>
            </a:r>
          </a:p>
        </p:txBody>
      </p:sp>
      <p:sp>
        <p:nvSpPr>
          <p:cNvPr id="13366" name="Text Box 54"/>
          <p:cNvSpPr txBox="1">
            <a:spLocks noChangeArrowheads="1"/>
          </p:cNvSpPr>
          <p:nvPr/>
        </p:nvSpPr>
        <p:spPr bwMode="auto">
          <a:xfrm>
            <a:off x="1371600" y="505460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13367" name="Text Box 55"/>
          <p:cNvSpPr txBox="1">
            <a:spLocks noChangeArrowheads="1"/>
          </p:cNvSpPr>
          <p:nvPr/>
        </p:nvSpPr>
        <p:spPr bwMode="auto">
          <a:xfrm>
            <a:off x="2154238" y="4854575"/>
            <a:ext cx="565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+3</a:t>
            </a:r>
          </a:p>
        </p:txBody>
      </p:sp>
      <p:sp>
        <p:nvSpPr>
          <p:cNvPr id="13368" name="Text Box 56"/>
          <p:cNvSpPr txBox="1">
            <a:spLocks noChangeArrowheads="1"/>
          </p:cNvSpPr>
          <p:nvPr/>
        </p:nvSpPr>
        <p:spPr bwMode="auto">
          <a:xfrm>
            <a:off x="2133600" y="5249863"/>
            <a:ext cx="565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+2</a:t>
            </a:r>
          </a:p>
        </p:txBody>
      </p:sp>
      <p:sp>
        <p:nvSpPr>
          <p:cNvPr id="13369" name="Line 57"/>
          <p:cNvSpPr>
            <a:spLocks noChangeShapeType="1"/>
          </p:cNvSpPr>
          <p:nvPr/>
        </p:nvSpPr>
        <p:spPr bwMode="auto">
          <a:xfrm flipV="1">
            <a:off x="2209800" y="53213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70" name="Text Box 58"/>
          <p:cNvSpPr txBox="1">
            <a:spLocks noChangeArrowheads="1"/>
          </p:cNvSpPr>
          <p:nvPr/>
        </p:nvSpPr>
        <p:spPr bwMode="auto">
          <a:xfrm>
            <a:off x="1790700" y="5049838"/>
            <a:ext cx="476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= </a:t>
            </a:r>
          </a:p>
        </p:txBody>
      </p:sp>
      <p:sp>
        <p:nvSpPr>
          <p:cNvPr id="13371" name="Text Box 59"/>
          <p:cNvSpPr txBox="1">
            <a:spLocks noChangeArrowheads="1"/>
          </p:cNvSpPr>
          <p:nvPr/>
        </p:nvSpPr>
        <p:spPr bwMode="auto">
          <a:xfrm>
            <a:off x="704850" y="5953125"/>
            <a:ext cx="773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</a:rPr>
              <a:t>m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=</a:t>
            </a:r>
          </a:p>
        </p:txBody>
      </p:sp>
      <p:sp>
        <p:nvSpPr>
          <p:cNvPr id="13372" name="Text Box 60"/>
          <p:cNvSpPr txBox="1">
            <a:spLocks noChangeArrowheads="1"/>
          </p:cNvSpPr>
          <p:nvPr/>
        </p:nvSpPr>
        <p:spPr bwMode="auto">
          <a:xfrm>
            <a:off x="1501775" y="575310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-6</a:t>
            </a:r>
          </a:p>
        </p:txBody>
      </p:sp>
      <p:sp>
        <p:nvSpPr>
          <p:cNvPr id="13373" name="Text Box 61"/>
          <p:cNvSpPr txBox="1">
            <a:spLocks noChangeArrowheads="1"/>
          </p:cNvSpPr>
          <p:nvPr/>
        </p:nvSpPr>
        <p:spPr bwMode="auto">
          <a:xfrm>
            <a:off x="1481138" y="6148388"/>
            <a:ext cx="4810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-4</a:t>
            </a:r>
          </a:p>
        </p:txBody>
      </p:sp>
      <p:sp>
        <p:nvSpPr>
          <p:cNvPr id="13374" name="Line 62"/>
          <p:cNvSpPr>
            <a:spLocks noChangeShapeType="1"/>
          </p:cNvSpPr>
          <p:nvPr/>
        </p:nvSpPr>
        <p:spPr bwMode="auto">
          <a:xfrm flipV="1">
            <a:off x="1547813" y="621982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75" name="Text Box 63"/>
          <p:cNvSpPr txBox="1">
            <a:spLocks noChangeArrowheads="1"/>
          </p:cNvSpPr>
          <p:nvPr/>
        </p:nvSpPr>
        <p:spPr bwMode="auto">
          <a:xfrm>
            <a:off x="2409825" y="57531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3376" name="Text Box 64"/>
          <p:cNvSpPr txBox="1">
            <a:spLocks noChangeArrowheads="1"/>
          </p:cNvSpPr>
          <p:nvPr/>
        </p:nvSpPr>
        <p:spPr bwMode="auto">
          <a:xfrm>
            <a:off x="2398713" y="614838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3377" name="Line 65"/>
          <p:cNvSpPr>
            <a:spLocks noChangeShapeType="1"/>
          </p:cNvSpPr>
          <p:nvPr/>
        </p:nvSpPr>
        <p:spPr bwMode="auto">
          <a:xfrm>
            <a:off x="2417763" y="6219825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78" name="Text Box 66"/>
          <p:cNvSpPr txBox="1">
            <a:spLocks noChangeArrowheads="1"/>
          </p:cNvSpPr>
          <p:nvPr/>
        </p:nvSpPr>
        <p:spPr bwMode="auto">
          <a:xfrm>
            <a:off x="2019300" y="5948363"/>
            <a:ext cx="476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= </a:t>
            </a:r>
          </a:p>
        </p:txBody>
      </p:sp>
      <p:sp>
        <p:nvSpPr>
          <p:cNvPr id="13379" name="Oval 67"/>
          <p:cNvSpPr>
            <a:spLocks noChangeArrowheads="1"/>
          </p:cNvSpPr>
          <p:nvPr/>
        </p:nvSpPr>
        <p:spPr bwMode="auto">
          <a:xfrm>
            <a:off x="6438900" y="389572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80" name="Oval 68"/>
          <p:cNvSpPr>
            <a:spLocks noChangeArrowheads="1"/>
          </p:cNvSpPr>
          <p:nvPr/>
        </p:nvSpPr>
        <p:spPr bwMode="auto">
          <a:xfrm>
            <a:off x="7038975" y="298132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81" name="Oval 69"/>
          <p:cNvSpPr>
            <a:spLocks noChangeArrowheads="1"/>
          </p:cNvSpPr>
          <p:nvPr/>
        </p:nvSpPr>
        <p:spPr bwMode="auto">
          <a:xfrm>
            <a:off x="7648575" y="206692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82" name="Oval 70"/>
          <p:cNvSpPr>
            <a:spLocks noChangeArrowheads="1"/>
          </p:cNvSpPr>
          <p:nvPr/>
        </p:nvSpPr>
        <p:spPr bwMode="auto">
          <a:xfrm>
            <a:off x="5819775" y="481012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83" name="Oval 71"/>
          <p:cNvSpPr>
            <a:spLocks noChangeArrowheads="1"/>
          </p:cNvSpPr>
          <p:nvPr/>
        </p:nvSpPr>
        <p:spPr bwMode="auto">
          <a:xfrm>
            <a:off x="5210175" y="572452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84" name="Freeform 72"/>
          <p:cNvSpPr>
            <a:spLocks/>
          </p:cNvSpPr>
          <p:nvPr/>
        </p:nvSpPr>
        <p:spPr bwMode="auto">
          <a:xfrm>
            <a:off x="4724400" y="1843088"/>
            <a:ext cx="3133725" cy="4710112"/>
          </a:xfrm>
          <a:custGeom>
            <a:avLst/>
            <a:gdLst>
              <a:gd name="T0" fmla="*/ 1974 w 1974"/>
              <a:gd name="T1" fmla="*/ 0 h 2967"/>
              <a:gd name="T2" fmla="*/ 0 w 1974"/>
              <a:gd name="T3" fmla="*/ 2967 h 2967"/>
              <a:gd name="T4" fmla="*/ 0 60000 65536"/>
              <a:gd name="T5" fmla="*/ 0 60000 65536"/>
              <a:gd name="T6" fmla="*/ 0 w 1974"/>
              <a:gd name="T7" fmla="*/ 0 h 2967"/>
              <a:gd name="T8" fmla="*/ 1974 w 1974"/>
              <a:gd name="T9" fmla="*/ 2967 h 296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74" h="2967">
                <a:moveTo>
                  <a:pt x="1974" y="0"/>
                </a:moveTo>
                <a:lnTo>
                  <a:pt x="0" y="2967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85" name="Line 73"/>
          <p:cNvSpPr>
            <a:spLocks noChangeShapeType="1"/>
          </p:cNvSpPr>
          <p:nvPr/>
        </p:nvSpPr>
        <p:spPr bwMode="auto">
          <a:xfrm flipV="1">
            <a:off x="6448425" y="3048000"/>
            <a:ext cx="0" cy="83820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86" name="Text Box 74"/>
          <p:cNvSpPr txBox="1">
            <a:spLocks noChangeArrowheads="1"/>
          </p:cNvSpPr>
          <p:nvPr/>
        </p:nvSpPr>
        <p:spPr bwMode="auto">
          <a:xfrm>
            <a:off x="5911850" y="3214688"/>
            <a:ext cx="565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333399"/>
                </a:solidFill>
                <a:latin typeface="Times New Roman" pitchFamily="18" charset="0"/>
              </a:rPr>
              <a:t>+3</a:t>
            </a:r>
          </a:p>
        </p:txBody>
      </p:sp>
      <p:sp>
        <p:nvSpPr>
          <p:cNvPr id="13387" name="Line 75"/>
          <p:cNvSpPr>
            <a:spLocks noChangeShapeType="1"/>
          </p:cNvSpPr>
          <p:nvPr/>
        </p:nvSpPr>
        <p:spPr bwMode="auto">
          <a:xfrm>
            <a:off x="6448425" y="3019425"/>
            <a:ext cx="609600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88" name="Text Box 76"/>
          <p:cNvSpPr txBox="1">
            <a:spLocks noChangeArrowheads="1"/>
          </p:cNvSpPr>
          <p:nvPr/>
        </p:nvSpPr>
        <p:spPr bwMode="auto">
          <a:xfrm>
            <a:off x="6438900" y="2552700"/>
            <a:ext cx="565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333399"/>
                </a:solidFill>
                <a:latin typeface="Times New Roman" pitchFamily="18" charset="0"/>
              </a:rPr>
              <a:t>+2</a:t>
            </a:r>
          </a:p>
        </p:txBody>
      </p:sp>
      <p:sp>
        <p:nvSpPr>
          <p:cNvPr id="13389" name="Line 77"/>
          <p:cNvSpPr>
            <a:spLocks noChangeShapeType="1"/>
          </p:cNvSpPr>
          <p:nvPr/>
        </p:nvSpPr>
        <p:spPr bwMode="auto">
          <a:xfrm>
            <a:off x="7086600" y="3048000"/>
            <a:ext cx="0" cy="182880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90" name="Text Box 78"/>
          <p:cNvSpPr txBox="1">
            <a:spLocks noChangeArrowheads="1"/>
          </p:cNvSpPr>
          <p:nvPr/>
        </p:nvSpPr>
        <p:spPr bwMode="auto">
          <a:xfrm>
            <a:off x="7086600" y="350520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333399"/>
                </a:solidFill>
                <a:latin typeface="Times New Roman" pitchFamily="18" charset="0"/>
              </a:rPr>
              <a:t>-6</a:t>
            </a:r>
          </a:p>
        </p:txBody>
      </p:sp>
      <p:sp>
        <p:nvSpPr>
          <p:cNvPr id="13391" name="Line 79"/>
          <p:cNvSpPr>
            <a:spLocks noChangeShapeType="1"/>
          </p:cNvSpPr>
          <p:nvPr/>
        </p:nvSpPr>
        <p:spPr bwMode="auto">
          <a:xfrm flipH="1">
            <a:off x="5867400" y="4857750"/>
            <a:ext cx="1219200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92" name="Text Box 80"/>
          <p:cNvSpPr txBox="1">
            <a:spLocks noChangeArrowheads="1"/>
          </p:cNvSpPr>
          <p:nvPr/>
        </p:nvSpPr>
        <p:spPr bwMode="auto">
          <a:xfrm>
            <a:off x="6072188" y="4762500"/>
            <a:ext cx="481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333399"/>
                </a:solidFill>
                <a:latin typeface="Times New Roman" pitchFamily="18" charset="0"/>
              </a:rPr>
              <a:t>-4</a:t>
            </a:r>
          </a:p>
        </p:txBody>
      </p:sp>
      <p:grpSp>
        <p:nvGrpSpPr>
          <p:cNvPr id="3" name="Group 81"/>
          <p:cNvGrpSpPr>
            <a:grpSpLocks/>
          </p:cNvGrpSpPr>
          <p:nvPr/>
        </p:nvGrpSpPr>
        <p:grpSpPr bwMode="auto">
          <a:xfrm>
            <a:off x="2667000" y="4857750"/>
            <a:ext cx="752475" cy="914400"/>
            <a:chOff x="1680" y="3060"/>
            <a:chExt cx="474" cy="576"/>
          </a:xfrm>
        </p:grpSpPr>
        <p:sp>
          <p:nvSpPr>
            <p:cNvPr id="12333" name="Text Box 82"/>
            <p:cNvSpPr txBox="1">
              <a:spLocks noChangeArrowheads="1"/>
            </p:cNvSpPr>
            <p:nvPr/>
          </p:nvSpPr>
          <p:spPr bwMode="auto">
            <a:xfrm>
              <a:off x="1926" y="3060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2334" name="Text Box 83"/>
            <p:cNvSpPr txBox="1">
              <a:spLocks noChangeArrowheads="1"/>
            </p:cNvSpPr>
            <p:nvPr/>
          </p:nvSpPr>
          <p:spPr bwMode="auto">
            <a:xfrm>
              <a:off x="1919" y="3309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2335" name="Line 84"/>
            <p:cNvSpPr>
              <a:spLocks noChangeShapeType="1"/>
            </p:cNvSpPr>
            <p:nvPr/>
          </p:nvSpPr>
          <p:spPr bwMode="auto">
            <a:xfrm>
              <a:off x="1931" y="335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36" name="Text Box 85"/>
            <p:cNvSpPr txBox="1">
              <a:spLocks noChangeArrowheads="1"/>
            </p:cNvSpPr>
            <p:nvPr/>
          </p:nvSpPr>
          <p:spPr bwMode="auto">
            <a:xfrm>
              <a:off x="1680" y="3183"/>
              <a:ext cx="30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= </a:t>
              </a:r>
            </a:p>
          </p:txBody>
        </p:sp>
      </p:grpSp>
      <p:sp>
        <p:nvSpPr>
          <p:cNvPr id="13398" name="Oval 86"/>
          <p:cNvSpPr>
            <a:spLocks noChangeArrowheads="1"/>
          </p:cNvSpPr>
          <p:nvPr/>
        </p:nvSpPr>
        <p:spPr bwMode="auto">
          <a:xfrm>
            <a:off x="2971800" y="4876800"/>
            <a:ext cx="533400" cy="9144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99" name="Oval 87"/>
          <p:cNvSpPr>
            <a:spLocks noChangeArrowheads="1"/>
          </p:cNvSpPr>
          <p:nvPr/>
        </p:nvSpPr>
        <p:spPr bwMode="auto">
          <a:xfrm>
            <a:off x="2305050" y="5781675"/>
            <a:ext cx="533400" cy="9144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400" name="Rectangle 88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Slope from a Graph</a:t>
            </a:r>
          </a:p>
        </p:txBody>
      </p:sp>
    </p:spTree>
    <p:extLst>
      <p:ext uri="{BB962C8B-B14F-4D97-AF65-F5344CB8AC3E}">
        <p14:creationId xmlns:p14="http://schemas.microsoft.com/office/powerpoint/2010/main" val="279591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3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3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3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13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13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4" dur="500"/>
                                        <p:tgtEl>
                                          <p:spTgt spid="13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000"/>
                            </p:stCondLst>
                            <p:childTnLst>
                              <p:par>
                                <p:cTn id="1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500"/>
                            </p:stCondLst>
                            <p:childTnLst>
                              <p:par>
                                <p:cTn id="1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13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utoUpdateAnimBg="0"/>
      <p:bldP spid="13316" grpId="0" autoUpdateAnimBg="0"/>
      <p:bldP spid="13317" grpId="0" autoUpdateAnimBg="0"/>
      <p:bldP spid="13318" grpId="0" autoUpdateAnimBg="0"/>
      <p:bldP spid="13319" grpId="0" animBg="1"/>
      <p:bldP spid="13361" grpId="0" autoUpdateAnimBg="0"/>
      <p:bldP spid="13362" grpId="0" autoUpdateAnimBg="0"/>
      <p:bldP spid="13363" grpId="0" autoUpdateAnimBg="0"/>
      <p:bldP spid="13364" grpId="0" animBg="1"/>
      <p:bldP spid="13365" grpId="0" autoUpdateAnimBg="0"/>
      <p:bldP spid="13366" grpId="0" autoUpdateAnimBg="0"/>
      <p:bldP spid="13367" grpId="0" autoUpdateAnimBg="0"/>
      <p:bldP spid="13368" grpId="0" autoUpdateAnimBg="0"/>
      <p:bldP spid="13369" grpId="0" animBg="1"/>
      <p:bldP spid="13370" grpId="0" autoUpdateAnimBg="0"/>
      <p:bldP spid="13371" grpId="0" autoUpdateAnimBg="0"/>
      <p:bldP spid="13372" grpId="0" autoUpdateAnimBg="0"/>
      <p:bldP spid="13373" grpId="0" autoUpdateAnimBg="0"/>
      <p:bldP spid="13374" grpId="0" animBg="1"/>
      <p:bldP spid="13375" grpId="0" autoUpdateAnimBg="0"/>
      <p:bldP spid="13376" grpId="0" autoUpdateAnimBg="0"/>
      <p:bldP spid="13377" grpId="0" animBg="1"/>
      <p:bldP spid="13378" grpId="0" autoUpdateAnimBg="0"/>
      <p:bldP spid="13379" grpId="0" animBg="1"/>
      <p:bldP spid="13380" grpId="0" animBg="1"/>
      <p:bldP spid="13381" grpId="0" animBg="1"/>
      <p:bldP spid="13382" grpId="0" animBg="1"/>
      <p:bldP spid="13383" grpId="0" animBg="1"/>
      <p:bldP spid="13384" grpId="0" animBg="1"/>
      <p:bldP spid="13385" grpId="0" animBg="1"/>
      <p:bldP spid="13386" grpId="0" autoUpdateAnimBg="0"/>
      <p:bldP spid="13387" grpId="0" animBg="1"/>
      <p:bldP spid="13388" grpId="0" autoUpdateAnimBg="0"/>
      <p:bldP spid="13389" grpId="0" animBg="1"/>
      <p:bldP spid="13390" grpId="0" autoUpdateAnimBg="0"/>
      <p:bldP spid="13391" grpId="0" animBg="1"/>
      <p:bldP spid="13392" grpId="0" autoUpdateAnimBg="0"/>
      <p:bldP spid="13398" grpId="0" animBg="1"/>
      <p:bldP spid="1339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484</Words>
  <Application>Microsoft Office PowerPoint</Application>
  <PresentationFormat>On-screen Show (4:3)</PresentationFormat>
  <Paragraphs>207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Finding Rate of Change from a Graph</vt:lpstr>
      <vt:lpstr>Slope Practice: Identify the type</vt:lpstr>
      <vt:lpstr>How to Find Slope from a Graph</vt:lpstr>
      <vt:lpstr>Determine the Slope</vt:lpstr>
      <vt:lpstr>SLOPE</vt:lpstr>
      <vt:lpstr>What is the Slope between the two red points?</vt:lpstr>
      <vt:lpstr>What is the Slope between the two red points?</vt:lpstr>
      <vt:lpstr>What is the Slope between the two red points?</vt:lpstr>
      <vt:lpstr>Slope from a Graph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Identify from a graph</vt:lpstr>
      <vt:lpstr>Identify from a graph</vt:lpstr>
      <vt:lpstr>Identify from a graph</vt:lpstr>
      <vt:lpstr>Identify from a graph</vt:lpstr>
      <vt:lpstr>Identify from a graph</vt:lpstr>
      <vt:lpstr>Identify from a graph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Rate of Change from a Graph</dc:title>
  <dc:creator>Amplo, William (wamplo@psusd.us)</dc:creator>
  <cp:lastModifiedBy>Amplo, William (wamplo@psusd.us)</cp:lastModifiedBy>
  <cp:revision>1</cp:revision>
  <dcterms:created xsi:type="dcterms:W3CDTF">2006-08-16T00:00:00Z</dcterms:created>
  <dcterms:modified xsi:type="dcterms:W3CDTF">2015-10-22T13:54:48Z</dcterms:modified>
</cp:coreProperties>
</file>