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7" r:id="rId4"/>
    <p:sldId id="287" r:id="rId5"/>
    <p:sldId id="298" r:id="rId6"/>
    <p:sldId id="299" r:id="rId7"/>
    <p:sldId id="30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0066"/>
    <a:srgbClr val="00B050"/>
    <a:srgbClr val="008A3E"/>
    <a:srgbClr val="009A00"/>
    <a:srgbClr val="D99694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31" autoAdjust="0"/>
    <p:restoredTop sz="94660"/>
  </p:normalViewPr>
  <p:slideViewPr>
    <p:cSldViewPr>
      <p:cViewPr varScale="1">
        <p:scale>
          <a:sx n="95" d="100"/>
          <a:sy n="95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Proportional &amp; Non-proportional Situations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685800"/>
          </a:xfrm>
        </p:spPr>
        <p:txBody>
          <a:bodyPr/>
          <a:lstStyle/>
          <a:p>
            <a:r>
              <a:rPr lang="en-US" dirty="0" smtClean="0"/>
              <a:t>8.F.2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197656"/>
            <a:ext cx="8763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Essential Question</a:t>
            </a:r>
            <a:r>
              <a:rPr lang="en-US" sz="4000" dirty="0" smtClean="0">
                <a:solidFill>
                  <a:prstClr val="black"/>
                </a:solidFill>
              </a:rPr>
              <a:t>?</a:t>
            </a:r>
          </a:p>
          <a:p>
            <a:pPr marL="914400"/>
            <a:r>
              <a:rPr lang="en-US" sz="4000" dirty="0" smtClean="0">
                <a:solidFill>
                  <a:prstClr val="black"/>
                </a:solidFill>
              </a:rPr>
              <a:t>How can you distinguish between proportional &amp; non-proportional situations?</a:t>
            </a:r>
            <a:r>
              <a:rPr lang="en-US" sz="4000" dirty="0">
                <a:solidFill>
                  <a:prstClr val="black"/>
                </a:solidFill>
              </a:rPr>
              <a:t/>
            </a:r>
            <a:br>
              <a:rPr lang="en-US" sz="4000" dirty="0">
                <a:solidFill>
                  <a:prstClr val="black"/>
                </a:solidFill>
              </a:rPr>
            </a:b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2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/>
              <a:t>Common Core Standard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219200"/>
            <a:ext cx="883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8.F.2 ─ </a:t>
            </a:r>
            <a:r>
              <a:rPr lang="en-US" sz="2400" b="1" dirty="0"/>
              <a:t>Define, evaluate, and compare functions.</a:t>
            </a:r>
          </a:p>
          <a:p>
            <a:pPr algn="just"/>
            <a:r>
              <a:rPr lang="en-US" sz="2400" dirty="0" smtClean="0"/>
              <a:t>Compare </a:t>
            </a:r>
            <a:r>
              <a:rPr lang="en-US" sz="2400" dirty="0"/>
              <a:t>properties of two functions each represented in a different way (algebraically, graphically</a:t>
            </a:r>
            <a:r>
              <a:rPr lang="en-US" sz="2400" dirty="0" smtClean="0"/>
              <a:t>, numerically </a:t>
            </a:r>
            <a:r>
              <a:rPr lang="en-US" sz="2400" dirty="0"/>
              <a:t>in tables, or by verbal descriptions). </a:t>
            </a:r>
            <a:r>
              <a:rPr lang="en-US" sz="2400" i="1" dirty="0"/>
              <a:t>For example, given a linear function represented by a </a:t>
            </a:r>
            <a:r>
              <a:rPr lang="en-US" sz="2400" i="1" dirty="0" smtClean="0"/>
              <a:t>table of </a:t>
            </a:r>
            <a:r>
              <a:rPr lang="en-US" sz="2400" i="1" dirty="0"/>
              <a:t>values and a linear function </a:t>
            </a:r>
            <a:r>
              <a:rPr lang="en-US" sz="2400" i="1" dirty="0" smtClean="0"/>
              <a:t>represented </a:t>
            </a:r>
            <a:r>
              <a:rPr lang="en-US" sz="2400" i="1" dirty="0"/>
              <a:t>by an algebraic expression, determine which function has </a:t>
            </a:r>
            <a:r>
              <a:rPr lang="en-US" sz="2400" i="1" dirty="0" smtClean="0"/>
              <a:t>the greater </a:t>
            </a:r>
            <a:r>
              <a:rPr lang="en-US" sz="2400" i="1" dirty="0"/>
              <a:t>rate of change</a:t>
            </a:r>
            <a:r>
              <a:rPr lang="en-US" sz="2400" i="1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48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To distinguish between proportional &amp; non-proportional situations using graphs, equations, &amp; tables.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39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Proportional or Non-Proportional?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1143000"/>
            <a:ext cx="83058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Which situation shows a proportional relationship and which one shows a non-proportional relationship?  Why?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6200" y="762000"/>
            <a:ext cx="7848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Examining a Graph:</a:t>
            </a:r>
            <a:endParaRPr lang="en-US" sz="24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56" y="2255856"/>
            <a:ext cx="2392344" cy="2392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0056" y="2255856"/>
            <a:ext cx="2392344" cy="2392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>
            <a:off x="5069392" y="2678420"/>
            <a:ext cx="3276600" cy="16764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002019" y="2640319"/>
            <a:ext cx="2735244" cy="19812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ubtitle 2"/>
          <p:cNvSpPr txBox="1">
            <a:spLocks/>
          </p:cNvSpPr>
          <p:nvPr/>
        </p:nvSpPr>
        <p:spPr>
          <a:xfrm>
            <a:off x="0" y="4724400"/>
            <a:ext cx="9144000" cy="2057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b="1" dirty="0" smtClean="0">
                <a:solidFill>
                  <a:srgbClr val="FF0000"/>
                </a:solidFill>
                <a:cs typeface="Arial" pitchFamily="34" charset="0"/>
              </a:rPr>
              <a:t>Graph A:	Non-Proportional</a:t>
            </a:r>
            <a:br>
              <a:rPr lang="en-US" sz="2200" b="1" dirty="0" smtClean="0">
                <a:solidFill>
                  <a:srgbClr val="FF0000"/>
                </a:solidFill>
                <a:cs typeface="Arial" pitchFamily="34" charset="0"/>
              </a:rPr>
            </a:br>
            <a:r>
              <a:rPr lang="en-US" sz="2200" b="1" dirty="0" smtClean="0">
                <a:solidFill>
                  <a:srgbClr val="FF0000"/>
                </a:solidFill>
                <a:cs typeface="Arial" pitchFamily="34" charset="0"/>
              </a:rPr>
              <a:t>A non-proportional LINEAR RELATION is a LINE that does NOT pass through the origin.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b="1" dirty="0" smtClean="0">
                <a:solidFill>
                  <a:srgbClr val="006600"/>
                </a:solidFill>
                <a:cs typeface="Arial" pitchFamily="34" charset="0"/>
              </a:rPr>
              <a:t>Graph B</a:t>
            </a:r>
            <a:r>
              <a:rPr lang="en-US" sz="2200" b="1" dirty="0" smtClean="0">
                <a:solidFill>
                  <a:srgbClr val="006600"/>
                </a:solidFill>
                <a:cs typeface="Arial" pitchFamily="34" charset="0"/>
              </a:rPr>
              <a:t>:	Proportional</a:t>
            </a:r>
            <a:br>
              <a:rPr lang="en-US" sz="2200" b="1" dirty="0" smtClean="0">
                <a:solidFill>
                  <a:srgbClr val="006600"/>
                </a:solidFill>
                <a:cs typeface="Arial" pitchFamily="34" charset="0"/>
              </a:rPr>
            </a:br>
            <a:r>
              <a:rPr lang="en-US" sz="2200" b="1" dirty="0" smtClean="0">
                <a:solidFill>
                  <a:srgbClr val="006600"/>
                </a:solidFill>
                <a:cs typeface="Arial" pitchFamily="34" charset="0"/>
              </a:rPr>
              <a:t>A proportional LINEAR RELATION is a LINE that passes through the origin!</a:t>
            </a:r>
            <a:endParaRPr lang="en-US" sz="2200" b="1" dirty="0">
              <a:solidFill>
                <a:srgbClr val="006600"/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80755" y="1967346"/>
            <a:ext cx="996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Graph A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13319" y="1974024"/>
            <a:ext cx="954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Graph B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52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8" grpId="0" build="p"/>
      <p:bldP spid="19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Proportional or Non-Proportional?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1371600"/>
            <a:ext cx="8305800" cy="1127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Which situation shows a proportional relationship and which one shows a non-proportional relationship?  Why?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6200" y="762000"/>
            <a:ext cx="7848600" cy="751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Examining an Equation:</a:t>
            </a:r>
            <a:endParaRPr lang="en-US" sz="24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Subtitle 2"/>
              <p:cNvSpPr txBox="1">
                <a:spLocks/>
              </p:cNvSpPr>
              <p:nvPr/>
            </p:nvSpPr>
            <p:spPr>
              <a:xfrm>
                <a:off x="2362200" y="2362200"/>
                <a:ext cx="4343400" cy="12192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spcAft>
                    <a:spcPts val="600"/>
                  </a:spcAft>
                </a:pPr>
                <a:r>
                  <a:rPr lang="en-US" sz="2400" b="1" dirty="0" smtClean="0">
                    <a:solidFill>
                      <a:srgbClr val="7030A0"/>
                    </a:solidFill>
                    <a:cs typeface="Arial" pitchFamily="34" charset="0"/>
                  </a:rPr>
                  <a:t>Equation A:	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/>
                        <a:cs typeface="Arial" pitchFamily="34" charset="0"/>
                      </a:rPr>
                      <m:t>𝒚</m:t>
                    </m:r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/>
                        <a:cs typeface="Arial" pitchFamily="34" charset="0"/>
                      </a:rPr>
                      <m:t>=−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rgbClr val="7030A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7030A0"/>
                            </a:solidFill>
                            <a:latin typeface="Cambria Math"/>
                            <a:cs typeface="Arial" pitchFamily="34" charset="0"/>
                          </a:rPr>
                          <m:t>𝟓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7030A0"/>
                            </a:solidFill>
                            <a:latin typeface="Cambria Math"/>
                            <a:cs typeface="Arial" pitchFamily="34" charset="0"/>
                          </a:rPr>
                          <m:t>𝟕</m:t>
                        </m:r>
                      </m:den>
                    </m:f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/>
                        <a:cs typeface="Arial" pitchFamily="34" charset="0"/>
                      </a:rPr>
                      <m:t>𝒙</m:t>
                    </m:r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/>
                        <a:cs typeface="Arial" pitchFamily="34" charset="0"/>
                      </a:rPr>
                      <m:t>+</m:t>
                    </m:r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/>
                        <a:cs typeface="Arial" pitchFamily="34" charset="0"/>
                      </a:rPr>
                      <m:t>𝟒</m:t>
                    </m:r>
                  </m:oMath>
                </a14:m>
                <a:endParaRPr lang="en-US" sz="2400" b="1" dirty="0" smtClean="0">
                  <a:solidFill>
                    <a:srgbClr val="7030A0"/>
                  </a:solidFill>
                  <a:cs typeface="Arial" pitchFamily="34" charset="0"/>
                </a:endParaRPr>
              </a:p>
              <a:p>
                <a:pPr algn="l">
                  <a:spcAft>
                    <a:spcPts val="600"/>
                  </a:spcAft>
                </a:pPr>
                <a:r>
                  <a:rPr lang="en-US" sz="2400" b="1" dirty="0">
                    <a:solidFill>
                      <a:srgbClr val="7030A0"/>
                    </a:solidFill>
                    <a:cs typeface="Arial" pitchFamily="34" charset="0"/>
                  </a:rPr>
                  <a:t>Equation </a:t>
                </a:r>
                <a:r>
                  <a:rPr lang="en-US" sz="2400" b="1" dirty="0" smtClean="0">
                    <a:solidFill>
                      <a:srgbClr val="7030A0"/>
                    </a:solidFill>
                    <a:cs typeface="Arial" pitchFamily="34" charset="0"/>
                  </a:rPr>
                  <a:t>B:</a:t>
                </a:r>
                <a:r>
                  <a:rPr lang="en-US" sz="2400" b="1" dirty="0">
                    <a:solidFill>
                      <a:srgbClr val="7030A0"/>
                    </a:solidFill>
                    <a:cs typeface="Arial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7030A0"/>
                        </a:solidFill>
                        <a:latin typeface="Cambria Math"/>
                        <a:cs typeface="Arial" pitchFamily="34" charset="0"/>
                      </a:rPr>
                      <m:t>𝒚</m:t>
                    </m:r>
                    <m:r>
                      <a:rPr lang="en-US" sz="2400" b="1" i="1">
                        <a:solidFill>
                          <a:srgbClr val="7030A0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/>
                        <a:cs typeface="Arial" pitchFamily="34" charset="0"/>
                      </a:rPr>
                      <m:t>𝟑</m:t>
                    </m:r>
                    <m:r>
                      <a:rPr lang="en-US" sz="2400" b="1" i="1">
                        <a:solidFill>
                          <a:srgbClr val="7030A0"/>
                        </a:solidFill>
                        <a:latin typeface="Cambria Math"/>
                        <a:cs typeface="Arial" pitchFamily="34" charset="0"/>
                      </a:rPr>
                      <m:t>𝒙</m:t>
                    </m:r>
                  </m:oMath>
                </a14:m>
                <a:endParaRPr lang="en-US" sz="2400" b="1" dirty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2362200"/>
                <a:ext cx="4343400" cy="1219200"/>
              </a:xfrm>
              <a:prstGeom prst="rect">
                <a:avLst/>
              </a:prstGeom>
              <a:blipFill rotWithShape="1">
                <a:blip r:embed="rId2"/>
                <a:stretch>
                  <a:fillRect l="-2247" b="-4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Subtitle 2"/>
              <p:cNvSpPr txBox="1">
                <a:spLocks/>
              </p:cNvSpPr>
              <p:nvPr/>
            </p:nvSpPr>
            <p:spPr>
              <a:xfrm>
                <a:off x="381000" y="3733800"/>
                <a:ext cx="8534400" cy="2971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Aft>
                    <a:spcPts val="1200"/>
                  </a:spcAft>
                </a:pPr>
                <a:r>
                  <a:rPr lang="en-US" sz="2400" b="1" dirty="0" smtClean="0">
                    <a:solidFill>
                      <a:srgbClr val="FF0000"/>
                    </a:solidFill>
                    <a:cs typeface="Arial" pitchFamily="34" charset="0"/>
                  </a:rPr>
                  <a:t>Equation A:	Non-Proportional</a:t>
                </a:r>
                <a:br>
                  <a:rPr lang="en-US" sz="2400" b="1" dirty="0" smtClean="0">
                    <a:solidFill>
                      <a:srgbClr val="FF0000"/>
                    </a:solidFill>
                    <a:cs typeface="Arial" pitchFamily="34" charset="0"/>
                  </a:rPr>
                </a:br>
                <a:r>
                  <a:rPr lang="en-US" sz="2400" b="1" dirty="0" smtClean="0">
                    <a:solidFill>
                      <a:srgbClr val="FF0000"/>
                    </a:solidFill>
                    <a:cs typeface="Arial" pitchFamily="34" charset="0"/>
                  </a:rPr>
                  <a:t>A non-proportional LINEAR EQUATION takes the form</a:t>
                </a:r>
              </a:p>
              <a:p>
                <a:pPr>
                  <a:spcBef>
                    <a:spcPts val="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cs typeface="Arial" pitchFamily="34" charset="0"/>
                        </a:rPr>
                        <m:t>𝒚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cs typeface="Arial" pitchFamily="34" charset="0"/>
                        </a:rPr>
                        <m:t>𝒎𝒙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cs typeface="Arial" pitchFamily="34" charset="0"/>
                        </a:rPr>
                        <m:t>𝒃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  <a:cs typeface="Arial" pitchFamily="34" charset="0"/>
                </a:endParaRPr>
              </a:p>
              <a:p>
                <a:pPr>
                  <a:spcAft>
                    <a:spcPts val="1200"/>
                  </a:spcAft>
                </a:pPr>
                <a:r>
                  <a:rPr lang="en-US" sz="2400" b="1" dirty="0" smtClean="0">
                    <a:solidFill>
                      <a:srgbClr val="006600"/>
                    </a:solidFill>
                    <a:cs typeface="Arial" pitchFamily="34" charset="0"/>
                  </a:rPr>
                  <a:t>Equation B:	Proportional</a:t>
                </a:r>
                <a:br>
                  <a:rPr lang="en-US" sz="2400" b="1" dirty="0" smtClean="0">
                    <a:solidFill>
                      <a:srgbClr val="006600"/>
                    </a:solidFill>
                    <a:cs typeface="Arial" pitchFamily="34" charset="0"/>
                  </a:rPr>
                </a:br>
                <a:r>
                  <a:rPr lang="en-US" sz="2400" b="1" dirty="0" smtClean="0">
                    <a:solidFill>
                      <a:srgbClr val="006600"/>
                    </a:solidFill>
                    <a:cs typeface="Arial" pitchFamily="34" charset="0"/>
                  </a:rPr>
                  <a:t>A proportional LINEAR EQUATION takes the form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rgbClr val="006600"/>
                          </a:solidFill>
                          <a:latin typeface="Cambria Math"/>
                          <a:cs typeface="Arial" pitchFamily="34" charset="0"/>
                        </a:rPr>
                        <m:t>𝒚</m:t>
                      </m:r>
                      <m:r>
                        <a:rPr lang="en-US" sz="2400" b="1" i="1">
                          <a:solidFill>
                            <a:srgbClr val="006600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006600"/>
                          </a:solidFill>
                          <a:latin typeface="Cambria Math"/>
                          <a:cs typeface="Arial" pitchFamily="34" charset="0"/>
                        </a:rPr>
                        <m:t>𝒌</m:t>
                      </m:r>
                      <m:r>
                        <a:rPr lang="en-US" sz="2400" b="1" i="1">
                          <a:solidFill>
                            <a:srgbClr val="006600"/>
                          </a:solidFill>
                          <a:latin typeface="Cambria Math"/>
                          <a:cs typeface="Arial" pitchFamily="34" charset="0"/>
                        </a:rPr>
                        <m:t>𝒙</m:t>
                      </m:r>
                    </m:oMath>
                  </m:oMathPara>
                </a14:m>
                <a:endParaRPr lang="en-US" sz="2400" b="1" dirty="0">
                  <a:solidFill>
                    <a:srgbClr val="006600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733800"/>
                <a:ext cx="8534400" cy="2971800"/>
              </a:xfrm>
              <a:prstGeom prst="rect">
                <a:avLst/>
              </a:prstGeom>
              <a:blipFill rotWithShape="1">
                <a:blip r:embed="rId3"/>
                <a:stretch>
                  <a:fillRect t="-16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234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build="p"/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" y="0"/>
            <a:ext cx="8991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Proportional or Non-Proportional?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990600"/>
            <a:ext cx="83058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Which situation shows a proportional relationship and which one shows a non-proportional relationship?  Why?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6200" y="609600"/>
            <a:ext cx="7848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Examining a Table:</a:t>
            </a:r>
            <a:endParaRPr lang="en-US" sz="24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097682"/>
              </p:ext>
            </p:extLst>
          </p:nvPr>
        </p:nvGraphicFramePr>
        <p:xfrm>
          <a:off x="533400" y="2143648"/>
          <a:ext cx="1524000" cy="2194560"/>
        </p:xfrm>
        <a:graphic>
          <a:graphicData uri="http://schemas.openxmlformats.org/drawingml/2006/table">
            <a:tbl>
              <a:tblPr firstRow="1">
                <a:tableStyleId>{17292A2E-F333-43FB-9621-5CBBE7FDCDCB}</a:tableStyleId>
              </a:tblPr>
              <a:tblGrid>
                <a:gridCol w="762000"/>
                <a:gridCol w="762000"/>
              </a:tblGrid>
              <a:tr h="2730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0" dirty="0" smtClean="0"/>
                        <a:t>5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0" dirty="0" smtClean="0"/>
                        <a:t>12.5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17.5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27.5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37.5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344602"/>
              </p:ext>
            </p:extLst>
          </p:nvPr>
        </p:nvGraphicFramePr>
        <p:xfrm>
          <a:off x="3276600" y="2143648"/>
          <a:ext cx="3733800" cy="731520"/>
        </p:xfrm>
        <a:graphic>
          <a:graphicData uri="http://schemas.openxmlformats.org/drawingml/2006/table">
            <a:tbl>
              <a:tblPr firstCol="1"/>
              <a:tblGrid>
                <a:gridCol w="622300"/>
                <a:gridCol w="622300"/>
                <a:gridCol w="622300"/>
                <a:gridCol w="622300"/>
                <a:gridCol w="622300"/>
                <a:gridCol w="622300"/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i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sp>
        <p:nvSpPr>
          <p:cNvPr id="13" name="Subtitle 2"/>
          <p:cNvSpPr txBox="1">
            <a:spLocks/>
          </p:cNvSpPr>
          <p:nvPr/>
        </p:nvSpPr>
        <p:spPr>
          <a:xfrm>
            <a:off x="2438400" y="2910504"/>
            <a:ext cx="5715000" cy="387129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2200" b="1" dirty="0" smtClean="0">
                <a:solidFill>
                  <a:srgbClr val="006600"/>
                </a:solidFill>
                <a:cs typeface="Arial" pitchFamily="34" charset="0"/>
              </a:rPr>
              <a:t>Table A:	Proportional</a:t>
            </a:r>
          </a:p>
          <a:p>
            <a:pPr lvl="1" algn="l">
              <a:spcBef>
                <a:spcPts val="0"/>
              </a:spcBef>
            </a:pPr>
            <a:r>
              <a:rPr lang="en-US" sz="2200" b="1" dirty="0" smtClean="0">
                <a:solidFill>
                  <a:srgbClr val="006600"/>
                </a:solidFill>
                <a:cs typeface="Arial" pitchFamily="34" charset="0"/>
              </a:rPr>
              <a:t>A LINEAR proportional table shows:</a:t>
            </a:r>
          </a:p>
          <a:p>
            <a:pPr marL="1714500" lvl="3" indent="-342900"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1900" b="1" dirty="0" smtClean="0">
                <a:solidFill>
                  <a:srgbClr val="006600"/>
                </a:solidFill>
                <a:cs typeface="Arial" pitchFamily="34" charset="0"/>
              </a:rPr>
              <a:t>a CONSTANT RATE OF CHANGE</a:t>
            </a:r>
          </a:p>
          <a:p>
            <a:pPr marL="1714500" lvl="3" indent="-342900"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1900" b="1" dirty="0" smtClean="0">
                <a:solidFill>
                  <a:srgbClr val="006600"/>
                </a:solidFill>
                <a:cs typeface="Arial" pitchFamily="34" charset="0"/>
              </a:rPr>
              <a:t>includes the ORIGIN (0,0)</a:t>
            </a:r>
          </a:p>
          <a:p>
            <a:pPr marL="1714500" lvl="3" indent="-342900"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1900" b="1" dirty="0" smtClean="0">
                <a:solidFill>
                  <a:srgbClr val="006600"/>
                </a:solidFill>
                <a:cs typeface="Arial" pitchFamily="34" charset="0"/>
              </a:rPr>
              <a:t>the RATIOS ARE </a:t>
            </a:r>
            <a:r>
              <a:rPr lang="en-US" sz="1900" b="1" dirty="0" smtClean="0">
                <a:solidFill>
                  <a:srgbClr val="006600"/>
                </a:solidFill>
                <a:cs typeface="Arial" pitchFamily="34" charset="0"/>
              </a:rPr>
              <a:t>EQUIVALENT</a:t>
            </a:r>
          </a:p>
          <a:p>
            <a:pPr marL="1714500" lvl="3" indent="-342900" algn="l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900" b="1" dirty="0" smtClean="0">
                <a:solidFill>
                  <a:srgbClr val="006600"/>
                </a:solidFill>
                <a:cs typeface="Arial" pitchFamily="34" charset="0"/>
              </a:rPr>
              <a:t>CROSS PRODUCTS ARE EQUIVALENT</a:t>
            </a:r>
            <a:endParaRPr lang="en-US" sz="1900" b="1" dirty="0" smtClean="0">
              <a:solidFill>
                <a:srgbClr val="006600"/>
              </a:solidFill>
              <a:cs typeface="Arial" pitchFamily="34" charset="0"/>
            </a:endParaRPr>
          </a:p>
          <a:p>
            <a:pPr algn="l">
              <a:spcBef>
                <a:spcPts val="0"/>
              </a:spcBef>
            </a:pPr>
            <a:r>
              <a:rPr lang="en-US" sz="2200" b="1" dirty="0" smtClean="0">
                <a:solidFill>
                  <a:srgbClr val="FF0000"/>
                </a:solidFill>
                <a:cs typeface="Arial" pitchFamily="34" charset="0"/>
              </a:rPr>
              <a:t>Table B: 	Non-Proportional</a:t>
            </a:r>
          </a:p>
          <a:p>
            <a:pPr lvl="1" algn="l">
              <a:spcBef>
                <a:spcPts val="0"/>
              </a:spcBef>
            </a:pPr>
            <a:r>
              <a:rPr lang="en-US" sz="2200" b="1" dirty="0" smtClean="0">
                <a:solidFill>
                  <a:srgbClr val="FF0000"/>
                </a:solidFill>
                <a:cs typeface="Arial" pitchFamily="34" charset="0"/>
              </a:rPr>
              <a:t>A LINEAR non-proportional table shows:</a:t>
            </a:r>
          </a:p>
          <a:p>
            <a:pPr marL="1714500" lvl="3" indent="-342900"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1900" b="1" dirty="0" smtClean="0">
                <a:solidFill>
                  <a:srgbClr val="FF0000"/>
                </a:solidFill>
                <a:cs typeface="Arial" pitchFamily="34" charset="0"/>
              </a:rPr>
              <a:t>a CONSTANT RATE OF CHANGE</a:t>
            </a:r>
          </a:p>
          <a:p>
            <a:pPr marL="1714500" lvl="3" indent="-342900"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1900" b="1" dirty="0" smtClean="0">
                <a:solidFill>
                  <a:srgbClr val="FF0000"/>
                </a:solidFill>
                <a:cs typeface="Arial" pitchFamily="34" charset="0"/>
              </a:rPr>
              <a:t>does not include the origin</a:t>
            </a:r>
          </a:p>
          <a:p>
            <a:pPr marL="1714500" lvl="3" indent="-342900"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1900" b="1" dirty="0" smtClean="0">
                <a:solidFill>
                  <a:srgbClr val="FF0000"/>
                </a:solidFill>
                <a:cs typeface="Arial" pitchFamily="34" charset="0"/>
              </a:rPr>
              <a:t>the ratios are NOT </a:t>
            </a:r>
            <a:r>
              <a:rPr lang="en-US" sz="1900" b="1" dirty="0" smtClean="0">
                <a:solidFill>
                  <a:srgbClr val="FF0000"/>
                </a:solidFill>
                <a:cs typeface="Arial" pitchFamily="34" charset="0"/>
              </a:rPr>
              <a:t>equivalent</a:t>
            </a:r>
          </a:p>
          <a:p>
            <a:pPr marL="1714500" lvl="3" indent="-342900"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1900" b="1" dirty="0" smtClean="0">
                <a:solidFill>
                  <a:srgbClr val="FF0000"/>
                </a:solidFill>
                <a:cs typeface="Arial" pitchFamily="34" charset="0"/>
              </a:rPr>
              <a:t>cross products as NOT equivalent</a:t>
            </a:r>
            <a:endParaRPr lang="en-US" sz="1900" b="1" dirty="0">
              <a:solidFill>
                <a:srgbClr val="006600"/>
              </a:solidFill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2644" y="1762648"/>
            <a:ext cx="996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Table A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84208" y="1769326"/>
            <a:ext cx="954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Table B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44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3" grpId="0" uiExpand="1" build="p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08857"/>
            <a:ext cx="8839200" cy="6096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Comparing Proportional &amp; Non-proportional Situations</a:t>
            </a:r>
            <a:endParaRPr lang="en-US" sz="2800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" y="685800"/>
            <a:ext cx="88392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Tom &amp; Jerry want to go to a fair on Saturday.  Based on the information below, compare and contrast the two situations.  In both situations, x represents the number of tickets and</a:t>
            </a:r>
            <a:b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 represents the total cost for the day.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71057"/>
            <a:ext cx="3000375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95400" y="2476047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Cat City Fair</a:t>
            </a:r>
            <a:endParaRPr lang="en-US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029200" y="2450068"/>
                <a:ext cx="28956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7030A0"/>
                    </a:solidFill>
                  </a:rPr>
                  <a:t>Old Town La Quinta Fair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36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𝟑</m:t>
                      </m:r>
                      <m:r>
                        <a:rPr lang="en-US" sz="36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US" sz="36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450068"/>
                <a:ext cx="2895600" cy="923330"/>
              </a:xfrm>
              <a:prstGeom prst="rect">
                <a:avLst/>
              </a:prstGeom>
              <a:blipFill rotWithShape="1">
                <a:blip r:embed="rId3"/>
                <a:stretch>
                  <a:fillRect t="-3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 flipV="1">
            <a:off x="762000" y="3700305"/>
            <a:ext cx="2362200" cy="960456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 txBox="1">
            <a:spLocks/>
          </p:cNvSpPr>
          <p:nvPr/>
        </p:nvSpPr>
        <p:spPr>
          <a:xfrm>
            <a:off x="3886200" y="3505200"/>
            <a:ext cx="51054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1000"/>
              </a:spcAft>
            </a:pPr>
            <a:r>
              <a:rPr lang="en-US" sz="2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Which situation is proportional?  Why?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r>
              <a:rPr lang="en-US" sz="2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What does the graph tell you?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r>
              <a:rPr lang="en-US" sz="2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What does the equation tell you?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r>
              <a:rPr lang="en-US" sz="2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Which is the better deal to start?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r>
              <a:rPr lang="en-US" sz="2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Will that it always be the better deal?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r>
              <a:rPr lang="en-US" sz="2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If not, when will it change?</a:t>
            </a:r>
            <a:endParaRPr lang="en-US" sz="2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69818" y="5225925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Number of Tickets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-375166" y="3854325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Cost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72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2650</TotalTime>
  <Words>325</Words>
  <Application>Microsoft Office PowerPoint</Application>
  <PresentationFormat>On-screen Show (4:3)</PresentationFormat>
  <Paragraphs>79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Proportional &amp; Non-proportional Situations</vt:lpstr>
      <vt:lpstr>Common Core Standard:</vt:lpstr>
      <vt:lpstr>Objectives:</vt:lpstr>
      <vt:lpstr>PowerPoint Presentation</vt:lpstr>
      <vt:lpstr>PowerPoint Presentation</vt:lpstr>
      <vt:lpstr>PowerPoint Presentation</vt:lpstr>
      <vt:lpstr>Comparing Proportional &amp; Non-proportional Situations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Proportional Relationships</dc:title>
  <dc:creator>Amplo, William (wamplo@psusd.us)</dc:creator>
  <cp:lastModifiedBy>Amplo, William (wamplo@psusd.us)</cp:lastModifiedBy>
  <cp:revision>149</cp:revision>
  <dcterms:created xsi:type="dcterms:W3CDTF">2006-08-16T00:00:00Z</dcterms:created>
  <dcterms:modified xsi:type="dcterms:W3CDTF">2014-11-17T17:41:10Z</dcterms:modified>
</cp:coreProperties>
</file>