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4" r:id="rId2"/>
    <p:sldId id="265" r:id="rId3"/>
    <p:sldId id="284" r:id="rId4"/>
    <p:sldId id="285" r:id="rId5"/>
    <p:sldId id="286" r:id="rId6"/>
    <p:sldId id="287" r:id="rId7"/>
    <p:sldId id="288" r:id="rId8"/>
    <p:sldId id="289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85A1-D0CC-4CFF-88D5-2F524A1E4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4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9138-EDDA-4142-94CF-53B741D33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3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445E0-AB08-442E-B849-3E095C61A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6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53540-84EB-453C-A708-F8216CF4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143F6-4DB9-43AF-B7B7-76A302779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0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56084-3447-4BAE-8061-C61B015C7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8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BC23B-E0B1-468A-B75C-65EDA8BC4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7A05-1CE2-4C32-A254-F849A01E5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1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B003E-41AA-4257-8295-0DADCC805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E00FD-1E0E-4669-8D99-B59B81888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2A034-5170-465D-8936-7A8DD0D01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61DC36-DEBF-4049-8CD7-EC0B62CE6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5300" y="2130425"/>
            <a:ext cx="8153400" cy="2060575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Standard Form of Linear Equations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&amp; Intercepts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The INTERCEPTS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>
                <a:latin typeface="Calibri" pitchFamily="34" charset="0"/>
              </a:rPr>
              <a:t>The word </a:t>
            </a:r>
            <a:r>
              <a:rPr lang="en-US" b="1" dirty="0">
                <a:solidFill>
                  <a:srgbClr val="990099"/>
                </a:solidFill>
                <a:latin typeface="Calibri" pitchFamily="34" charset="0"/>
              </a:rPr>
              <a:t>INTERCEPT</a:t>
            </a:r>
            <a:r>
              <a:rPr lang="en-US" dirty="0">
                <a:latin typeface="Calibri" pitchFamily="34" charset="0"/>
              </a:rPr>
              <a:t> means to cross </a:t>
            </a:r>
            <a:r>
              <a:rPr lang="en-US" dirty="0" smtClean="0">
                <a:latin typeface="Calibri" pitchFamily="34" charset="0"/>
              </a:rPr>
              <a:t>or intersect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algn="ctr">
              <a:buFontTx/>
              <a:buNone/>
            </a:pPr>
            <a:endParaRPr lang="en-US" dirty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en-US" dirty="0">
                <a:latin typeface="Calibri" pitchFamily="34" charset="0"/>
              </a:rPr>
              <a:t>The </a:t>
            </a:r>
            <a:r>
              <a:rPr lang="en-US" i="1" dirty="0">
                <a:latin typeface="Calibri" pitchFamily="34" charset="0"/>
              </a:rPr>
              <a:t>y</a:t>
            </a:r>
            <a:r>
              <a:rPr lang="en-US" dirty="0">
                <a:latin typeface="Calibri" pitchFamily="34" charset="0"/>
              </a:rPr>
              <a:t>-intercept is the place where the line crosses the </a:t>
            </a:r>
            <a:r>
              <a:rPr lang="en-US" i="1" dirty="0">
                <a:latin typeface="Calibri" pitchFamily="34" charset="0"/>
              </a:rPr>
              <a:t>y</a:t>
            </a:r>
            <a:r>
              <a:rPr lang="en-US" dirty="0">
                <a:latin typeface="Calibri" pitchFamily="34" charset="0"/>
              </a:rPr>
              <a:t>-axis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algn="ctr">
              <a:buFontTx/>
              <a:buNone/>
            </a:pPr>
            <a:r>
              <a:rPr lang="en-US" dirty="0" smtClean="0">
                <a:latin typeface="Calibri" pitchFamily="34" charset="0"/>
              </a:rPr>
              <a:t>Written as an ordered pair </a:t>
            </a:r>
            <a:r>
              <a:rPr lang="en-US" dirty="0" smtClean="0">
                <a:latin typeface="Calibri" pitchFamily="34" charset="0"/>
              </a:rPr>
              <a:t>(0,</a:t>
            </a:r>
            <a:r>
              <a:rPr lang="en-US" i="1" dirty="0" smtClean="0">
                <a:latin typeface="Calibri" pitchFamily="34" charset="0"/>
              </a:rPr>
              <a:t>b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  <a:p>
            <a:pPr algn="ctr">
              <a:buFontTx/>
              <a:buNone/>
            </a:pPr>
            <a:endParaRPr lang="en-US" dirty="0">
              <a:latin typeface="Calibri" pitchFamily="34" charset="0"/>
            </a:endParaRPr>
          </a:p>
          <a:p>
            <a:pPr algn="ctr">
              <a:buFontTx/>
              <a:buNone/>
            </a:pPr>
            <a:r>
              <a:rPr lang="en-US" dirty="0">
                <a:latin typeface="Calibri" pitchFamily="34" charset="0"/>
              </a:rPr>
              <a:t>The 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-intercept is the place where the line crosses the 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-axis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algn="ctr">
              <a:buFontTx/>
              <a:buNone/>
            </a:pPr>
            <a:r>
              <a:rPr lang="en-US" dirty="0">
                <a:latin typeface="Calibri" pitchFamily="34" charset="0"/>
              </a:rPr>
              <a:t>Written as an ordered </a:t>
            </a:r>
            <a:r>
              <a:rPr lang="en-US" dirty="0" smtClean="0">
                <a:latin typeface="Calibri" pitchFamily="34" charset="0"/>
              </a:rPr>
              <a:t>pair (</a:t>
            </a:r>
            <a:r>
              <a:rPr lang="en-US" i="1" dirty="0" smtClean="0">
                <a:latin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</a:rPr>
              <a:t>,0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5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563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914400" y="1176338"/>
            <a:ext cx="6553200" cy="33416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4267200" y="2362200"/>
            <a:ext cx="609600" cy="609600"/>
          </a:xfrm>
          <a:prstGeom prst="ellips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029200" y="2525713"/>
            <a:ext cx="1752600" cy="1004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y-intercept</a:t>
            </a:r>
          </a:p>
          <a:p>
            <a:pPr algn="ctr">
              <a:spcBef>
                <a:spcPct val="50000"/>
              </a:spcBef>
            </a:pPr>
            <a:r>
              <a:rPr lang="en-US" b="1"/>
              <a:t>(0</a:t>
            </a:r>
            <a:r>
              <a:rPr lang="en-US" b="1" i="1"/>
              <a:t>, b</a:t>
            </a:r>
            <a:r>
              <a:rPr lang="en-US" b="1"/>
              <a:t>)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297113" y="3381375"/>
            <a:ext cx="609600" cy="609600"/>
          </a:xfrm>
          <a:prstGeom prst="ellips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438400" y="4114800"/>
            <a:ext cx="1752600" cy="1004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/>
              <a:t>x-intercept</a:t>
            </a:r>
          </a:p>
          <a:p>
            <a:pPr algn="ctr">
              <a:spcBef>
                <a:spcPct val="50000"/>
              </a:spcBef>
            </a:pPr>
            <a:r>
              <a:rPr lang="en-US" b="1"/>
              <a:t>(</a:t>
            </a:r>
            <a:r>
              <a:rPr lang="en-US" b="1" i="1"/>
              <a:t>a</a:t>
            </a:r>
            <a:r>
              <a:rPr lang="en-US" b="1"/>
              <a:t>, 0)</a:t>
            </a:r>
          </a:p>
        </p:txBody>
      </p:sp>
    </p:spTree>
    <p:extLst>
      <p:ext uri="{BB962C8B-B14F-4D97-AF65-F5344CB8AC3E}">
        <p14:creationId xmlns:p14="http://schemas.microsoft.com/office/powerpoint/2010/main" val="232837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4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FINDING the INTERCEPTS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To find the </a:t>
            </a:r>
            <a:r>
              <a:rPr lang="en-US" i="1"/>
              <a:t>y</a:t>
            </a:r>
            <a:r>
              <a:rPr lang="en-US"/>
              <a:t>-intercept, set </a:t>
            </a:r>
            <a:r>
              <a:rPr lang="en-US" i="1"/>
              <a:t>x</a:t>
            </a:r>
            <a:r>
              <a:rPr lang="en-US"/>
              <a:t> = 0.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Example:  Find the </a:t>
            </a:r>
            <a:r>
              <a:rPr lang="en-US" i="1"/>
              <a:t>y</a:t>
            </a:r>
            <a:r>
              <a:rPr lang="en-US"/>
              <a:t>-intercept for 2</a:t>
            </a:r>
            <a:r>
              <a:rPr lang="en-US" i="1"/>
              <a:t>x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2</a:t>
            </a:r>
            <a:r>
              <a:rPr lang="en-US" i="1"/>
              <a:t>x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r>
              <a:rPr lang="en-US"/>
              <a:t>2(0)</a:t>
            </a:r>
            <a:r>
              <a:rPr lang="en-US" i="1"/>
              <a:t>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r>
              <a:rPr lang="en-US"/>
              <a:t>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r>
              <a:rPr lang="en-US" i="1"/>
              <a:t>y = </a:t>
            </a:r>
            <a:r>
              <a:rPr lang="en-US"/>
              <a:t>2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The </a:t>
            </a:r>
            <a:r>
              <a:rPr lang="en-US" i="1"/>
              <a:t>y</a:t>
            </a:r>
            <a:r>
              <a:rPr lang="en-US"/>
              <a:t>-intercept is the point (0, 2)</a:t>
            </a:r>
          </a:p>
        </p:txBody>
      </p:sp>
    </p:spTree>
    <p:extLst>
      <p:ext uri="{BB962C8B-B14F-4D97-AF65-F5344CB8AC3E}">
        <p14:creationId xmlns:p14="http://schemas.microsoft.com/office/powerpoint/2010/main" val="168992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FINDING the INTERCEPTS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To find the </a:t>
            </a:r>
            <a:r>
              <a:rPr lang="en-US" i="1"/>
              <a:t>x</a:t>
            </a:r>
            <a:r>
              <a:rPr lang="en-US"/>
              <a:t>-intercept, set </a:t>
            </a:r>
            <a:r>
              <a:rPr lang="en-US" i="1"/>
              <a:t>y</a:t>
            </a:r>
            <a:r>
              <a:rPr lang="en-US"/>
              <a:t> = 0.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Example:  Find the </a:t>
            </a:r>
            <a:r>
              <a:rPr lang="en-US" i="1"/>
              <a:t>x</a:t>
            </a:r>
            <a:r>
              <a:rPr lang="en-US"/>
              <a:t>-intercept for 2</a:t>
            </a:r>
            <a:r>
              <a:rPr lang="en-US" i="1"/>
              <a:t>x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2</a:t>
            </a:r>
            <a:r>
              <a:rPr lang="en-US" i="1"/>
              <a:t>x +</a:t>
            </a:r>
            <a:r>
              <a:rPr lang="en-US"/>
              <a:t> 3</a:t>
            </a:r>
            <a:r>
              <a:rPr lang="en-US" i="1"/>
              <a:t>y = </a:t>
            </a:r>
            <a:r>
              <a:rPr lang="en-US"/>
              <a:t>6</a:t>
            </a:r>
          </a:p>
          <a:p>
            <a:pPr algn="ctr">
              <a:buFontTx/>
              <a:buNone/>
            </a:pPr>
            <a:r>
              <a:rPr lang="en-US"/>
              <a:t>2</a:t>
            </a:r>
            <a:r>
              <a:rPr lang="en-US" i="1"/>
              <a:t>x +</a:t>
            </a:r>
            <a:r>
              <a:rPr lang="en-US"/>
              <a:t> 3(0)</a:t>
            </a:r>
            <a:r>
              <a:rPr lang="en-US" i="1"/>
              <a:t> = </a:t>
            </a:r>
            <a:r>
              <a:rPr lang="en-US"/>
              <a:t>6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/>
              <a:t>2</a:t>
            </a:r>
            <a:r>
              <a:rPr lang="en-US" i="1"/>
              <a:t>x = </a:t>
            </a:r>
            <a:r>
              <a:rPr lang="en-US"/>
              <a:t>6</a:t>
            </a:r>
            <a:r>
              <a:rPr lang="en-US" i="1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i="1"/>
              <a:t>x = </a:t>
            </a:r>
            <a:r>
              <a:rPr lang="en-US"/>
              <a:t>3</a:t>
            </a:r>
          </a:p>
          <a:p>
            <a:pPr algn="ctr">
              <a:buFontTx/>
              <a:buNone/>
            </a:pPr>
            <a:endParaRPr lang="en-US" sz="1000"/>
          </a:p>
          <a:p>
            <a:pPr algn="ctr">
              <a:buFontTx/>
              <a:buNone/>
            </a:pPr>
            <a:r>
              <a:rPr lang="en-US"/>
              <a:t>The </a:t>
            </a:r>
            <a:r>
              <a:rPr lang="en-US" i="1"/>
              <a:t>x</a:t>
            </a:r>
            <a:r>
              <a:rPr lang="en-US"/>
              <a:t>-intercept is the point (3, 0)</a:t>
            </a:r>
          </a:p>
        </p:txBody>
      </p:sp>
    </p:spTree>
    <p:extLst>
      <p:ext uri="{BB962C8B-B14F-4D97-AF65-F5344CB8AC3E}">
        <p14:creationId xmlns:p14="http://schemas.microsoft.com/office/powerpoint/2010/main" val="418015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3810000" y="1651000"/>
            <a:ext cx="4495800" cy="3987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654300" y="533400"/>
            <a:ext cx="321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Graph  x </a:t>
            </a:r>
            <a:r>
              <a:rPr lang="en-US" altLang="en-US" sz="3600" b="1"/>
              <a:t>+</a:t>
            </a:r>
            <a:r>
              <a:rPr lang="en-US" altLang="en-US" sz="3600"/>
              <a:t> y </a:t>
            </a:r>
            <a:r>
              <a:rPr lang="en-US" altLang="en-US" sz="3600" b="1"/>
              <a:t>=</a:t>
            </a:r>
            <a:r>
              <a:rPr lang="en-US" altLang="en-US" sz="3600"/>
              <a:t> 5</a:t>
            </a:r>
          </a:p>
        </p:txBody>
      </p:sp>
      <p:grpSp>
        <p:nvGrpSpPr>
          <p:cNvPr id="7230" name="Group 62"/>
          <p:cNvGrpSpPr>
            <a:grpSpLocks/>
          </p:cNvGrpSpPr>
          <p:nvPr/>
        </p:nvGrpSpPr>
        <p:grpSpPr bwMode="auto">
          <a:xfrm>
            <a:off x="3200400" y="1522413"/>
            <a:ext cx="5197475" cy="4116387"/>
            <a:chOff x="2016" y="959"/>
            <a:chExt cx="3274" cy="2593"/>
          </a:xfrm>
        </p:grpSpPr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2016" y="2919"/>
              <a:ext cx="2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29" name="Group 61"/>
            <p:cNvGrpSpPr>
              <a:grpSpLocks/>
            </p:cNvGrpSpPr>
            <p:nvPr/>
          </p:nvGrpSpPr>
          <p:grpSpPr bwMode="auto">
            <a:xfrm>
              <a:off x="2208" y="959"/>
              <a:ext cx="3082" cy="2593"/>
              <a:chOff x="2208" y="959"/>
              <a:chExt cx="3082" cy="2593"/>
            </a:xfrm>
          </p:grpSpPr>
          <p:sp>
            <p:nvSpPr>
              <p:cNvPr id="7195" name="Line 27"/>
              <p:cNvSpPr>
                <a:spLocks noChangeShapeType="1"/>
              </p:cNvSpPr>
              <p:nvPr/>
            </p:nvSpPr>
            <p:spPr bwMode="auto">
              <a:xfrm>
                <a:off x="3168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Line 28"/>
              <p:cNvSpPr>
                <a:spLocks noChangeShapeType="1"/>
              </p:cNvSpPr>
              <p:nvPr/>
            </p:nvSpPr>
            <p:spPr bwMode="auto">
              <a:xfrm>
                <a:off x="3504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3840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Line 30"/>
              <p:cNvSpPr>
                <a:spLocks noChangeShapeType="1"/>
              </p:cNvSpPr>
              <p:nvPr/>
            </p:nvSpPr>
            <p:spPr bwMode="auto">
              <a:xfrm>
                <a:off x="4176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Line 31"/>
              <p:cNvSpPr>
                <a:spLocks noChangeShapeType="1"/>
              </p:cNvSpPr>
              <p:nvPr/>
            </p:nvSpPr>
            <p:spPr bwMode="auto">
              <a:xfrm>
                <a:off x="4512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Line 32"/>
              <p:cNvSpPr>
                <a:spLocks noChangeShapeType="1"/>
              </p:cNvSpPr>
              <p:nvPr/>
            </p:nvSpPr>
            <p:spPr bwMode="auto">
              <a:xfrm>
                <a:off x="4848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Line 33"/>
              <p:cNvSpPr>
                <a:spLocks noChangeShapeType="1"/>
              </p:cNvSpPr>
              <p:nvPr/>
            </p:nvSpPr>
            <p:spPr bwMode="auto">
              <a:xfrm>
                <a:off x="2544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auto">
              <a:xfrm>
                <a:off x="2208" y="2861"/>
                <a:ext cx="0" cy="1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Line 35"/>
              <p:cNvSpPr>
                <a:spLocks noChangeShapeType="1"/>
              </p:cNvSpPr>
              <p:nvPr/>
            </p:nvSpPr>
            <p:spPr bwMode="auto">
              <a:xfrm>
                <a:off x="2850" y="1104"/>
                <a:ext cx="0" cy="24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/>
            </p:nvSpPr>
            <p:spPr bwMode="auto">
              <a:xfrm>
                <a:off x="2775" y="2621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Line 37"/>
              <p:cNvSpPr>
                <a:spLocks noChangeShapeType="1"/>
              </p:cNvSpPr>
              <p:nvPr/>
            </p:nvSpPr>
            <p:spPr bwMode="auto">
              <a:xfrm>
                <a:off x="2778" y="2016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Line 38"/>
              <p:cNvSpPr>
                <a:spLocks noChangeShapeType="1"/>
              </p:cNvSpPr>
              <p:nvPr/>
            </p:nvSpPr>
            <p:spPr bwMode="auto">
              <a:xfrm>
                <a:off x="2778" y="1728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Line 39"/>
              <p:cNvSpPr>
                <a:spLocks noChangeShapeType="1"/>
              </p:cNvSpPr>
              <p:nvPr/>
            </p:nvSpPr>
            <p:spPr bwMode="auto">
              <a:xfrm>
                <a:off x="2778" y="1440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Line 40"/>
              <p:cNvSpPr>
                <a:spLocks noChangeShapeType="1"/>
              </p:cNvSpPr>
              <p:nvPr/>
            </p:nvSpPr>
            <p:spPr bwMode="auto">
              <a:xfrm>
                <a:off x="2778" y="1200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auto">
              <a:xfrm>
                <a:off x="2775" y="2304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Line 42"/>
              <p:cNvSpPr>
                <a:spLocks noChangeShapeType="1"/>
              </p:cNvSpPr>
              <p:nvPr/>
            </p:nvSpPr>
            <p:spPr bwMode="auto">
              <a:xfrm>
                <a:off x="2784" y="3216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1" name="Text Box 43"/>
              <p:cNvSpPr txBox="1">
                <a:spLocks noChangeArrowheads="1"/>
              </p:cNvSpPr>
              <p:nvPr/>
            </p:nvSpPr>
            <p:spPr bwMode="auto">
              <a:xfrm>
                <a:off x="5030" y="2783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600"/>
                  <a:t>x</a:t>
                </a:r>
              </a:p>
            </p:txBody>
          </p:sp>
          <p:sp>
            <p:nvSpPr>
              <p:cNvPr id="7212" name="Text Box 44"/>
              <p:cNvSpPr txBox="1">
                <a:spLocks noChangeArrowheads="1"/>
              </p:cNvSpPr>
              <p:nvPr/>
            </p:nvSpPr>
            <p:spPr bwMode="auto">
              <a:xfrm>
                <a:off x="2956" y="959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600"/>
                  <a:t>y</a:t>
                </a:r>
                <a:endParaRPr lang="en-US" altLang="en-US"/>
              </a:p>
            </p:txBody>
          </p:sp>
        </p:grpSp>
      </p:grpSp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4021138" y="18288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>
            <a:off x="4459288" y="22098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Oval 47"/>
          <p:cNvSpPr>
            <a:spLocks noChangeArrowheads="1"/>
          </p:cNvSpPr>
          <p:nvPr/>
        </p:nvSpPr>
        <p:spPr bwMode="auto">
          <a:xfrm>
            <a:off x="4965700" y="26670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Oval 48"/>
          <p:cNvSpPr>
            <a:spLocks noChangeArrowheads="1"/>
          </p:cNvSpPr>
          <p:nvPr/>
        </p:nvSpPr>
        <p:spPr bwMode="auto">
          <a:xfrm>
            <a:off x="5486400" y="31369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>
            <a:off x="6019800" y="35941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Oval 50"/>
          <p:cNvSpPr>
            <a:spLocks noChangeArrowheads="1"/>
          </p:cNvSpPr>
          <p:nvPr/>
        </p:nvSpPr>
        <p:spPr bwMode="auto">
          <a:xfrm>
            <a:off x="6553200" y="40894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19" name="Oval 51"/>
          <p:cNvSpPr>
            <a:spLocks noChangeArrowheads="1"/>
          </p:cNvSpPr>
          <p:nvPr/>
        </p:nvSpPr>
        <p:spPr bwMode="auto">
          <a:xfrm>
            <a:off x="7099300" y="45593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Oval 52"/>
          <p:cNvSpPr>
            <a:spLocks noChangeArrowheads="1"/>
          </p:cNvSpPr>
          <p:nvPr/>
        </p:nvSpPr>
        <p:spPr bwMode="auto">
          <a:xfrm>
            <a:off x="7620000" y="50292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425450" y="1447800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u="sng"/>
              <a:t>x-intercept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806450" y="2101850"/>
            <a:ext cx="117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(5, 0)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425450" y="2971800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u="sng"/>
              <a:t>y-intercept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806450" y="3625850"/>
            <a:ext cx="117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(0, 5)</a:t>
            </a:r>
          </a:p>
        </p:txBody>
      </p:sp>
    </p:spTree>
    <p:extLst>
      <p:ext uri="{BB962C8B-B14F-4D97-AF65-F5344CB8AC3E}">
        <p14:creationId xmlns:p14="http://schemas.microsoft.com/office/powerpoint/2010/main" val="304154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2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72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1" grpId="0" animBg="1"/>
      <p:bldP spid="7213" grpId="0" animBg="1"/>
      <p:bldP spid="7214" grpId="0" animBg="1"/>
      <p:bldP spid="7215" grpId="0" animBg="1"/>
      <p:bldP spid="7216" grpId="0" animBg="1"/>
      <p:bldP spid="7217" grpId="0" animBg="1"/>
      <p:bldP spid="7218" grpId="0" animBg="1"/>
      <p:bldP spid="7219" grpId="0" animBg="1"/>
      <p:bldP spid="7220" grpId="0" animBg="1"/>
      <p:bldP spid="7224" grpId="0" autoUpdateAnimBg="0"/>
      <p:bldP spid="7225" grpId="0" autoUpdateAnimBg="0"/>
      <p:bldP spid="7226" grpId="0" autoUpdateAnimBg="0"/>
      <p:bldP spid="72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4605338" y="489585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2      2</a:t>
            </a:r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 flipV="1">
            <a:off x="1447800" y="3429000"/>
            <a:ext cx="1524000" cy="2971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651125" y="152400"/>
            <a:ext cx="3152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Finding Intercepts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x-intercept: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667000" y="762000"/>
            <a:ext cx="1576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set y = 0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1306513"/>
            <a:ext cx="1944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y-intercept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667000" y="1306513"/>
            <a:ext cx="1576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set x = 0</a:t>
            </a: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H="1">
            <a:off x="2736850" y="36576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1441450" y="50419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355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3117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3498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1593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2630488" y="5410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2630488" y="4267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2620963" y="3886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2622550" y="4648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2630488" y="5791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3879850" y="490696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x</a:t>
            </a:r>
            <a:endParaRPr lang="en-US" altLang="en-US"/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2425700" y="3276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y</a:t>
            </a:r>
            <a:endParaRPr lang="en-US" alt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3879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1974850" y="4953000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2638425" y="6172200"/>
            <a:ext cx="238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914400" y="2533650"/>
            <a:ext cx="1866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2x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762000" y="33528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381000" y="3657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381000" y="3138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857250" y="3138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304800" y="3394075"/>
            <a:ext cx="609600" cy="285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/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-3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-2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-1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 0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 1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/>
              <a:t> 2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822325" y="36988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-3</a:t>
            </a:r>
            <a:endParaRPr lang="en-US" sz="2800"/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825500" y="41275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</a:t>
            </a:r>
            <a:endParaRPr lang="en-US" sz="2800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882650" y="4546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sz="2800"/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882650" y="4978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en-US" sz="2800"/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882650" y="5384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en-US" sz="2800"/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882650" y="5816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en-US" sz="2800"/>
          </a:p>
        </p:txBody>
      </p:sp>
      <p:sp>
        <p:nvSpPr>
          <p:cNvPr id="10300" name="Oval 60"/>
          <p:cNvSpPr>
            <a:spLocks noChangeArrowheads="1"/>
          </p:cNvSpPr>
          <p:nvPr/>
        </p:nvSpPr>
        <p:spPr bwMode="auto">
          <a:xfrm>
            <a:off x="1549400" y="6118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Oval 61"/>
          <p:cNvSpPr>
            <a:spLocks noChangeArrowheads="1"/>
          </p:cNvSpPr>
          <p:nvPr/>
        </p:nvSpPr>
        <p:spPr bwMode="auto">
          <a:xfrm>
            <a:off x="1930400" y="5356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Oval 62"/>
          <p:cNvSpPr>
            <a:spLocks noChangeArrowheads="1"/>
          </p:cNvSpPr>
          <p:nvPr/>
        </p:nvSpPr>
        <p:spPr bwMode="auto">
          <a:xfrm>
            <a:off x="2308225" y="4597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Oval 64"/>
          <p:cNvSpPr>
            <a:spLocks noChangeArrowheads="1"/>
          </p:cNvSpPr>
          <p:nvPr/>
        </p:nvSpPr>
        <p:spPr bwMode="auto">
          <a:xfrm>
            <a:off x="2679700" y="3835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4608513" y="200025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6858000" y="2011363"/>
            <a:ext cx="1944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4608513" y="2533650"/>
            <a:ext cx="184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y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4646613" y="3078163"/>
            <a:ext cx="186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2x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4646613" y="3611563"/>
            <a:ext cx="186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0 </a:t>
            </a:r>
            <a:r>
              <a:rPr lang="en-US" sz="3200" b="1"/>
              <a:t>=</a:t>
            </a:r>
            <a:r>
              <a:rPr lang="en-US" sz="3200"/>
              <a:t> 2x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4532313" y="3962400"/>
            <a:ext cx="1978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-3           -3</a:t>
            </a:r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4608513" y="4495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4514850" y="4432300"/>
            <a:ext cx="1363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-3 </a:t>
            </a:r>
            <a:r>
              <a:rPr lang="en-US" sz="3200" b="1"/>
              <a:t>=</a:t>
            </a:r>
            <a:r>
              <a:rPr lang="en-US" sz="3200"/>
              <a:t> 2x</a:t>
            </a:r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4608513" y="4953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5370513" y="4953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17" name="Object 77"/>
          <p:cNvGraphicFramePr>
            <a:graphicFrameLocks noChangeAspect="1"/>
          </p:cNvGraphicFramePr>
          <p:nvPr/>
        </p:nvGraphicFramePr>
        <p:xfrm>
          <a:off x="4876800" y="5410200"/>
          <a:ext cx="1295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Worksheet Builder Equation" r:id="rId3" imgW="495000" imgH="393480" progId="Equation">
                  <p:embed/>
                </p:oleObj>
              </mc:Choice>
              <mc:Fallback>
                <p:oleObj name="Worksheet Builder Equation" r:id="rId3" imgW="49500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12954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6881813" y="2533650"/>
            <a:ext cx="1849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x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6919913" y="3078163"/>
            <a:ext cx="186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2x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6934200" y="3611563"/>
            <a:ext cx="2136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2(0) </a:t>
            </a:r>
            <a:r>
              <a:rPr lang="en-US" sz="3200" b="1"/>
              <a:t>+</a:t>
            </a:r>
            <a:r>
              <a:rPr lang="en-US" sz="3200"/>
              <a:t> 3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7391400" y="4286250"/>
            <a:ext cx="1025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3</a:t>
            </a:r>
          </a:p>
        </p:txBody>
      </p:sp>
      <p:sp>
        <p:nvSpPr>
          <p:cNvPr id="10322" name="Oval 82"/>
          <p:cNvSpPr>
            <a:spLocks noChangeArrowheads="1"/>
          </p:cNvSpPr>
          <p:nvPr/>
        </p:nvSpPr>
        <p:spPr bwMode="auto">
          <a:xfrm>
            <a:off x="4724400" y="5410200"/>
            <a:ext cx="18288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3" name="Oval 83"/>
          <p:cNvSpPr>
            <a:spLocks noChangeArrowheads="1"/>
          </p:cNvSpPr>
          <p:nvPr/>
        </p:nvSpPr>
        <p:spPr bwMode="auto">
          <a:xfrm>
            <a:off x="7239000" y="4343400"/>
            <a:ext cx="1295400" cy="533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6" grpId="0" autoUpdateAnimBg="0"/>
      <p:bldP spid="10305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6" grpId="0" animBg="1"/>
      <p:bldP spid="10277" grpId="0" animBg="1"/>
      <p:bldP spid="10278" grpId="0" autoUpdateAnimBg="0"/>
      <p:bldP spid="10279" grpId="0" autoUpdateAnimBg="0"/>
      <p:bldP spid="10280" grpId="0" animBg="1"/>
      <p:bldP spid="10281" grpId="0" animBg="1"/>
      <p:bldP spid="10282" grpId="0" animBg="1"/>
      <p:bldP spid="10283" grpId="0" autoUpdateAnimBg="0"/>
      <p:bldP spid="10289" grpId="0" animBg="1"/>
      <p:bldP spid="10290" grpId="0" animBg="1"/>
      <p:bldP spid="10291" grpId="0" autoUpdateAnimBg="0"/>
      <p:bldP spid="10292" grpId="0" autoUpdateAnimBg="0"/>
      <p:bldP spid="10293" grpId="0" autoUpdateAnimBg="0"/>
      <p:bldP spid="10294" grpId="0" autoUpdateAnimBg="0"/>
      <p:bldP spid="10295" grpId="0" autoUpdateAnimBg="0"/>
      <p:bldP spid="10296" grpId="0" autoUpdateAnimBg="0"/>
      <p:bldP spid="10297" grpId="0" autoUpdateAnimBg="0"/>
      <p:bldP spid="10298" grpId="0" autoUpdateAnimBg="0"/>
      <p:bldP spid="10299" grpId="0" autoUpdateAnimBg="0"/>
      <p:bldP spid="10300" grpId="0" animBg="1"/>
      <p:bldP spid="10301" grpId="0" animBg="1"/>
      <p:bldP spid="10302" grpId="0" animBg="1"/>
      <p:bldP spid="10304" grpId="0" animBg="1"/>
      <p:bldP spid="10306" grpId="0" autoUpdateAnimBg="0"/>
      <p:bldP spid="10307" grpId="0" autoUpdateAnimBg="0"/>
      <p:bldP spid="10308" grpId="0" autoUpdateAnimBg="0"/>
      <p:bldP spid="10309" grpId="0" autoUpdateAnimBg="0"/>
      <p:bldP spid="10310" grpId="0" autoUpdateAnimBg="0"/>
      <p:bldP spid="10311" grpId="0" autoUpdateAnimBg="0"/>
      <p:bldP spid="10312" grpId="0" animBg="1"/>
      <p:bldP spid="10313" grpId="0" autoUpdateAnimBg="0"/>
      <p:bldP spid="10314" grpId="0" animBg="1"/>
      <p:bldP spid="10315" grpId="0" animBg="1"/>
      <p:bldP spid="10318" grpId="0" autoUpdateAnimBg="0"/>
      <p:bldP spid="10319" grpId="0" autoUpdateAnimBg="0"/>
      <p:bldP spid="10320" grpId="0" autoUpdateAnimBg="0"/>
      <p:bldP spid="10321" grpId="0" autoUpdateAnimBg="0"/>
      <p:bldP spid="10322" grpId="0" animBg="1"/>
      <p:bldP spid="103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441825" y="3651250"/>
            <a:ext cx="109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4     4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39775" y="258763"/>
            <a:ext cx="604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Find the x-intercept and y-intercept.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1543050"/>
            <a:ext cx="2509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1) 4x </a:t>
            </a:r>
            <a:r>
              <a:rPr lang="en-US" sz="3200" b="1"/>
              <a:t>+</a:t>
            </a:r>
            <a:r>
              <a:rPr lang="en-US" sz="3200"/>
              <a:t> 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465513" y="93345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48400" y="927100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467100" y="2100263"/>
            <a:ext cx="2070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4x </a:t>
            </a:r>
            <a:r>
              <a:rPr lang="en-US" sz="3200" b="1"/>
              <a:t>+</a:t>
            </a:r>
            <a:r>
              <a:rPr lang="en-US" sz="3200"/>
              <a:t> 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00400" y="2667000"/>
            <a:ext cx="2339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4x </a:t>
            </a:r>
            <a:r>
              <a:rPr lang="en-US" sz="3200" b="1"/>
              <a:t>+</a:t>
            </a:r>
            <a:r>
              <a:rPr lang="en-US" sz="3200"/>
              <a:t> 2(0)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489325" y="1524000"/>
            <a:ext cx="191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y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321175" y="3219450"/>
            <a:ext cx="1228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4x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419600" y="3733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181600" y="3733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4525963" y="4114800"/>
          <a:ext cx="10366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Worksheet Builder Equation" r:id="rId3" imgW="380880" imgH="393480" progId="Equation">
                  <p:embed/>
                </p:oleObj>
              </mc:Choice>
              <mc:Fallback>
                <p:oleObj name="Worksheet Builder Equation" r:id="rId3" imgW="38088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4114800"/>
                        <a:ext cx="10366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4495800" y="5181600"/>
          <a:ext cx="10366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Worksheet Builder Equation" r:id="rId5" imgW="380880" imgH="393480" progId="Equation">
                  <p:embed/>
                </p:oleObj>
              </mc:Choice>
              <mc:Fallback>
                <p:oleObj name="Worksheet Builder Equation" r:id="rId5" imgW="38088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81600"/>
                        <a:ext cx="10366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4445000" y="5194300"/>
            <a:ext cx="13716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286500" y="2100263"/>
            <a:ext cx="2070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4x </a:t>
            </a:r>
            <a:r>
              <a:rPr lang="en-US" sz="3200" b="1"/>
              <a:t>+</a:t>
            </a:r>
            <a:r>
              <a:rPr lang="en-US" sz="3200"/>
              <a:t> 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19800" y="2667000"/>
            <a:ext cx="2339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4(0) </a:t>
            </a:r>
            <a:r>
              <a:rPr lang="en-US" sz="3200" b="1"/>
              <a:t>+</a:t>
            </a:r>
            <a:r>
              <a:rPr lang="en-US" sz="3200"/>
              <a:t> 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308725" y="1524000"/>
            <a:ext cx="191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x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7140575" y="3219450"/>
            <a:ext cx="1228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2y </a:t>
            </a:r>
            <a:r>
              <a:rPr lang="en-US" sz="3200" b="1"/>
              <a:t>=</a:t>
            </a:r>
            <a:r>
              <a:rPr lang="en-US" sz="3200"/>
              <a:t> 6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7239000" y="3733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8001000" y="3733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7261225" y="3651250"/>
            <a:ext cx="1098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2     2</a:t>
            </a:r>
          </a:p>
        </p:txBody>
      </p:sp>
      <p:graphicFrame>
        <p:nvGraphicFramePr>
          <p:cNvPr id="12320" name="Object 32"/>
          <p:cNvGraphicFramePr>
            <a:graphicFrameLocks noChangeAspect="1"/>
          </p:cNvGraphicFramePr>
          <p:nvPr/>
        </p:nvGraphicFramePr>
        <p:xfrm>
          <a:off x="7381875" y="4391025"/>
          <a:ext cx="9636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Worksheet Builder Equation" r:id="rId7" imgW="355320" imgH="190440" progId="Equation">
                  <p:embed/>
                </p:oleObj>
              </mc:Choice>
              <mc:Fallback>
                <p:oleObj name="Worksheet Builder Equation" r:id="rId7" imgW="35532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75" y="4391025"/>
                        <a:ext cx="96361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3" name="Oval 35"/>
          <p:cNvSpPr>
            <a:spLocks noChangeArrowheads="1"/>
          </p:cNvSpPr>
          <p:nvPr/>
        </p:nvSpPr>
        <p:spPr bwMode="auto">
          <a:xfrm>
            <a:off x="7226300" y="4318000"/>
            <a:ext cx="12954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9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utoUpdateAnimBg="0"/>
      <p:bldP spid="12303" grpId="0" autoUpdateAnimBg="0"/>
      <p:bldP spid="12304" grpId="0" autoUpdateAnimBg="0"/>
      <p:bldP spid="12305" grpId="0" autoUpdateAnimBg="0"/>
      <p:bldP spid="12306" grpId="0" autoUpdateAnimBg="0"/>
      <p:bldP spid="12307" grpId="0" animBg="1"/>
      <p:bldP spid="12308" grpId="0" animBg="1"/>
      <p:bldP spid="12312" grpId="0" animBg="1"/>
      <p:bldP spid="12313" grpId="0" autoUpdateAnimBg="0"/>
      <p:bldP spid="12314" grpId="0" autoUpdateAnimBg="0"/>
      <p:bldP spid="12315" grpId="0" autoUpdateAnimBg="0"/>
      <p:bldP spid="12316" grpId="0" autoUpdateAnimBg="0"/>
      <p:bldP spid="12317" grpId="0" animBg="1"/>
      <p:bldP spid="12318" grpId="0" animBg="1"/>
      <p:bldP spid="12319" grpId="0" autoUpdateAnimBg="0"/>
      <p:bldP spid="123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4129088" y="363220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3      3</a:t>
            </a:r>
          </a:p>
        </p:txBody>
      </p:sp>
      <p:sp>
        <p:nvSpPr>
          <p:cNvPr id="14339" name="Text Box 1027"/>
          <p:cNvSpPr txBox="1">
            <a:spLocks noChangeArrowheads="1"/>
          </p:cNvSpPr>
          <p:nvPr/>
        </p:nvSpPr>
        <p:spPr bwMode="auto">
          <a:xfrm>
            <a:off x="739775" y="258763"/>
            <a:ext cx="604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Find the x-intercept and y-intercept.</a:t>
            </a:r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533400" y="1543050"/>
            <a:ext cx="2344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2) 3x </a:t>
            </a:r>
            <a:r>
              <a:rPr lang="en-US" sz="3200" b="1"/>
              <a:t>-</a:t>
            </a:r>
            <a:r>
              <a:rPr lang="en-US" sz="3200"/>
              <a:t> 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3465513" y="93345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6405563" y="92710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4343" name="Text Box 1031"/>
          <p:cNvSpPr txBox="1">
            <a:spLocks noChangeArrowheads="1"/>
          </p:cNvSpPr>
          <p:nvPr/>
        </p:nvSpPr>
        <p:spPr bwMode="auto">
          <a:xfrm>
            <a:off x="3467100" y="2100263"/>
            <a:ext cx="190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3x </a:t>
            </a:r>
            <a:r>
              <a:rPr lang="en-US" sz="3200" b="1"/>
              <a:t>-</a:t>
            </a:r>
            <a:r>
              <a:rPr lang="en-US" sz="3200"/>
              <a:t> 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44" name="Text Box 1032"/>
          <p:cNvSpPr txBox="1">
            <a:spLocks noChangeArrowheads="1"/>
          </p:cNvSpPr>
          <p:nvPr/>
        </p:nvSpPr>
        <p:spPr bwMode="auto">
          <a:xfrm>
            <a:off x="3200400" y="2667000"/>
            <a:ext cx="2174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3x </a:t>
            </a:r>
            <a:r>
              <a:rPr lang="en-US" sz="3200" b="1"/>
              <a:t>-</a:t>
            </a:r>
            <a:r>
              <a:rPr lang="en-US" sz="3200"/>
              <a:t> (0)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45" name="Text Box 1033"/>
          <p:cNvSpPr txBox="1">
            <a:spLocks noChangeArrowheads="1"/>
          </p:cNvSpPr>
          <p:nvPr/>
        </p:nvSpPr>
        <p:spPr bwMode="auto">
          <a:xfrm>
            <a:off x="3489325" y="1524000"/>
            <a:ext cx="191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y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4346" name="Text Box 1034"/>
          <p:cNvSpPr txBox="1">
            <a:spLocks noChangeArrowheads="1"/>
          </p:cNvSpPr>
          <p:nvPr/>
        </p:nvSpPr>
        <p:spPr bwMode="auto">
          <a:xfrm>
            <a:off x="4008438" y="3200400"/>
            <a:ext cx="1363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3x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47" name="Line 1035"/>
          <p:cNvSpPr>
            <a:spLocks noChangeShapeType="1"/>
          </p:cNvSpPr>
          <p:nvPr/>
        </p:nvSpPr>
        <p:spPr bwMode="auto">
          <a:xfrm>
            <a:off x="4106863" y="37147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036"/>
          <p:cNvSpPr>
            <a:spLocks noChangeShapeType="1"/>
          </p:cNvSpPr>
          <p:nvPr/>
        </p:nvSpPr>
        <p:spPr bwMode="auto">
          <a:xfrm>
            <a:off x="4945063" y="371475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9" name="Object 1037"/>
          <p:cNvGraphicFramePr>
            <a:graphicFrameLocks noChangeAspect="1"/>
          </p:cNvGraphicFramePr>
          <p:nvPr/>
        </p:nvGraphicFramePr>
        <p:xfrm>
          <a:off x="4114800" y="4191000"/>
          <a:ext cx="1309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Worksheet Builder Equation" r:id="rId3" imgW="482400" imgH="393480" progId="Equation">
                  <p:embed/>
                </p:oleObj>
              </mc:Choice>
              <mc:Fallback>
                <p:oleObj name="Worksheet Builder Equation" r:id="rId3" imgW="48240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191000"/>
                        <a:ext cx="1309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Oval 1039"/>
          <p:cNvSpPr>
            <a:spLocks noChangeArrowheads="1"/>
          </p:cNvSpPr>
          <p:nvPr/>
        </p:nvSpPr>
        <p:spPr bwMode="auto">
          <a:xfrm>
            <a:off x="3962400" y="4191000"/>
            <a:ext cx="18288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040"/>
          <p:cNvSpPr txBox="1">
            <a:spLocks noChangeArrowheads="1"/>
          </p:cNvSpPr>
          <p:nvPr/>
        </p:nvSpPr>
        <p:spPr bwMode="auto">
          <a:xfrm>
            <a:off x="6443663" y="2100263"/>
            <a:ext cx="190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3x </a:t>
            </a:r>
            <a:r>
              <a:rPr lang="en-US" sz="3200" b="1"/>
              <a:t>-</a:t>
            </a:r>
            <a:r>
              <a:rPr lang="en-US" sz="3200"/>
              <a:t> 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53" name="Text Box 1041"/>
          <p:cNvSpPr txBox="1">
            <a:spLocks noChangeArrowheads="1"/>
          </p:cNvSpPr>
          <p:nvPr/>
        </p:nvSpPr>
        <p:spPr bwMode="auto">
          <a:xfrm>
            <a:off x="6176963" y="2667000"/>
            <a:ext cx="2174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3(0) </a:t>
            </a:r>
            <a:r>
              <a:rPr lang="en-US" sz="3200" b="1"/>
              <a:t>-</a:t>
            </a:r>
            <a:r>
              <a:rPr lang="en-US" sz="3200"/>
              <a:t> 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sp>
        <p:nvSpPr>
          <p:cNvPr id="14354" name="Text Box 1042"/>
          <p:cNvSpPr txBox="1">
            <a:spLocks noChangeArrowheads="1"/>
          </p:cNvSpPr>
          <p:nvPr/>
        </p:nvSpPr>
        <p:spPr bwMode="auto">
          <a:xfrm>
            <a:off x="6465888" y="1524000"/>
            <a:ext cx="1916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x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4355" name="Text Box 1043"/>
          <p:cNvSpPr txBox="1">
            <a:spLocks noChangeArrowheads="1"/>
          </p:cNvSpPr>
          <p:nvPr/>
        </p:nvSpPr>
        <p:spPr bwMode="auto">
          <a:xfrm>
            <a:off x="7061200" y="32305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/>
              <a:t>-</a:t>
            </a:r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-5</a:t>
            </a:r>
          </a:p>
        </p:txBody>
      </p:sp>
      <p:graphicFrame>
        <p:nvGraphicFramePr>
          <p:cNvPr id="14359" name="Object 1047"/>
          <p:cNvGraphicFramePr>
            <a:graphicFrameLocks noChangeAspect="1"/>
          </p:cNvGraphicFramePr>
          <p:nvPr/>
        </p:nvGraphicFramePr>
        <p:xfrm>
          <a:off x="7251700" y="4479925"/>
          <a:ext cx="9286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Worksheet Builder Equation" r:id="rId5" imgW="342720" imgH="190440" progId="Equation">
                  <p:embed/>
                </p:oleObj>
              </mc:Choice>
              <mc:Fallback>
                <p:oleObj name="Worksheet Builder Equation" r:id="rId5" imgW="34272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700" y="4479925"/>
                        <a:ext cx="9286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0" name="Oval 1048"/>
          <p:cNvSpPr>
            <a:spLocks noChangeArrowheads="1"/>
          </p:cNvSpPr>
          <p:nvPr/>
        </p:nvSpPr>
        <p:spPr bwMode="auto">
          <a:xfrm>
            <a:off x="7078663" y="4406900"/>
            <a:ext cx="12954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1049"/>
          <p:cNvSpPr txBox="1">
            <a:spLocks noChangeArrowheads="1"/>
          </p:cNvSpPr>
          <p:nvPr/>
        </p:nvSpPr>
        <p:spPr bwMode="auto">
          <a:xfrm>
            <a:off x="6580188" y="3763963"/>
            <a:ext cx="1903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/>
              <a:t>-</a:t>
            </a:r>
            <a:r>
              <a:rPr lang="en-US" sz="3200"/>
              <a:t>1(</a:t>
            </a:r>
            <a:r>
              <a:rPr lang="en-US" sz="3200" b="1"/>
              <a:t>-</a:t>
            </a:r>
            <a:r>
              <a:rPr lang="en-US" sz="3200"/>
              <a:t>y </a:t>
            </a:r>
            <a:r>
              <a:rPr lang="en-US" sz="3200" b="1"/>
              <a:t>=</a:t>
            </a:r>
            <a:r>
              <a:rPr lang="en-US" sz="3200"/>
              <a:t> -5)</a:t>
            </a:r>
          </a:p>
        </p:txBody>
      </p:sp>
    </p:spTree>
    <p:extLst>
      <p:ext uri="{BB962C8B-B14F-4D97-AF65-F5344CB8AC3E}">
        <p14:creationId xmlns:p14="http://schemas.microsoft.com/office/powerpoint/2010/main" val="159557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3" grpId="0" autoUpdateAnimBg="0"/>
      <p:bldP spid="14344" grpId="0" autoUpdateAnimBg="0"/>
      <p:bldP spid="14345" grpId="0" autoUpdateAnimBg="0"/>
      <p:bldP spid="14346" grpId="0" autoUpdateAnimBg="0"/>
      <p:bldP spid="14347" grpId="0" animBg="1"/>
      <p:bldP spid="14348" grpId="0" animBg="1"/>
      <p:bldP spid="14351" grpId="0" animBg="1"/>
      <p:bldP spid="14352" grpId="0" autoUpdateAnimBg="0"/>
      <p:bldP spid="14353" grpId="0" autoUpdateAnimBg="0"/>
      <p:bldP spid="14354" grpId="0" autoUpdateAnimBg="0"/>
      <p:bldP spid="14355" grpId="0" autoUpdateAnimBg="0"/>
      <p:bldP spid="14360" grpId="0" animBg="1"/>
      <p:bldP spid="1436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39775" y="258763"/>
            <a:ext cx="604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Find the x-intercept and y-intercept.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46125" y="154305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3) x </a:t>
            </a:r>
            <a:r>
              <a:rPr lang="en-US" sz="3200" b="1" dirty="0"/>
              <a:t>=</a:t>
            </a:r>
            <a:r>
              <a:rPr lang="en-US" sz="3200" dirty="0"/>
              <a:t> -3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47713" y="3200400"/>
            <a:ext cx="623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4)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62000" y="4754563"/>
            <a:ext cx="1566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5) x </a:t>
            </a:r>
            <a:r>
              <a:rPr lang="en-US" sz="3200" b="1"/>
              <a:t>=</a:t>
            </a:r>
            <a:r>
              <a:rPr lang="en-US" sz="3200"/>
              <a:t> 0 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298575" y="3273425"/>
          <a:ext cx="11795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Worksheet Builder Equation" r:id="rId3" imgW="444240" imgH="203040" progId="Equation">
                  <p:embed/>
                </p:oleObj>
              </mc:Choice>
              <mc:Fallback>
                <p:oleObj name="Worksheet Builder Equation" r:id="rId3" imgW="444240" imgH="2030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3273425"/>
                        <a:ext cx="11795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465513" y="93345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248400" y="927100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00400" y="1543050"/>
            <a:ext cx="2817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</a:rPr>
              <a:t>x </a:t>
            </a:r>
            <a:r>
              <a:rPr lang="en-US" sz="3200" b="1" dirty="0">
                <a:solidFill>
                  <a:srgbClr val="CC0000"/>
                </a:solidFill>
              </a:rPr>
              <a:t>=</a:t>
            </a:r>
            <a:r>
              <a:rPr lang="en-US" sz="3200" dirty="0">
                <a:solidFill>
                  <a:srgbClr val="CC0000"/>
                </a:solidFill>
              </a:rPr>
              <a:t> -3  or  (-3,0)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761163" y="1541463"/>
            <a:ext cx="974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none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886200" y="3225800"/>
            <a:ext cx="974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C0000"/>
                </a:solidFill>
              </a:rPr>
              <a:t>none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779838" y="4754563"/>
            <a:ext cx="96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(0,0)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705600" y="4752975"/>
            <a:ext cx="117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y-axis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664519" y="3230562"/>
            <a:ext cx="12602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(0,─1)</a:t>
            </a:r>
            <a:endParaRPr lang="en-US" sz="32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4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utoUpdateAnimBg="0"/>
      <p:bldP spid="11274" grpId="0" autoUpdateAnimBg="0"/>
      <p:bldP spid="11276" grpId="0" autoUpdateAnimBg="0"/>
      <p:bldP spid="11277" grpId="0" autoUpdateAnimBg="0"/>
      <p:bldP spid="11278" grpId="0" autoUpdateAnimBg="0"/>
      <p:bldP spid="1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547813" y="4830763"/>
            <a:ext cx="1266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-3    -3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447800" y="4424363"/>
            <a:ext cx="1363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-3y </a:t>
            </a:r>
            <a:r>
              <a:rPr lang="en-US" sz="3200" b="1"/>
              <a:t>=</a:t>
            </a:r>
            <a:r>
              <a:rPr lang="en-US" sz="3200"/>
              <a:t> 8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49400" y="2209800"/>
            <a:ext cx="1228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2x </a:t>
            </a:r>
            <a:r>
              <a:rPr lang="en-US" sz="3200" b="1"/>
              <a:t>=</a:t>
            </a:r>
            <a:r>
              <a:rPr lang="en-US" sz="3200"/>
              <a:t> 8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87500" y="261620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2      2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18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Graph using the x-intercept and y-intercept.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22325" y="685800"/>
            <a:ext cx="2197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2x </a:t>
            </a:r>
            <a:r>
              <a:rPr lang="en-US" sz="3600" b="1"/>
              <a:t>-</a:t>
            </a:r>
            <a:r>
              <a:rPr lang="en-US" sz="3600"/>
              <a:t> 3y </a:t>
            </a:r>
            <a:r>
              <a:rPr lang="en-US" sz="3600" b="1"/>
              <a:t>=</a:t>
            </a:r>
            <a:r>
              <a:rPr lang="en-US" sz="3600"/>
              <a:t> 8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93688" y="1295400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x-intercept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09800" y="1295400"/>
            <a:ext cx="191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y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50863" y="1752600"/>
            <a:ext cx="2243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2x </a:t>
            </a:r>
            <a:r>
              <a:rPr lang="en-US" sz="3200" b="1"/>
              <a:t>-</a:t>
            </a:r>
            <a:r>
              <a:rPr lang="en-US" sz="3200"/>
              <a:t> 3(0) </a:t>
            </a:r>
            <a:r>
              <a:rPr lang="en-US" sz="3200" b="1"/>
              <a:t>=</a:t>
            </a:r>
            <a:r>
              <a:rPr lang="en-US" sz="3200"/>
              <a:t> 8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600200" y="27130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362200" y="271303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276600" y="2459038"/>
            <a:ext cx="1025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x </a:t>
            </a:r>
            <a:r>
              <a:rPr lang="en-US" sz="3200" b="1"/>
              <a:t>=</a:t>
            </a:r>
            <a:r>
              <a:rPr lang="en-US" sz="3200"/>
              <a:t> 4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92438" y="2870200"/>
            <a:ext cx="1503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or (4, 0)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04800" y="3429000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y-intercept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220913" y="3429000"/>
            <a:ext cx="1916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(Set x </a:t>
            </a:r>
            <a:r>
              <a:rPr lang="en-US" sz="3200" b="1"/>
              <a:t>=</a:t>
            </a:r>
            <a:r>
              <a:rPr lang="en-US" sz="3200"/>
              <a:t> 0)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57213" y="3886200"/>
            <a:ext cx="2243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2(0) </a:t>
            </a:r>
            <a:r>
              <a:rPr lang="en-US" sz="3200" b="1"/>
              <a:t>-</a:t>
            </a:r>
            <a:r>
              <a:rPr lang="en-US" sz="3200"/>
              <a:t> 3y </a:t>
            </a:r>
            <a:r>
              <a:rPr lang="en-US" sz="3200" b="1"/>
              <a:t>=</a:t>
            </a:r>
            <a:r>
              <a:rPr lang="en-US" sz="3200"/>
              <a:t> 8</a:t>
            </a: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611313" y="492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373313" y="492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84" name="Object 24"/>
          <p:cNvGraphicFramePr>
            <a:graphicFrameLocks noChangeAspect="1"/>
          </p:cNvGraphicFramePr>
          <p:nvPr/>
        </p:nvGraphicFramePr>
        <p:xfrm>
          <a:off x="2995613" y="4267200"/>
          <a:ext cx="1630362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Equation" r:id="rId3" imgW="571320" imgH="393480" progId="Equation.DSMT4">
                  <p:embed/>
                </p:oleObj>
              </mc:Choice>
              <mc:Fallback>
                <p:oleObj name="Equation" r:id="rId3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267200"/>
                        <a:ext cx="1630362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4800600" y="3810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8705850" y="3657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endParaRPr lang="en-US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641985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7170738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6740525" y="3438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53586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90257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826452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863282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4972050" y="3743325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533876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570071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6069013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6435725" y="3743325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6740525" y="3057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6740525" y="2676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6740525" y="2295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 flipH="1">
            <a:off x="6807200" y="20574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6740525" y="5343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6740525" y="4962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6740525" y="4200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>
            <a:off x="6740525" y="4581525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Oval 53"/>
          <p:cNvSpPr>
            <a:spLocks noChangeArrowheads="1"/>
          </p:cNvSpPr>
          <p:nvPr/>
        </p:nvSpPr>
        <p:spPr bwMode="auto">
          <a:xfrm>
            <a:off x="6743700" y="477520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Oval 56"/>
          <p:cNvSpPr>
            <a:spLocks noChangeArrowheads="1"/>
          </p:cNvSpPr>
          <p:nvPr/>
        </p:nvSpPr>
        <p:spPr bwMode="auto">
          <a:xfrm>
            <a:off x="8208963" y="3751263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 flipV="1">
            <a:off x="5715000" y="3429000"/>
            <a:ext cx="3124200" cy="2133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420" name="Object 60"/>
          <p:cNvGraphicFramePr>
            <a:graphicFrameLocks noChangeAspect="1"/>
          </p:cNvGraphicFramePr>
          <p:nvPr/>
        </p:nvGraphicFramePr>
        <p:xfrm>
          <a:off x="2798763" y="5249863"/>
          <a:ext cx="2281237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Equation" r:id="rId5" imgW="799920" imgH="431640" progId="Equation.DSMT4">
                  <p:embed/>
                </p:oleObj>
              </mc:Choice>
              <mc:Fallback>
                <p:oleObj name="Equation" r:id="rId5" imgW="799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5249863"/>
                        <a:ext cx="2281237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1" name="Oval 61"/>
          <p:cNvSpPr>
            <a:spLocks noChangeArrowheads="1"/>
          </p:cNvSpPr>
          <p:nvPr/>
        </p:nvSpPr>
        <p:spPr bwMode="auto">
          <a:xfrm>
            <a:off x="2895600" y="2514600"/>
            <a:ext cx="17526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Oval 62"/>
          <p:cNvSpPr>
            <a:spLocks noChangeArrowheads="1"/>
          </p:cNvSpPr>
          <p:nvPr/>
        </p:nvSpPr>
        <p:spPr bwMode="auto">
          <a:xfrm>
            <a:off x="2743200" y="4267200"/>
            <a:ext cx="2667000" cy="23622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3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1" grpId="0" autoUpdateAnimBg="0"/>
      <p:bldP spid="15378" grpId="0" autoUpdateAnimBg="0"/>
      <p:bldP spid="15368" grpId="0" autoUpdateAnimBg="0"/>
      <p:bldP spid="15371" grpId="0" autoUpdateAnimBg="0"/>
      <p:bldP spid="15364" grpId="0" autoUpdateAnimBg="0"/>
      <p:bldP spid="15365" grpId="0" autoUpdateAnimBg="0"/>
      <p:bldP spid="15366" grpId="0" autoUpdateAnimBg="0"/>
      <p:bldP spid="15369" grpId="0" animBg="1"/>
      <p:bldP spid="15370" grpId="0" animBg="1"/>
      <p:bldP spid="15372" grpId="0" autoUpdateAnimBg="0"/>
      <p:bldP spid="15373" grpId="0" autoUpdateAnimBg="0"/>
      <p:bldP spid="15374" grpId="0" autoUpdateAnimBg="0"/>
      <p:bldP spid="15375" grpId="0" autoUpdateAnimBg="0"/>
      <p:bldP spid="15376" grpId="0" autoUpdateAnimBg="0"/>
      <p:bldP spid="15379" grpId="0" animBg="1"/>
      <p:bldP spid="15380" grpId="0" animBg="1"/>
      <p:bldP spid="15413" grpId="0" animBg="1"/>
      <p:bldP spid="15416" grpId="0" animBg="1"/>
      <p:bldP spid="15419" grpId="0" animBg="1"/>
      <p:bldP spid="15421" grpId="0" animBg="1"/>
      <p:bldP spid="154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685800" y="14478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Objective - To </a:t>
            </a:r>
            <a:r>
              <a:rPr lang="en-US" sz="3600" dirty="0" smtClean="0">
                <a:solidFill>
                  <a:schemeClr val="tx2"/>
                </a:solidFill>
              </a:rPr>
              <a:t>identify standard form notation and work with intercepts for graphing.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STANDARD FORM of a</a:t>
            </a:r>
            <a:br>
              <a:rPr lang="en-US" dirty="0" smtClean="0"/>
            </a:br>
            <a:r>
              <a:rPr lang="en-US" dirty="0" smtClean="0"/>
              <a:t>LINEAR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In order to use elimination, we must first be able to write an equation in STANDARD FORM with integer coefficients.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 smtClean="0"/>
                  <a:t>	Remember INTEGER means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NO FRACTIONS or DECIMALS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Standard form of a Linear Equation looks like: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or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852" t="-1553" r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0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/>
              <a:t>Step 1: Eliminate fractions if necessary by multiplying the </a:t>
            </a:r>
            <a:r>
              <a:rPr lang="en-US" dirty="0"/>
              <a:t>entire equation by the </a:t>
            </a:r>
            <a:r>
              <a:rPr lang="en-US" dirty="0" smtClean="0"/>
              <a:t>LCD.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/>
              <a:t>Step 2: </a:t>
            </a:r>
            <a:r>
              <a:rPr lang="en-US" dirty="0"/>
              <a:t>Move all variable terms to the left and all constant terms to the right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/>
              <a:t>Step 3:  Negate all terms (change all signs) if needed to start with a positive leading coefficient.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3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  <a:blipFill rotWithShape="1">
                <a:blip r:embed="rId2"/>
                <a:stretch>
                  <a:fillRect l="-1852" t="-5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4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  <a:blipFill rotWithShape="1">
                <a:blip r:embed="rId2"/>
                <a:stretch>
                  <a:fillRect l="-1852" t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8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  <a:blipFill rotWithShape="1">
                <a:blip r:embed="rId2"/>
                <a:stretch>
                  <a:fillRect l="-1852" t="-5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8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+6=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  <a:blipFill rotWithShape="1">
                <a:blip r:embed="rId2"/>
                <a:stretch>
                  <a:fillRect l="-1852" t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71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</a:rPr>
              <a:t>Methods for Graphing: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066800"/>
            <a:ext cx="9067800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There are several methods for graphing:</a:t>
            </a:r>
          </a:p>
          <a:p>
            <a:endParaRPr lang="en-US" dirty="0">
              <a:latin typeface="Calibri" pitchFamily="34" charset="0"/>
            </a:endParaRPr>
          </a:p>
          <a:p>
            <a:pPr marL="1371600" lvl="2" indent="-457200">
              <a:spcAft>
                <a:spcPts val="200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Create a TABLE of VALUES and plot the points</a:t>
            </a:r>
          </a:p>
          <a:p>
            <a:pPr marL="1371600" lvl="2" indent="-457200">
              <a:spcAft>
                <a:spcPts val="200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Write the equations in SLOPE-INTERCEPT form to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plot the y-intercept and count the rise &amp; run</a:t>
            </a:r>
          </a:p>
          <a:p>
            <a:pPr marL="1371600" lvl="2" indent="-457200">
              <a:spcAft>
                <a:spcPts val="200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Plot the INTERCEPTS</a:t>
            </a:r>
          </a:p>
        </p:txBody>
      </p:sp>
    </p:spTree>
    <p:extLst>
      <p:ext uri="{BB962C8B-B14F-4D97-AF65-F5344CB8AC3E}">
        <p14:creationId xmlns:p14="http://schemas.microsoft.com/office/powerpoint/2010/main" val="35210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716</Words>
  <Application>Microsoft Office PowerPoint</Application>
  <PresentationFormat>On-screen Show (4:3)</PresentationFormat>
  <Paragraphs>166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Worksheet Builder Equation</vt:lpstr>
      <vt:lpstr>Equation</vt:lpstr>
      <vt:lpstr>Standard Form of Linear Equations &amp; Intercepts</vt:lpstr>
      <vt:lpstr>PowerPoint Presentation</vt:lpstr>
      <vt:lpstr>STANDARD FORM of a LINEAR EQUATION</vt:lpstr>
      <vt:lpstr>Rewriting in STANDARD FORM</vt:lpstr>
      <vt:lpstr>Rewriting in STANDARD FORM</vt:lpstr>
      <vt:lpstr>Rewriting in STANDARD FORM</vt:lpstr>
      <vt:lpstr>Rewriting in STANDARD FORM</vt:lpstr>
      <vt:lpstr>Rewriting in STANDARD FORM</vt:lpstr>
      <vt:lpstr>PowerPoint Presentation</vt:lpstr>
      <vt:lpstr>The INTERCEPTS</vt:lpstr>
      <vt:lpstr>PowerPoint Presentation</vt:lpstr>
      <vt:lpstr>FINDING the INTERCEPTS</vt:lpstr>
      <vt:lpstr>FINDING the INTERCEPTS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- To transform formulas and to use formulas to find area and volume of geometric figures.</dc:title>
  <dc:creator>James Wenk</dc:creator>
  <cp:lastModifiedBy>Amplo, William (wamplo@psusd.us)</cp:lastModifiedBy>
  <cp:revision>42</cp:revision>
  <dcterms:created xsi:type="dcterms:W3CDTF">2002-01-03T06:30:17Z</dcterms:created>
  <dcterms:modified xsi:type="dcterms:W3CDTF">2015-12-01T18:43:47Z</dcterms:modified>
</cp:coreProperties>
</file>