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4" r:id="rId3"/>
    <p:sldId id="267" r:id="rId4"/>
    <p:sldId id="263" r:id="rId5"/>
    <p:sldId id="318" r:id="rId6"/>
    <p:sldId id="324" r:id="rId7"/>
    <p:sldId id="325" r:id="rId8"/>
    <p:sldId id="326" r:id="rId9"/>
    <p:sldId id="323" r:id="rId10"/>
    <p:sldId id="328" r:id="rId11"/>
    <p:sldId id="329" r:id="rId12"/>
    <p:sldId id="330" r:id="rId13"/>
    <p:sldId id="338" r:id="rId14"/>
    <p:sldId id="335" r:id="rId15"/>
    <p:sldId id="337" r:id="rId16"/>
    <p:sldId id="333" r:id="rId17"/>
    <p:sldId id="339" r:id="rId18"/>
    <p:sldId id="341" r:id="rId19"/>
    <p:sldId id="327" r:id="rId20"/>
    <p:sldId id="342" r:id="rId21"/>
    <p:sldId id="331" r:id="rId22"/>
    <p:sldId id="343" r:id="rId23"/>
    <p:sldId id="33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66"/>
    <a:srgbClr val="4F81BD"/>
    <a:srgbClr val="FF0000"/>
    <a:srgbClr val="B3A2C7"/>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F239E-953D-46B0-8248-F98B963A14D6}"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2DD07-DC45-4378-A9C3-1C7B8F652229}" type="slidenum">
              <a:rPr lang="en-US" smtClean="0"/>
              <a:t>‹#›</a:t>
            </a:fld>
            <a:endParaRPr lang="en-US"/>
          </a:p>
        </p:txBody>
      </p:sp>
    </p:spTree>
    <p:extLst>
      <p:ext uri="{BB962C8B-B14F-4D97-AF65-F5344CB8AC3E}">
        <p14:creationId xmlns:p14="http://schemas.microsoft.com/office/powerpoint/2010/main" val="144906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NOTE:  There</a:t>
            </a:r>
            <a:r>
              <a:rPr lang="en-US" baseline="0" dirty="0" smtClean="0"/>
              <a:t> is no correct answer provided for question 5.  You may choose to change the answer key or discuss how to revise the answers to make one of them </a:t>
            </a:r>
            <a:r>
              <a:rPr lang="en-US" baseline="0" dirty="0" smtClean="0"/>
              <a:t>correct.  Choice c would be the best option available (assuming the child walks steadily to the slide, runs up, stops to sit, slides down and stops)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Choice a) Change the y-axis to distance from the 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Choice d) Change the slope of segment 2 from negative to positive (speed would increase as the child was sliding)</a:t>
            </a:r>
            <a:endParaRPr lang="en-US" dirty="0" smtClean="0"/>
          </a:p>
          <a:p>
            <a:endParaRPr lang="en-US" dirty="0"/>
          </a:p>
        </p:txBody>
      </p:sp>
      <p:sp>
        <p:nvSpPr>
          <p:cNvPr id="4" name="Slide Number Placeholder 3"/>
          <p:cNvSpPr>
            <a:spLocks noGrp="1"/>
          </p:cNvSpPr>
          <p:nvPr>
            <p:ph type="sldNum" sz="quarter" idx="10"/>
          </p:nvPr>
        </p:nvSpPr>
        <p:spPr/>
        <p:txBody>
          <a:bodyPr/>
          <a:lstStyle/>
          <a:p>
            <a:fld id="{5252DD07-DC45-4378-A9C3-1C7B8F652229}" type="slidenum">
              <a:rPr lang="en-US" smtClean="0"/>
              <a:t>20</a:t>
            </a:fld>
            <a:endParaRPr lang="en-US"/>
          </a:p>
        </p:txBody>
      </p:sp>
    </p:spTree>
    <p:extLst>
      <p:ext uri="{BB962C8B-B14F-4D97-AF65-F5344CB8AC3E}">
        <p14:creationId xmlns:p14="http://schemas.microsoft.com/office/powerpoint/2010/main" val="146010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2DD07-DC45-4378-A9C3-1C7B8F652229}" type="slidenum">
              <a:rPr lang="en-US" smtClean="0"/>
              <a:t>23</a:t>
            </a:fld>
            <a:endParaRPr lang="en-US"/>
          </a:p>
        </p:txBody>
      </p:sp>
    </p:spTree>
    <p:extLst>
      <p:ext uri="{BB962C8B-B14F-4D97-AF65-F5344CB8AC3E}">
        <p14:creationId xmlns:p14="http://schemas.microsoft.com/office/powerpoint/2010/main" val="335290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905000"/>
          </a:xfrm>
        </p:spPr>
        <p:txBody>
          <a:bodyPr>
            <a:normAutofit/>
          </a:bodyPr>
          <a:lstStyle/>
          <a:p>
            <a:r>
              <a:rPr lang="en-US" dirty="0" smtClean="0"/>
              <a:t>ANALYZING GRAPHS</a:t>
            </a:r>
            <a:endParaRPr lang="en-US" dirty="0"/>
          </a:p>
        </p:txBody>
      </p:sp>
      <p:sp>
        <p:nvSpPr>
          <p:cNvPr id="3" name="Subtitle 2"/>
          <p:cNvSpPr>
            <a:spLocks noGrp="1"/>
          </p:cNvSpPr>
          <p:nvPr>
            <p:ph type="subTitle" idx="1"/>
          </p:nvPr>
        </p:nvSpPr>
        <p:spPr>
          <a:xfrm>
            <a:off x="1371600" y="5715000"/>
            <a:ext cx="6400800" cy="685800"/>
          </a:xfrm>
        </p:spPr>
        <p:txBody>
          <a:bodyPr/>
          <a:lstStyle/>
          <a:p>
            <a:r>
              <a:rPr lang="en-US" dirty="0" smtClean="0"/>
              <a:t>8.F.5</a:t>
            </a:r>
            <a:endParaRPr lang="en-US" dirty="0"/>
          </a:p>
        </p:txBody>
      </p:sp>
      <p:sp>
        <p:nvSpPr>
          <p:cNvPr id="4" name="TextBox 3"/>
          <p:cNvSpPr txBox="1"/>
          <p:nvPr/>
        </p:nvSpPr>
        <p:spPr>
          <a:xfrm>
            <a:off x="76200" y="2197656"/>
            <a:ext cx="8763000" cy="2831544"/>
          </a:xfrm>
          <a:prstGeom prst="rect">
            <a:avLst/>
          </a:prstGeom>
          <a:noFill/>
        </p:spPr>
        <p:txBody>
          <a:bodyPr wrap="square" rtlCol="0">
            <a:spAutoFit/>
          </a:bodyPr>
          <a:lstStyle/>
          <a:p>
            <a:r>
              <a:rPr lang="en-US" sz="4000" dirty="0">
                <a:solidFill>
                  <a:prstClr val="black"/>
                </a:solidFill>
              </a:rPr>
              <a:t>Essential Question</a:t>
            </a:r>
            <a:r>
              <a:rPr lang="en-US" sz="4000" dirty="0" smtClean="0">
                <a:solidFill>
                  <a:prstClr val="black"/>
                </a:solidFill>
              </a:rPr>
              <a:t>?</a:t>
            </a:r>
          </a:p>
          <a:p>
            <a:pPr marL="914400" algn="just"/>
            <a:r>
              <a:rPr lang="en-US" sz="4000" dirty="0" smtClean="0">
                <a:solidFill>
                  <a:prstClr val="black"/>
                </a:solidFill>
              </a:rPr>
              <a:t>How can you describe a relationship given a graph and how can you sketch a graph given a description?</a:t>
            </a:r>
            <a:r>
              <a:rPr lang="en-US" sz="4000" dirty="0">
                <a:solidFill>
                  <a:prstClr val="black"/>
                </a:solidFill>
              </a:rPr>
              <a:t/>
            </a:r>
            <a:br>
              <a:rPr lang="en-US" sz="4000" dirty="0">
                <a:solidFill>
                  <a:prstClr val="black"/>
                </a:solidFill>
              </a:rPr>
            </a:br>
            <a:endParaRPr lang="en-US" dirty="0">
              <a:solidFill>
                <a:prstClr val="black"/>
              </a:solidFill>
            </a:endParaRPr>
          </a:p>
        </p:txBody>
      </p:sp>
    </p:spTree>
    <p:extLst>
      <p:ext uri="{BB962C8B-B14F-4D97-AF65-F5344CB8AC3E}">
        <p14:creationId xmlns:p14="http://schemas.microsoft.com/office/powerpoint/2010/main" val="71012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59" t="54708" r="36482" b="11250"/>
          <a:stretch/>
        </p:blipFill>
        <p:spPr bwMode="auto">
          <a:xfrm>
            <a:off x="76200" y="990600"/>
            <a:ext cx="6553200" cy="333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api.ning.com/files/Iprne4CG3i2mBVkvdqH-LRCcu18R-mIokjt9agIr8OFY-OSFAuab*5xcrAcnXj5cPdIpRpAO4*KAlX-z2XZqgTmWksnYE5rg/AnimatedCatsLitterRollerCoasterRi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5000"/>
            <a:ext cx="2066925" cy="20669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8600" y="4523718"/>
            <a:ext cx="8686800" cy="2308324"/>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Describe what each section represents.  What could be the explanation for the change in Section 2?  Which segment(s) show a decreas</a:t>
            </a:r>
            <a:r>
              <a:rPr lang="en-US" sz="2400" dirty="0" smtClean="0"/>
              <a:t>e in attendance?  What could be the explanation?</a:t>
            </a:r>
          </a:p>
          <a:p>
            <a:pPr algn="just" fontAlgn="auto">
              <a:spcBef>
                <a:spcPts val="0"/>
              </a:spcBef>
              <a:spcAft>
                <a:spcPts val="0"/>
              </a:spcAft>
              <a:defRPr/>
            </a:pPr>
            <a:endParaRPr lang="en-US" sz="2400" dirty="0">
              <a:latin typeface="+mn-lt"/>
              <a:cs typeface="+mn-cs"/>
            </a:endParaRPr>
          </a:p>
          <a:p>
            <a:pPr algn="just" fontAlgn="auto">
              <a:spcBef>
                <a:spcPts val="0"/>
              </a:spcBef>
              <a:spcAft>
                <a:spcPts val="0"/>
              </a:spcAft>
              <a:defRPr/>
            </a:pPr>
            <a:r>
              <a:rPr lang="en-US" sz="2400" dirty="0" smtClean="0"/>
              <a:t>Explain how the slope of each segment is related to weather attendance increases or decreases.</a:t>
            </a:r>
            <a:endParaRPr lang="en-US" sz="2400" dirty="0">
              <a:latin typeface="+mn-lt"/>
              <a:cs typeface="+mn-cs"/>
            </a:endParaRPr>
          </a:p>
        </p:txBody>
      </p:sp>
      <p:sp>
        <p:nvSpPr>
          <p:cNvPr id="6" name="Title 1"/>
          <p:cNvSpPr txBox="1">
            <a:spLocks/>
          </p:cNvSpPr>
          <p:nvPr/>
        </p:nvSpPr>
        <p:spPr>
          <a:xfrm>
            <a:off x="0" y="1524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extLst>
      <p:ext uri="{BB962C8B-B14F-4D97-AF65-F5344CB8AC3E}">
        <p14:creationId xmlns:p14="http://schemas.microsoft.com/office/powerpoint/2010/main" val="164848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1000" fill="hold"/>
                                        <p:tgtEl>
                                          <p:spTgt spid="7172"/>
                                        </p:tgtEl>
                                        <p:attrNameLst>
                                          <p:attrName>ppt_w</p:attrName>
                                        </p:attrNameLst>
                                      </p:cBhvr>
                                      <p:tavLst>
                                        <p:tav tm="0">
                                          <p:val>
                                            <p:fltVal val="0"/>
                                          </p:val>
                                        </p:tav>
                                        <p:tav tm="100000">
                                          <p:val>
                                            <p:strVal val="#ppt_w"/>
                                          </p:val>
                                        </p:tav>
                                      </p:tavLst>
                                    </p:anim>
                                    <p:anim calcmode="lin" valueType="num">
                                      <p:cBhvr>
                                        <p:cTn id="13" dur="1000" fill="hold"/>
                                        <p:tgtEl>
                                          <p:spTgt spid="7172"/>
                                        </p:tgtEl>
                                        <p:attrNameLst>
                                          <p:attrName>ppt_h</p:attrName>
                                        </p:attrNameLst>
                                      </p:cBhvr>
                                      <p:tavLst>
                                        <p:tav tm="0">
                                          <p:val>
                                            <p:fltVal val="0"/>
                                          </p:val>
                                        </p:tav>
                                        <p:tav tm="100000">
                                          <p:val>
                                            <p:strVal val="#ppt_h"/>
                                          </p:val>
                                        </p:tav>
                                      </p:tavLst>
                                    </p:anim>
                                    <p:anim calcmode="lin" valueType="num">
                                      <p:cBhvr>
                                        <p:cTn id="14" dur="1000" fill="hold"/>
                                        <p:tgtEl>
                                          <p:spTgt spid="7172"/>
                                        </p:tgtEl>
                                        <p:attrNameLst>
                                          <p:attrName>style.rotation</p:attrName>
                                        </p:attrNameLst>
                                      </p:cBhvr>
                                      <p:tavLst>
                                        <p:tav tm="0">
                                          <p:val>
                                            <p:fltVal val="90"/>
                                          </p:val>
                                        </p:tav>
                                        <p:tav tm="100000">
                                          <p:val>
                                            <p:fltVal val="0"/>
                                          </p:val>
                                        </p:tav>
                                      </p:tavLst>
                                    </p:anim>
                                    <p:animEffect transition="in" filter="fade">
                                      <p:cBhvr>
                                        <p:cTn id="15" dur="1000"/>
                                        <p:tgtEl>
                                          <p:spTgt spid="717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 calcmode="lin" valueType="num">
                                      <p:cBhvr additive="base">
                                        <p:cTn id="26"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
        <p:nvSpPr>
          <p:cNvPr id="13" name="TextBox 12"/>
          <p:cNvSpPr txBox="1"/>
          <p:nvPr/>
        </p:nvSpPr>
        <p:spPr>
          <a:xfrm>
            <a:off x="228600" y="4971871"/>
            <a:ext cx="6400800" cy="1200329"/>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Describe the progress represented by each graph.</a:t>
            </a:r>
          </a:p>
          <a:p>
            <a:pPr algn="just" fontAlgn="auto">
              <a:spcBef>
                <a:spcPts val="0"/>
              </a:spcBef>
              <a:spcAft>
                <a:spcPts val="0"/>
              </a:spcAft>
              <a:defRPr/>
            </a:pPr>
            <a:endParaRPr lang="en-US" sz="2400" dirty="0"/>
          </a:p>
          <a:p>
            <a:pPr algn="just" fontAlgn="auto">
              <a:spcBef>
                <a:spcPts val="0"/>
              </a:spcBef>
              <a:spcAft>
                <a:spcPts val="0"/>
              </a:spcAft>
              <a:defRPr/>
            </a:pPr>
            <a:r>
              <a:rPr lang="en-US" sz="2400" dirty="0" smtClean="0"/>
              <a:t>Determine which graph represents each student.</a:t>
            </a:r>
            <a:endParaRPr lang="en-US" sz="2400" dirty="0">
              <a:latin typeface="+mn-lt"/>
              <a:cs typeface="+mn-cs"/>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25" t="41875" r="17734" b="33750"/>
          <a:stretch/>
        </p:blipFill>
        <p:spPr bwMode="auto">
          <a:xfrm>
            <a:off x="504825" y="2630727"/>
            <a:ext cx="8181975" cy="201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38" t="19167" r="39922" b="58750"/>
          <a:stretch/>
        </p:blipFill>
        <p:spPr bwMode="auto">
          <a:xfrm>
            <a:off x="1323975" y="762000"/>
            <a:ext cx="6600825" cy="201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gifs-paradise.com/animations/animated-gifs-bees-1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68013" y="4267200"/>
            <a:ext cx="2775988" cy="257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8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additive="base">
                                        <p:cTn id="2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 calcmode="lin" valueType="num">
                                      <p:cBhvr additive="base">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829" y="1143000"/>
            <a:ext cx="8686800" cy="3416320"/>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Mr. Lopez offers tutoring after school.  </a:t>
            </a:r>
            <a:r>
              <a:rPr lang="en-US" sz="2400" dirty="0" smtClean="0"/>
              <a:t>No one comes the first two weeks of school, but they gradually start showing up after that for a few weeks until there are a steady number of attendees.  This stays the same until two weeks before the end of the trimester when there is a rapid increase of students who show up for help.  After the trimester is over, the number of students immediately returns to the steady number it was before.</a:t>
            </a:r>
          </a:p>
          <a:p>
            <a:pPr algn="just" fontAlgn="auto">
              <a:spcBef>
                <a:spcPts val="0"/>
              </a:spcBef>
              <a:spcAft>
                <a:spcPts val="0"/>
              </a:spcAft>
              <a:defRPr/>
            </a:pPr>
            <a:endParaRPr lang="en-US" sz="2400" dirty="0">
              <a:latin typeface="+mn-lt"/>
              <a:cs typeface="+mn-cs"/>
            </a:endParaRPr>
          </a:p>
          <a:p>
            <a:pPr algn="just" fontAlgn="auto">
              <a:spcBef>
                <a:spcPts val="0"/>
              </a:spcBef>
              <a:spcAft>
                <a:spcPts val="0"/>
              </a:spcAft>
              <a:defRPr/>
            </a:pPr>
            <a:r>
              <a:rPr lang="en-US" sz="2400" dirty="0" smtClean="0"/>
              <a:t>Sketch a qualitative graph to represent this situation.</a:t>
            </a:r>
            <a:endParaRPr lang="en-US" sz="2400" dirty="0">
              <a:latin typeface="+mn-lt"/>
              <a:cs typeface="+mn-cs"/>
            </a:endParaRPr>
          </a:p>
        </p:txBody>
      </p:sp>
      <p:sp>
        <p:nvSpPr>
          <p:cNvPr id="4" name="Title 1"/>
          <p:cNvSpPr txBox="1">
            <a:spLocks/>
          </p:cNvSpPr>
          <p:nvPr/>
        </p:nvSpPr>
        <p:spPr>
          <a:xfrm>
            <a:off x="0" y="228601"/>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extLst>
      <p:ext uri="{BB962C8B-B14F-4D97-AF65-F5344CB8AC3E}">
        <p14:creationId xmlns:p14="http://schemas.microsoft.com/office/powerpoint/2010/main" val="33113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SPEED</a:t>
              </a:r>
              <a:endParaRPr lang="en-US" dirty="0"/>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DISTANCE</a:t>
              </a:r>
              <a:endParaRPr lang="en-US" dirty="0"/>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cxnSp>
        <p:nvCxnSpPr>
          <p:cNvPr id="20" name="Straight Connector 19"/>
          <p:cNvCxnSpPr/>
          <p:nvPr/>
        </p:nvCxnSpPr>
        <p:spPr>
          <a:xfrm>
            <a:off x="1182042" y="2438400"/>
            <a:ext cx="1833300"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82342" y="2438400"/>
            <a:ext cx="18333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6829" y="4419600"/>
            <a:ext cx="38317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FF0066"/>
                </a:solidFill>
              </a:rPr>
              <a:t>A HORIZONTAL LINE means:</a:t>
            </a:r>
            <a:endParaRPr lang="en-US" sz="2400" dirty="0">
              <a:solidFill>
                <a:srgbClr val="FF0066"/>
              </a:solidFill>
            </a:endParaRPr>
          </a:p>
        </p:txBody>
      </p:sp>
      <p:sp>
        <p:nvSpPr>
          <p:cNvPr id="23" name="TextBox 22"/>
          <p:cNvSpPr txBox="1"/>
          <p:nvPr/>
        </p:nvSpPr>
        <p:spPr>
          <a:xfrm>
            <a:off x="206828" y="5024735"/>
            <a:ext cx="3679372" cy="461665"/>
          </a:xfrm>
          <a:prstGeom prst="rect">
            <a:avLst/>
          </a:prstGeom>
          <a:noFill/>
        </p:spPr>
        <p:txBody>
          <a:bodyPr wrap="square">
            <a:spAutoFit/>
          </a:bodyPr>
          <a:lstStyle/>
          <a:p>
            <a:pPr algn="ctr" fontAlgn="auto">
              <a:spcBef>
                <a:spcPts val="0"/>
              </a:spcBef>
              <a:spcAft>
                <a:spcPts val="0"/>
              </a:spcAft>
              <a:defRPr/>
            </a:pPr>
            <a:r>
              <a:rPr lang="en-US" sz="2400" dirty="0" smtClean="0">
                <a:solidFill>
                  <a:srgbClr val="FF0066"/>
                </a:solidFill>
              </a:rPr>
              <a:t>CONSTANT SPEED</a:t>
            </a:r>
            <a:endParaRPr lang="en-US" sz="2400" dirty="0">
              <a:solidFill>
                <a:srgbClr val="FF0066"/>
              </a:solidFill>
            </a:endParaRPr>
          </a:p>
        </p:txBody>
      </p:sp>
      <p:sp>
        <p:nvSpPr>
          <p:cNvPr id="24" name="TextBox 23"/>
          <p:cNvSpPr txBox="1"/>
          <p:nvPr/>
        </p:nvSpPr>
        <p:spPr>
          <a:xfrm>
            <a:off x="5083629" y="4419600"/>
            <a:ext cx="38317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00B050"/>
                </a:solidFill>
              </a:rPr>
              <a:t>A HORIZONTAL LINE means:</a:t>
            </a:r>
            <a:endParaRPr lang="en-US" sz="2400" dirty="0">
              <a:solidFill>
                <a:srgbClr val="00B050"/>
              </a:solidFill>
            </a:endParaRPr>
          </a:p>
        </p:txBody>
      </p:sp>
      <p:sp>
        <p:nvSpPr>
          <p:cNvPr id="25" name="TextBox 24"/>
          <p:cNvSpPr txBox="1"/>
          <p:nvPr/>
        </p:nvSpPr>
        <p:spPr>
          <a:xfrm>
            <a:off x="5083628" y="5024735"/>
            <a:ext cx="3679372" cy="461665"/>
          </a:xfrm>
          <a:prstGeom prst="rect">
            <a:avLst/>
          </a:prstGeom>
          <a:noFill/>
        </p:spPr>
        <p:txBody>
          <a:bodyPr wrap="square">
            <a:spAutoFit/>
          </a:bodyPr>
          <a:lstStyle/>
          <a:p>
            <a:pPr algn="ctr" fontAlgn="auto">
              <a:spcBef>
                <a:spcPts val="0"/>
              </a:spcBef>
              <a:spcAft>
                <a:spcPts val="0"/>
              </a:spcAft>
              <a:defRPr/>
            </a:pPr>
            <a:r>
              <a:rPr lang="en-US" sz="2400" dirty="0" smtClean="0">
                <a:solidFill>
                  <a:srgbClr val="00B050"/>
                </a:solidFill>
              </a:rPr>
              <a:t>RESTING / NOT MOVING</a:t>
            </a:r>
            <a:endParaRPr lang="en-US" sz="2400" dirty="0">
              <a:solidFill>
                <a:srgbClr val="00B050"/>
              </a:solidFill>
            </a:endParaRPr>
          </a:p>
        </p:txBody>
      </p:sp>
    </p:spTree>
    <p:extLst>
      <p:ext uri="{BB962C8B-B14F-4D97-AF65-F5344CB8AC3E}">
        <p14:creationId xmlns:p14="http://schemas.microsoft.com/office/powerpoint/2010/main" val="28777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SPEED</a:t>
              </a:r>
              <a:endParaRPr lang="en-US" dirty="0"/>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DISTANCE</a:t>
              </a:r>
              <a:endParaRPr lang="en-US" dirty="0"/>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cxnSp>
        <p:nvCxnSpPr>
          <p:cNvPr id="20" name="Straight Connector 19"/>
          <p:cNvCxnSpPr/>
          <p:nvPr/>
        </p:nvCxnSpPr>
        <p:spPr>
          <a:xfrm flipV="1">
            <a:off x="1168296" y="2438400"/>
            <a:ext cx="1847046" cy="91440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82342" y="2438400"/>
            <a:ext cx="1833300" cy="914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6829" y="4419600"/>
            <a:ext cx="41365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FF0066"/>
                </a:solidFill>
              </a:rPr>
              <a:t>A POSITIVE SLOPE LINE means:</a:t>
            </a:r>
            <a:endParaRPr lang="en-US" sz="2400" dirty="0">
              <a:solidFill>
                <a:srgbClr val="FF0066"/>
              </a:solidFill>
            </a:endParaRPr>
          </a:p>
        </p:txBody>
      </p:sp>
      <p:sp>
        <p:nvSpPr>
          <p:cNvPr id="23" name="TextBox 22"/>
          <p:cNvSpPr txBox="1"/>
          <p:nvPr/>
        </p:nvSpPr>
        <p:spPr>
          <a:xfrm>
            <a:off x="206828" y="5024735"/>
            <a:ext cx="3679372" cy="1569660"/>
          </a:xfrm>
          <a:prstGeom prst="rect">
            <a:avLst/>
          </a:prstGeom>
          <a:noFill/>
        </p:spPr>
        <p:txBody>
          <a:bodyPr wrap="square">
            <a:spAutoFit/>
          </a:bodyPr>
          <a:lstStyle/>
          <a:p>
            <a:pPr algn="ctr" fontAlgn="auto">
              <a:spcBef>
                <a:spcPts val="0"/>
              </a:spcBef>
              <a:spcAft>
                <a:spcPts val="0"/>
              </a:spcAft>
              <a:defRPr/>
            </a:pPr>
            <a:r>
              <a:rPr lang="en-US" sz="2400" dirty="0" smtClean="0">
                <a:solidFill>
                  <a:srgbClr val="FF0066"/>
                </a:solidFill>
              </a:rPr>
              <a:t>STEADILY INCREASING SPEED</a:t>
            </a:r>
          </a:p>
          <a:p>
            <a:pPr algn="ctr" fontAlgn="auto">
              <a:spcBef>
                <a:spcPts val="0"/>
              </a:spcBef>
              <a:spcAft>
                <a:spcPts val="0"/>
              </a:spcAft>
              <a:defRPr/>
            </a:pPr>
            <a:r>
              <a:rPr lang="en-US" sz="2400" dirty="0" smtClean="0">
                <a:solidFill>
                  <a:srgbClr val="FF0066"/>
                </a:solidFill>
              </a:rPr>
              <a:t>A steeper line means</a:t>
            </a:r>
            <a:br>
              <a:rPr lang="en-US" sz="2400" dirty="0" smtClean="0">
                <a:solidFill>
                  <a:srgbClr val="FF0066"/>
                </a:solidFill>
              </a:rPr>
            </a:br>
            <a:r>
              <a:rPr lang="en-US" sz="2400" dirty="0" smtClean="0">
                <a:solidFill>
                  <a:srgbClr val="FF0066"/>
                </a:solidFill>
              </a:rPr>
              <a:t>a faster speed</a:t>
            </a:r>
            <a:endParaRPr lang="en-US" sz="2400" dirty="0">
              <a:solidFill>
                <a:srgbClr val="FF0066"/>
              </a:solidFill>
            </a:endParaRPr>
          </a:p>
        </p:txBody>
      </p:sp>
      <p:sp>
        <p:nvSpPr>
          <p:cNvPr id="24" name="TextBox 23"/>
          <p:cNvSpPr txBox="1"/>
          <p:nvPr/>
        </p:nvSpPr>
        <p:spPr>
          <a:xfrm>
            <a:off x="4800601" y="4419600"/>
            <a:ext cx="4191000"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00B050"/>
                </a:solidFill>
              </a:rPr>
              <a:t>A POSITIVE SLOPE LINE means:</a:t>
            </a:r>
            <a:endParaRPr lang="en-US" sz="2400" dirty="0">
              <a:solidFill>
                <a:srgbClr val="00B050"/>
              </a:solidFill>
            </a:endParaRPr>
          </a:p>
        </p:txBody>
      </p:sp>
      <p:sp>
        <p:nvSpPr>
          <p:cNvPr id="25" name="TextBox 24"/>
          <p:cNvSpPr txBox="1"/>
          <p:nvPr/>
        </p:nvSpPr>
        <p:spPr>
          <a:xfrm>
            <a:off x="4800601" y="5024735"/>
            <a:ext cx="3962399" cy="1200329"/>
          </a:xfrm>
          <a:prstGeom prst="rect">
            <a:avLst/>
          </a:prstGeom>
          <a:noFill/>
        </p:spPr>
        <p:txBody>
          <a:bodyPr wrap="square">
            <a:spAutoFit/>
          </a:bodyPr>
          <a:lstStyle/>
          <a:p>
            <a:pPr algn="ctr" fontAlgn="auto">
              <a:spcBef>
                <a:spcPts val="0"/>
              </a:spcBef>
              <a:spcAft>
                <a:spcPts val="0"/>
              </a:spcAft>
              <a:defRPr/>
            </a:pPr>
            <a:r>
              <a:rPr lang="en-US" sz="2400" dirty="0" smtClean="0">
                <a:solidFill>
                  <a:srgbClr val="00B050"/>
                </a:solidFill>
              </a:rPr>
              <a:t>MOVING AWAY FROM</a:t>
            </a:r>
          </a:p>
          <a:p>
            <a:pPr algn="ctr" fontAlgn="auto">
              <a:spcBef>
                <a:spcPts val="0"/>
              </a:spcBef>
              <a:spcAft>
                <a:spcPts val="0"/>
              </a:spcAft>
              <a:defRPr/>
            </a:pPr>
            <a:r>
              <a:rPr lang="en-US" sz="2400" dirty="0" smtClean="0">
                <a:solidFill>
                  <a:srgbClr val="00B050"/>
                </a:solidFill>
              </a:rPr>
              <a:t>A steeper line means</a:t>
            </a:r>
            <a:br>
              <a:rPr lang="en-US" sz="2400" dirty="0" smtClean="0">
                <a:solidFill>
                  <a:srgbClr val="00B050"/>
                </a:solidFill>
              </a:rPr>
            </a:br>
            <a:r>
              <a:rPr lang="en-US" sz="2400" dirty="0" smtClean="0">
                <a:solidFill>
                  <a:srgbClr val="00B050"/>
                </a:solidFill>
              </a:rPr>
              <a:t>a greater distance travelled</a:t>
            </a:r>
            <a:endParaRPr lang="en-US" sz="2400" dirty="0">
              <a:solidFill>
                <a:srgbClr val="00B050"/>
              </a:solidFill>
            </a:endParaRPr>
          </a:p>
        </p:txBody>
      </p:sp>
    </p:spTree>
    <p:extLst>
      <p:ext uri="{BB962C8B-B14F-4D97-AF65-F5344CB8AC3E}">
        <p14:creationId xmlns:p14="http://schemas.microsoft.com/office/powerpoint/2010/main" val="383256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1" end="1"/>
                                            </p:txEl>
                                          </p:spTgt>
                                        </p:tgtEl>
                                        <p:attrNameLst>
                                          <p:attrName>style.visibility</p:attrName>
                                        </p:attrNameLst>
                                      </p:cBhvr>
                                      <p:to>
                                        <p:strVal val="visible"/>
                                      </p:to>
                                    </p:set>
                                    <p:anim calcmode="lin" valueType="num">
                                      <p:cBhvr additive="base">
                                        <p:cTn id="4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 calcmode="lin" valueType="num">
                                      <p:cBhvr additive="base">
                                        <p:cTn id="6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xEl>
                                              <p:pRg st="1" end="1"/>
                                            </p:txEl>
                                          </p:spTgt>
                                        </p:tgtEl>
                                        <p:attrNameLst>
                                          <p:attrName>style.visibility</p:attrName>
                                        </p:attrNameLst>
                                      </p:cBhvr>
                                      <p:to>
                                        <p:strVal val="visible"/>
                                      </p:to>
                                    </p:set>
                                    <p:anim calcmode="lin" valueType="num">
                                      <p:cBhvr additive="base">
                                        <p:cTn id="6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SPEED</a:t>
              </a:r>
              <a:endParaRPr lang="en-US" dirty="0"/>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DISTANCE</a:t>
              </a:r>
              <a:endParaRPr lang="en-US" dirty="0"/>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cxnSp>
        <p:nvCxnSpPr>
          <p:cNvPr id="20" name="Straight Connector 19"/>
          <p:cNvCxnSpPr/>
          <p:nvPr/>
        </p:nvCxnSpPr>
        <p:spPr>
          <a:xfrm>
            <a:off x="1168718" y="2286000"/>
            <a:ext cx="1574482" cy="99060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64096" y="2286000"/>
            <a:ext cx="1727304" cy="990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6829" y="4419600"/>
            <a:ext cx="41365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FF0066"/>
                </a:solidFill>
              </a:rPr>
              <a:t>A NEGATIVE SLOPE LINE means:</a:t>
            </a:r>
            <a:endParaRPr lang="en-US" sz="2400" dirty="0">
              <a:solidFill>
                <a:srgbClr val="FF0066"/>
              </a:solidFill>
            </a:endParaRPr>
          </a:p>
        </p:txBody>
      </p:sp>
      <p:sp>
        <p:nvSpPr>
          <p:cNvPr id="23" name="TextBox 22"/>
          <p:cNvSpPr txBox="1"/>
          <p:nvPr/>
        </p:nvSpPr>
        <p:spPr>
          <a:xfrm>
            <a:off x="206828" y="5024735"/>
            <a:ext cx="3679372" cy="1569660"/>
          </a:xfrm>
          <a:prstGeom prst="rect">
            <a:avLst/>
          </a:prstGeom>
          <a:noFill/>
        </p:spPr>
        <p:txBody>
          <a:bodyPr wrap="square">
            <a:spAutoFit/>
          </a:bodyPr>
          <a:lstStyle/>
          <a:p>
            <a:pPr algn="ctr" fontAlgn="auto">
              <a:spcBef>
                <a:spcPts val="0"/>
              </a:spcBef>
              <a:spcAft>
                <a:spcPts val="0"/>
              </a:spcAft>
              <a:defRPr/>
            </a:pPr>
            <a:r>
              <a:rPr lang="en-US" sz="2400" dirty="0" smtClean="0">
                <a:solidFill>
                  <a:srgbClr val="FF0066"/>
                </a:solidFill>
              </a:rPr>
              <a:t>STEADILY DECREASING SPEED</a:t>
            </a:r>
          </a:p>
          <a:p>
            <a:pPr algn="ctr">
              <a:defRPr/>
            </a:pPr>
            <a:r>
              <a:rPr lang="en-US" sz="2400" dirty="0">
                <a:solidFill>
                  <a:srgbClr val="FF0066"/>
                </a:solidFill>
              </a:rPr>
              <a:t>A steeper line means</a:t>
            </a:r>
            <a:br>
              <a:rPr lang="en-US" sz="2400" dirty="0">
                <a:solidFill>
                  <a:srgbClr val="FF0066"/>
                </a:solidFill>
              </a:rPr>
            </a:br>
            <a:r>
              <a:rPr lang="en-US" sz="2400" dirty="0">
                <a:solidFill>
                  <a:srgbClr val="FF0066"/>
                </a:solidFill>
              </a:rPr>
              <a:t>a faster </a:t>
            </a:r>
            <a:r>
              <a:rPr lang="en-US" sz="2400" dirty="0" smtClean="0">
                <a:solidFill>
                  <a:srgbClr val="FF0066"/>
                </a:solidFill>
              </a:rPr>
              <a:t>speed</a:t>
            </a:r>
            <a:endParaRPr lang="en-US" sz="2400" dirty="0">
              <a:solidFill>
                <a:srgbClr val="FF0066"/>
              </a:solidFill>
            </a:endParaRPr>
          </a:p>
        </p:txBody>
      </p:sp>
      <p:sp>
        <p:nvSpPr>
          <p:cNvPr id="24" name="TextBox 23"/>
          <p:cNvSpPr txBox="1"/>
          <p:nvPr/>
        </p:nvSpPr>
        <p:spPr>
          <a:xfrm>
            <a:off x="4800601" y="4419600"/>
            <a:ext cx="4191000"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00B050"/>
                </a:solidFill>
              </a:rPr>
              <a:t>A NEGATIVE SLOPE LINE means:</a:t>
            </a:r>
            <a:endParaRPr lang="en-US" sz="2400" dirty="0">
              <a:solidFill>
                <a:srgbClr val="00B050"/>
              </a:solidFill>
            </a:endParaRPr>
          </a:p>
        </p:txBody>
      </p:sp>
      <p:sp>
        <p:nvSpPr>
          <p:cNvPr id="25" name="TextBox 24"/>
          <p:cNvSpPr txBox="1"/>
          <p:nvPr/>
        </p:nvSpPr>
        <p:spPr>
          <a:xfrm>
            <a:off x="4800601" y="5024735"/>
            <a:ext cx="3962399" cy="1569660"/>
          </a:xfrm>
          <a:prstGeom prst="rect">
            <a:avLst/>
          </a:prstGeom>
          <a:noFill/>
        </p:spPr>
        <p:txBody>
          <a:bodyPr wrap="square">
            <a:spAutoFit/>
          </a:bodyPr>
          <a:lstStyle/>
          <a:p>
            <a:pPr algn="ctr" fontAlgn="auto">
              <a:spcBef>
                <a:spcPts val="0"/>
              </a:spcBef>
              <a:spcAft>
                <a:spcPts val="0"/>
              </a:spcAft>
              <a:defRPr/>
            </a:pPr>
            <a:r>
              <a:rPr lang="en-US" sz="2400" dirty="0" smtClean="0">
                <a:solidFill>
                  <a:srgbClr val="00B050"/>
                </a:solidFill>
              </a:rPr>
              <a:t>MOVING TOWARDS / RETURNING TO</a:t>
            </a:r>
          </a:p>
          <a:p>
            <a:pPr algn="ctr">
              <a:defRPr/>
            </a:pPr>
            <a:r>
              <a:rPr lang="en-US" sz="2400" dirty="0">
                <a:solidFill>
                  <a:srgbClr val="00B050"/>
                </a:solidFill>
              </a:rPr>
              <a:t>A steeper line means</a:t>
            </a:r>
            <a:br>
              <a:rPr lang="en-US" sz="2400" dirty="0">
                <a:solidFill>
                  <a:srgbClr val="00B050"/>
                </a:solidFill>
              </a:rPr>
            </a:br>
            <a:r>
              <a:rPr lang="en-US" sz="2400" dirty="0">
                <a:solidFill>
                  <a:srgbClr val="00B050"/>
                </a:solidFill>
              </a:rPr>
              <a:t>a greater </a:t>
            </a:r>
            <a:r>
              <a:rPr lang="en-US" sz="2400" dirty="0" smtClean="0">
                <a:solidFill>
                  <a:srgbClr val="00B050"/>
                </a:solidFill>
              </a:rPr>
              <a:t>distance travelled</a:t>
            </a:r>
            <a:endParaRPr lang="en-US" sz="2400" dirty="0">
              <a:solidFill>
                <a:srgbClr val="00B050"/>
              </a:solidFill>
            </a:endParaRPr>
          </a:p>
        </p:txBody>
      </p:sp>
    </p:spTree>
    <p:extLst>
      <p:ext uri="{BB962C8B-B14F-4D97-AF65-F5344CB8AC3E}">
        <p14:creationId xmlns:p14="http://schemas.microsoft.com/office/powerpoint/2010/main" val="152803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1" end="1"/>
                                            </p:txEl>
                                          </p:spTgt>
                                        </p:tgtEl>
                                        <p:attrNameLst>
                                          <p:attrName>style.visibility</p:attrName>
                                        </p:attrNameLst>
                                      </p:cBhvr>
                                      <p:to>
                                        <p:strVal val="visible"/>
                                      </p:to>
                                    </p:set>
                                    <p:anim calcmode="lin" valueType="num">
                                      <p:cBhvr additive="base">
                                        <p:cTn id="4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 calcmode="lin" valueType="num">
                                      <p:cBhvr additive="base">
                                        <p:cTn id="6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xEl>
                                              <p:pRg st="1" end="1"/>
                                            </p:txEl>
                                          </p:spTgt>
                                        </p:tgtEl>
                                        <p:attrNameLst>
                                          <p:attrName>style.visibility</p:attrName>
                                        </p:attrNameLst>
                                      </p:cBhvr>
                                      <p:to>
                                        <p:strVal val="visible"/>
                                      </p:to>
                                    </p:set>
                                    <p:anim calcmode="lin" valueType="num">
                                      <p:cBhvr additive="base">
                                        <p:cTn id="6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SPEED</a:t>
              </a:r>
              <a:endParaRPr lang="en-US" dirty="0"/>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TIME</a:t>
              </a:r>
              <a:endParaRPr lang="en-US" dirty="0"/>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t>DISTANCE</a:t>
              </a:r>
              <a:endParaRPr lang="en-US" dirty="0"/>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cxnSp>
        <p:nvCxnSpPr>
          <p:cNvPr id="20" name="Straight Connector 19"/>
          <p:cNvCxnSpPr/>
          <p:nvPr/>
        </p:nvCxnSpPr>
        <p:spPr>
          <a:xfrm>
            <a:off x="2209800" y="1828800"/>
            <a:ext cx="0" cy="160020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10100" y="1828800"/>
            <a:ext cx="0" cy="1600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6829" y="4419600"/>
            <a:ext cx="38317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FF0066"/>
                </a:solidFill>
              </a:rPr>
              <a:t>A VERTICAL LINE means:</a:t>
            </a:r>
            <a:endParaRPr lang="en-US" sz="2400" dirty="0">
              <a:solidFill>
                <a:srgbClr val="FF0066"/>
              </a:solidFill>
            </a:endParaRPr>
          </a:p>
        </p:txBody>
      </p:sp>
      <p:sp>
        <p:nvSpPr>
          <p:cNvPr id="23" name="TextBox 22"/>
          <p:cNvSpPr txBox="1"/>
          <p:nvPr/>
        </p:nvSpPr>
        <p:spPr>
          <a:xfrm>
            <a:off x="206828" y="5024735"/>
            <a:ext cx="3679372" cy="461665"/>
          </a:xfrm>
          <a:prstGeom prst="rect">
            <a:avLst/>
          </a:prstGeom>
          <a:noFill/>
        </p:spPr>
        <p:txBody>
          <a:bodyPr wrap="square">
            <a:spAutoFit/>
          </a:bodyPr>
          <a:lstStyle/>
          <a:p>
            <a:pPr algn="ctr" fontAlgn="auto">
              <a:spcBef>
                <a:spcPts val="0"/>
              </a:spcBef>
              <a:spcAft>
                <a:spcPts val="0"/>
              </a:spcAft>
              <a:defRPr/>
            </a:pPr>
            <a:r>
              <a:rPr lang="en-US" sz="2400" dirty="0" smtClean="0">
                <a:solidFill>
                  <a:srgbClr val="FF0066"/>
                </a:solidFill>
              </a:rPr>
              <a:t>SUDDEN STOP</a:t>
            </a:r>
            <a:endParaRPr lang="en-US" sz="2400" dirty="0">
              <a:solidFill>
                <a:srgbClr val="FF0066"/>
              </a:solidFill>
            </a:endParaRPr>
          </a:p>
        </p:txBody>
      </p:sp>
      <p:sp>
        <p:nvSpPr>
          <p:cNvPr id="24" name="TextBox 23"/>
          <p:cNvSpPr txBox="1"/>
          <p:nvPr/>
        </p:nvSpPr>
        <p:spPr>
          <a:xfrm>
            <a:off x="5083629" y="4419600"/>
            <a:ext cx="3831771" cy="461665"/>
          </a:xfrm>
          <a:prstGeom prst="rect">
            <a:avLst/>
          </a:prstGeom>
          <a:noFill/>
        </p:spPr>
        <p:txBody>
          <a:bodyPr wrap="square">
            <a:spAutoFit/>
          </a:bodyPr>
          <a:lstStyle/>
          <a:p>
            <a:pPr algn="just" fontAlgn="auto">
              <a:spcBef>
                <a:spcPts val="0"/>
              </a:spcBef>
              <a:spcAft>
                <a:spcPts val="0"/>
              </a:spcAft>
              <a:defRPr/>
            </a:pPr>
            <a:r>
              <a:rPr lang="en-US" sz="2400" dirty="0" smtClean="0">
                <a:solidFill>
                  <a:srgbClr val="00B050"/>
                </a:solidFill>
              </a:rPr>
              <a:t>A VERTICAL LINE means:</a:t>
            </a:r>
            <a:endParaRPr lang="en-US" sz="2400" dirty="0">
              <a:solidFill>
                <a:srgbClr val="00B050"/>
              </a:solidFill>
            </a:endParaRPr>
          </a:p>
        </p:txBody>
      </p:sp>
      <p:sp>
        <p:nvSpPr>
          <p:cNvPr id="25" name="TextBox 24"/>
          <p:cNvSpPr txBox="1"/>
          <p:nvPr/>
        </p:nvSpPr>
        <p:spPr>
          <a:xfrm>
            <a:off x="5083628" y="5024735"/>
            <a:ext cx="3679372" cy="461665"/>
          </a:xfrm>
          <a:prstGeom prst="rect">
            <a:avLst/>
          </a:prstGeom>
          <a:noFill/>
        </p:spPr>
        <p:txBody>
          <a:bodyPr wrap="square">
            <a:spAutoFit/>
          </a:bodyPr>
          <a:lstStyle/>
          <a:p>
            <a:pPr algn="ctr" fontAlgn="auto">
              <a:spcBef>
                <a:spcPts val="0"/>
              </a:spcBef>
              <a:spcAft>
                <a:spcPts val="0"/>
              </a:spcAft>
              <a:defRPr/>
            </a:pPr>
            <a:r>
              <a:rPr lang="en-US" sz="2400" dirty="0" smtClean="0">
                <a:solidFill>
                  <a:srgbClr val="00B050"/>
                </a:solidFill>
              </a:rPr>
              <a:t>INSTANT RETURN TO START</a:t>
            </a:r>
            <a:endParaRPr lang="en-US" sz="2400" dirty="0">
              <a:solidFill>
                <a:srgbClr val="00B050"/>
              </a:solidFill>
            </a:endParaRPr>
          </a:p>
        </p:txBody>
      </p:sp>
    </p:spTree>
    <p:extLst>
      <p:ext uri="{BB962C8B-B14F-4D97-AF65-F5344CB8AC3E}">
        <p14:creationId xmlns:p14="http://schemas.microsoft.com/office/powerpoint/2010/main" val="8907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black"/>
                </a:solidFill>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prstClr val="black"/>
                  </a:solidFill>
                </a:rPr>
                <a:t>TIME</a:t>
              </a:r>
              <a:endParaRPr lang="en-US" dirty="0">
                <a:solidFill>
                  <a:prstClr val="black"/>
                </a:solidFill>
              </a:endParaRPr>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solidFill>
                    <a:prstClr val="black"/>
                  </a:solidFill>
                </a:rPr>
                <a:t>SPEED</a:t>
              </a:r>
              <a:endParaRPr lang="en-US" dirty="0">
                <a:solidFill>
                  <a:prstClr val="black"/>
                </a:solidFill>
              </a:endParaRPr>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prstClr val="black"/>
                  </a:solidFill>
                </a:rPr>
                <a:t>TIME</a:t>
              </a:r>
              <a:endParaRPr lang="en-US" dirty="0">
                <a:solidFill>
                  <a:prstClr val="black"/>
                </a:solidFill>
              </a:endParaRPr>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solidFill>
                    <a:prstClr val="black"/>
                  </a:solidFill>
                </a:rPr>
                <a:t>DISTANCE</a:t>
              </a:r>
              <a:endParaRPr lang="en-US" dirty="0">
                <a:solidFill>
                  <a:prstClr val="black"/>
                </a:solidFill>
              </a:endParaRPr>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sp>
        <p:nvSpPr>
          <p:cNvPr id="22" name="TextBox 21"/>
          <p:cNvSpPr txBox="1"/>
          <p:nvPr/>
        </p:nvSpPr>
        <p:spPr>
          <a:xfrm>
            <a:off x="206829" y="4419600"/>
            <a:ext cx="4136571" cy="461665"/>
          </a:xfrm>
          <a:prstGeom prst="rect">
            <a:avLst/>
          </a:prstGeom>
          <a:noFill/>
        </p:spPr>
        <p:txBody>
          <a:bodyPr wrap="square">
            <a:spAutoFit/>
          </a:bodyPr>
          <a:lstStyle/>
          <a:p>
            <a:pPr algn="just">
              <a:defRPr/>
            </a:pPr>
            <a:r>
              <a:rPr lang="en-US" sz="2400" dirty="0" smtClean="0">
                <a:solidFill>
                  <a:srgbClr val="FF0066"/>
                </a:solidFill>
              </a:rPr>
              <a:t>An UPWARD CURVE means:</a:t>
            </a:r>
            <a:endParaRPr lang="en-US" sz="2400" dirty="0">
              <a:solidFill>
                <a:srgbClr val="FF0066"/>
              </a:solidFill>
            </a:endParaRPr>
          </a:p>
        </p:txBody>
      </p:sp>
      <p:sp>
        <p:nvSpPr>
          <p:cNvPr id="23" name="TextBox 22"/>
          <p:cNvSpPr txBox="1"/>
          <p:nvPr/>
        </p:nvSpPr>
        <p:spPr>
          <a:xfrm>
            <a:off x="206828" y="5024735"/>
            <a:ext cx="3679372" cy="1569660"/>
          </a:xfrm>
          <a:prstGeom prst="rect">
            <a:avLst/>
          </a:prstGeom>
          <a:noFill/>
        </p:spPr>
        <p:txBody>
          <a:bodyPr wrap="square">
            <a:spAutoFit/>
          </a:bodyPr>
          <a:lstStyle/>
          <a:p>
            <a:pPr algn="ctr">
              <a:defRPr/>
            </a:pPr>
            <a:r>
              <a:rPr lang="en-US" sz="2400" dirty="0" smtClean="0">
                <a:solidFill>
                  <a:srgbClr val="FF0066"/>
                </a:solidFill>
              </a:rPr>
              <a:t>GRADUALLY CHANGING SPEED</a:t>
            </a:r>
          </a:p>
          <a:p>
            <a:pPr algn="ctr">
              <a:defRPr/>
            </a:pPr>
            <a:r>
              <a:rPr lang="en-US" sz="2400" dirty="0" smtClean="0">
                <a:solidFill>
                  <a:srgbClr val="FF0066"/>
                </a:solidFill>
              </a:rPr>
              <a:t>Increasing Variable Rate of Speed</a:t>
            </a:r>
          </a:p>
        </p:txBody>
      </p:sp>
      <p:sp>
        <p:nvSpPr>
          <p:cNvPr id="24" name="TextBox 23"/>
          <p:cNvSpPr txBox="1"/>
          <p:nvPr/>
        </p:nvSpPr>
        <p:spPr>
          <a:xfrm>
            <a:off x="4800601" y="4419600"/>
            <a:ext cx="4191000" cy="461665"/>
          </a:xfrm>
          <a:prstGeom prst="rect">
            <a:avLst/>
          </a:prstGeom>
          <a:noFill/>
        </p:spPr>
        <p:txBody>
          <a:bodyPr wrap="square">
            <a:spAutoFit/>
          </a:bodyPr>
          <a:lstStyle/>
          <a:p>
            <a:pPr algn="just">
              <a:defRPr/>
            </a:pPr>
            <a:r>
              <a:rPr lang="en-US" sz="2400" dirty="0" smtClean="0">
                <a:solidFill>
                  <a:srgbClr val="00B050"/>
                </a:solidFill>
              </a:rPr>
              <a:t>An UPWARD CURVE means:</a:t>
            </a:r>
            <a:endParaRPr lang="en-US" sz="2400" dirty="0">
              <a:solidFill>
                <a:srgbClr val="00B050"/>
              </a:solidFill>
            </a:endParaRPr>
          </a:p>
        </p:txBody>
      </p:sp>
      <p:sp>
        <p:nvSpPr>
          <p:cNvPr id="25" name="TextBox 24"/>
          <p:cNvSpPr txBox="1"/>
          <p:nvPr/>
        </p:nvSpPr>
        <p:spPr>
          <a:xfrm>
            <a:off x="4800601" y="5024735"/>
            <a:ext cx="3962399" cy="1569660"/>
          </a:xfrm>
          <a:prstGeom prst="rect">
            <a:avLst/>
          </a:prstGeom>
          <a:noFill/>
        </p:spPr>
        <p:txBody>
          <a:bodyPr wrap="square">
            <a:spAutoFit/>
          </a:bodyPr>
          <a:lstStyle/>
          <a:p>
            <a:pPr algn="ctr">
              <a:defRPr/>
            </a:pPr>
            <a:r>
              <a:rPr lang="en-US" sz="2400" dirty="0" smtClean="0">
                <a:solidFill>
                  <a:srgbClr val="00B050"/>
                </a:solidFill>
              </a:rPr>
              <a:t>GRADUAL change in distance moving away</a:t>
            </a:r>
            <a:br>
              <a:rPr lang="en-US" sz="2400" dirty="0" smtClean="0">
                <a:solidFill>
                  <a:srgbClr val="00B050"/>
                </a:solidFill>
              </a:rPr>
            </a:br>
            <a:r>
              <a:rPr lang="en-US" sz="2400" dirty="0" smtClean="0">
                <a:solidFill>
                  <a:srgbClr val="00B050"/>
                </a:solidFill>
              </a:rPr>
              <a:t>with an increasing/decreasing rate of speed </a:t>
            </a:r>
            <a:endParaRPr lang="en-US" sz="2400" dirty="0">
              <a:solidFill>
                <a:srgbClr val="00B050"/>
              </a:solidFill>
            </a:endParaRPr>
          </a:p>
        </p:txBody>
      </p:sp>
      <p:sp>
        <p:nvSpPr>
          <p:cNvPr id="3" name="Arc 2"/>
          <p:cNvSpPr/>
          <p:nvPr/>
        </p:nvSpPr>
        <p:spPr>
          <a:xfrm rot="5400000">
            <a:off x="766790" y="1194432"/>
            <a:ext cx="2201462" cy="2659555"/>
          </a:xfrm>
          <a:prstGeom prst="arc">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5400000">
            <a:off x="5265691" y="1194433"/>
            <a:ext cx="2201462" cy="2659555"/>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7" name="Arc 26"/>
          <p:cNvSpPr/>
          <p:nvPr/>
        </p:nvSpPr>
        <p:spPr>
          <a:xfrm rot="16200000">
            <a:off x="1393819" y="1575432"/>
            <a:ext cx="2201462" cy="2659555"/>
          </a:xfrm>
          <a:prstGeom prst="arc">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16200000">
            <a:off x="5892720" y="1575433"/>
            <a:ext cx="2201462" cy="2659555"/>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4" name="TextBox 3"/>
          <p:cNvSpPr txBox="1"/>
          <p:nvPr/>
        </p:nvSpPr>
        <p:spPr>
          <a:xfrm>
            <a:off x="1905000" y="2514600"/>
            <a:ext cx="609600" cy="369332"/>
          </a:xfrm>
          <a:prstGeom prst="rect">
            <a:avLst/>
          </a:prstGeom>
          <a:noFill/>
        </p:spPr>
        <p:txBody>
          <a:bodyPr wrap="square" rtlCol="0">
            <a:spAutoFit/>
          </a:bodyPr>
          <a:lstStyle/>
          <a:p>
            <a:r>
              <a:rPr lang="en-US" dirty="0" smtClean="0"/>
              <a:t>-or-</a:t>
            </a:r>
            <a:endParaRPr lang="en-US" dirty="0"/>
          </a:p>
        </p:txBody>
      </p:sp>
      <p:sp>
        <p:nvSpPr>
          <p:cNvPr id="29" name="TextBox 28"/>
          <p:cNvSpPr txBox="1"/>
          <p:nvPr/>
        </p:nvSpPr>
        <p:spPr>
          <a:xfrm>
            <a:off x="6477000" y="2515382"/>
            <a:ext cx="609600" cy="369332"/>
          </a:xfrm>
          <a:prstGeom prst="rect">
            <a:avLst/>
          </a:prstGeom>
          <a:noFill/>
        </p:spPr>
        <p:txBody>
          <a:bodyPr wrap="square" rtlCol="0">
            <a:spAutoFit/>
          </a:bodyPr>
          <a:lstStyle/>
          <a:p>
            <a:r>
              <a:rPr lang="en-US" dirty="0" smtClean="0"/>
              <a:t>-or-</a:t>
            </a:r>
            <a:endParaRPr lang="en-US" dirty="0"/>
          </a:p>
        </p:txBody>
      </p:sp>
    </p:spTree>
    <p:extLst>
      <p:ext uri="{BB962C8B-B14F-4D97-AF65-F5344CB8AC3E}">
        <p14:creationId xmlns:p14="http://schemas.microsoft.com/office/powerpoint/2010/main" val="17584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100"/>
                                        <p:tgtEl>
                                          <p:spTgt spid="2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additive="base">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additive="base">
                                        <p:cTn id="6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animBg="1"/>
      <p:bldP spid="26" grpId="0" animBg="1"/>
      <p:bldP spid="27" grpId="0" animBg="1"/>
      <p:bldP spid="28" grpId="0" animBg="1"/>
      <p:bldP spid="4"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black"/>
                </a:solidFill>
                <a:latin typeface="Arial" pitchFamily="34" charset="0"/>
                <a:cs typeface="Arial" pitchFamily="34" charset="0"/>
              </a:rPr>
              <a:t>ANALYZING GRAPHS</a:t>
            </a:r>
          </a:p>
        </p:txBody>
      </p:sp>
      <p:grpSp>
        <p:nvGrpSpPr>
          <p:cNvPr id="5" name="Group 21"/>
          <p:cNvGrpSpPr>
            <a:grpSpLocks/>
          </p:cNvGrpSpPr>
          <p:nvPr/>
        </p:nvGrpSpPr>
        <p:grpSpPr bwMode="auto">
          <a:xfrm>
            <a:off x="876300" y="1546748"/>
            <a:ext cx="2705100" cy="2415652"/>
            <a:chOff x="5568955" y="2671762"/>
            <a:chExt cx="3117845" cy="2578101"/>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prstClr val="black"/>
                  </a:solidFill>
                </a:rPr>
                <a:t>TIME</a:t>
              </a:r>
              <a:endParaRPr lang="en-US" dirty="0">
                <a:solidFill>
                  <a:prstClr val="black"/>
                </a:solidFill>
              </a:endParaRPr>
            </a:p>
          </p:txBody>
        </p:sp>
        <p:sp>
          <p:nvSpPr>
            <p:cNvPr id="10" name="TextBox 16"/>
            <p:cNvSpPr txBox="1">
              <a:spLocks noChangeArrowheads="1"/>
            </p:cNvSpPr>
            <p:nvPr/>
          </p:nvSpPr>
          <p:spPr bwMode="auto">
            <a:xfrm rot="16200000">
              <a:off x="4577579" y="3673802"/>
              <a:ext cx="2330450" cy="3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solidFill>
                    <a:prstClr val="black"/>
                  </a:solidFill>
                </a:rPr>
                <a:t>SPEED</a:t>
              </a:r>
              <a:endParaRPr lang="en-US" dirty="0">
                <a:solidFill>
                  <a:prstClr val="black"/>
                </a:solidFill>
              </a:endParaRPr>
            </a:p>
          </p:txBody>
        </p:sp>
      </p:grpSp>
      <p:grpSp>
        <p:nvGrpSpPr>
          <p:cNvPr id="11" name="Group 21"/>
          <p:cNvGrpSpPr>
            <a:grpSpLocks/>
          </p:cNvGrpSpPr>
          <p:nvPr/>
        </p:nvGrpSpPr>
        <p:grpSpPr bwMode="auto">
          <a:xfrm>
            <a:off x="5359748" y="1546748"/>
            <a:ext cx="2717451" cy="2415652"/>
            <a:chOff x="5554719" y="2671762"/>
            <a:chExt cx="3132081" cy="2578101"/>
          </a:xfrm>
        </p:grpSpPr>
        <p:cxnSp>
          <p:nvCxnSpPr>
            <p:cNvPr id="12" name="Straight Arrow Connector 11"/>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5"/>
            <p:cNvSpPr txBox="1">
              <a:spLocks noChangeArrowheads="1"/>
            </p:cNvSpPr>
            <p:nvPr/>
          </p:nvSpPr>
          <p:spPr bwMode="auto">
            <a:xfrm>
              <a:off x="6248400" y="48815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prstClr val="black"/>
                  </a:solidFill>
                </a:rPr>
                <a:t>TIME</a:t>
              </a:r>
              <a:endParaRPr lang="en-US" dirty="0">
                <a:solidFill>
                  <a:prstClr val="black"/>
                </a:solidFill>
              </a:endParaRPr>
            </a:p>
          </p:txBody>
        </p:sp>
        <p:sp>
          <p:nvSpPr>
            <p:cNvPr id="15" name="TextBox 16"/>
            <p:cNvSpPr txBox="1">
              <a:spLocks noChangeArrowheads="1"/>
            </p:cNvSpPr>
            <p:nvPr/>
          </p:nvSpPr>
          <p:spPr bwMode="auto">
            <a:xfrm rot="16200000">
              <a:off x="4577579" y="3648904"/>
              <a:ext cx="2330450" cy="37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dirty="0" smtClean="0">
                  <a:solidFill>
                    <a:prstClr val="black"/>
                  </a:solidFill>
                </a:rPr>
                <a:t>DISTANCE</a:t>
              </a:r>
              <a:endParaRPr lang="en-US" dirty="0">
                <a:solidFill>
                  <a:prstClr val="black"/>
                </a:solidFill>
              </a:endParaRPr>
            </a:p>
          </p:txBody>
        </p:sp>
      </p:grpSp>
      <p:sp>
        <p:nvSpPr>
          <p:cNvPr id="17" name="TextBox 16"/>
          <p:cNvSpPr txBox="1">
            <a:spLocks noChangeArrowheads="1"/>
          </p:cNvSpPr>
          <p:nvPr/>
        </p:nvSpPr>
        <p:spPr bwMode="auto">
          <a:xfrm>
            <a:off x="5715000" y="1230868"/>
            <a:ext cx="241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00B050"/>
                </a:solidFill>
              </a:rPr>
              <a:t>DISTANCE/TIME</a:t>
            </a:r>
            <a:endParaRPr lang="en-US" sz="2400" b="1" dirty="0">
              <a:solidFill>
                <a:srgbClr val="00B050"/>
              </a:solidFill>
            </a:endParaRPr>
          </a:p>
        </p:txBody>
      </p:sp>
      <p:sp>
        <p:nvSpPr>
          <p:cNvPr id="18" name="TextBox 17"/>
          <p:cNvSpPr txBox="1">
            <a:spLocks noChangeArrowheads="1"/>
          </p:cNvSpPr>
          <p:nvPr/>
        </p:nvSpPr>
        <p:spPr bwMode="auto">
          <a:xfrm>
            <a:off x="1168296" y="1219200"/>
            <a:ext cx="218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66"/>
                </a:solidFill>
              </a:rPr>
              <a:t>SPEED/TIME</a:t>
            </a:r>
            <a:endParaRPr lang="en-US" sz="2400" b="1" dirty="0">
              <a:solidFill>
                <a:srgbClr val="FF0066"/>
              </a:solidFill>
            </a:endParaRPr>
          </a:p>
        </p:txBody>
      </p:sp>
      <p:sp>
        <p:nvSpPr>
          <p:cNvPr id="22" name="TextBox 21"/>
          <p:cNvSpPr txBox="1"/>
          <p:nvPr/>
        </p:nvSpPr>
        <p:spPr>
          <a:xfrm>
            <a:off x="206829" y="4419600"/>
            <a:ext cx="4136571" cy="461665"/>
          </a:xfrm>
          <a:prstGeom prst="rect">
            <a:avLst/>
          </a:prstGeom>
          <a:noFill/>
        </p:spPr>
        <p:txBody>
          <a:bodyPr wrap="square">
            <a:spAutoFit/>
          </a:bodyPr>
          <a:lstStyle/>
          <a:p>
            <a:pPr algn="just">
              <a:defRPr/>
            </a:pPr>
            <a:r>
              <a:rPr lang="en-US" sz="2400" dirty="0" smtClean="0">
                <a:solidFill>
                  <a:srgbClr val="FF0066"/>
                </a:solidFill>
              </a:rPr>
              <a:t>A </a:t>
            </a:r>
            <a:r>
              <a:rPr lang="en-US" sz="2400" dirty="0" smtClean="0">
                <a:solidFill>
                  <a:srgbClr val="FF0066"/>
                </a:solidFill>
              </a:rPr>
              <a:t>DOWNWARD CURVE means:</a:t>
            </a:r>
            <a:endParaRPr lang="en-US" sz="2400" dirty="0">
              <a:solidFill>
                <a:srgbClr val="FF0066"/>
              </a:solidFill>
            </a:endParaRPr>
          </a:p>
        </p:txBody>
      </p:sp>
      <p:sp>
        <p:nvSpPr>
          <p:cNvPr id="23" name="TextBox 22"/>
          <p:cNvSpPr txBox="1"/>
          <p:nvPr/>
        </p:nvSpPr>
        <p:spPr>
          <a:xfrm>
            <a:off x="206828" y="5024735"/>
            <a:ext cx="3679372" cy="1569660"/>
          </a:xfrm>
          <a:prstGeom prst="rect">
            <a:avLst/>
          </a:prstGeom>
          <a:noFill/>
        </p:spPr>
        <p:txBody>
          <a:bodyPr wrap="square">
            <a:spAutoFit/>
          </a:bodyPr>
          <a:lstStyle/>
          <a:p>
            <a:pPr algn="ctr">
              <a:defRPr/>
            </a:pPr>
            <a:r>
              <a:rPr lang="en-US" sz="2400" dirty="0" smtClean="0">
                <a:solidFill>
                  <a:srgbClr val="FF0066"/>
                </a:solidFill>
              </a:rPr>
              <a:t>GRADUALLY CHANGING SPEED</a:t>
            </a:r>
          </a:p>
          <a:p>
            <a:pPr algn="ctr">
              <a:defRPr/>
            </a:pPr>
            <a:r>
              <a:rPr lang="en-US" sz="2400" dirty="0" smtClean="0">
                <a:solidFill>
                  <a:srgbClr val="FF0066"/>
                </a:solidFill>
              </a:rPr>
              <a:t>Decreasing Variable Rate of Speed</a:t>
            </a:r>
          </a:p>
        </p:txBody>
      </p:sp>
      <p:sp>
        <p:nvSpPr>
          <p:cNvPr id="24" name="TextBox 23"/>
          <p:cNvSpPr txBox="1"/>
          <p:nvPr/>
        </p:nvSpPr>
        <p:spPr>
          <a:xfrm>
            <a:off x="4800601" y="4419600"/>
            <a:ext cx="4191000" cy="461665"/>
          </a:xfrm>
          <a:prstGeom prst="rect">
            <a:avLst/>
          </a:prstGeom>
          <a:noFill/>
        </p:spPr>
        <p:txBody>
          <a:bodyPr wrap="square">
            <a:spAutoFit/>
          </a:bodyPr>
          <a:lstStyle/>
          <a:p>
            <a:pPr algn="just">
              <a:defRPr/>
            </a:pPr>
            <a:r>
              <a:rPr lang="en-US" sz="2400" dirty="0" smtClean="0">
                <a:solidFill>
                  <a:srgbClr val="00B050"/>
                </a:solidFill>
              </a:rPr>
              <a:t>A </a:t>
            </a:r>
            <a:r>
              <a:rPr lang="en-US" sz="2400" dirty="0" smtClean="0">
                <a:solidFill>
                  <a:srgbClr val="00B050"/>
                </a:solidFill>
              </a:rPr>
              <a:t>DOWNWARD CURVE means:</a:t>
            </a:r>
            <a:endParaRPr lang="en-US" sz="2400" dirty="0">
              <a:solidFill>
                <a:srgbClr val="00B050"/>
              </a:solidFill>
            </a:endParaRPr>
          </a:p>
        </p:txBody>
      </p:sp>
      <p:sp>
        <p:nvSpPr>
          <p:cNvPr id="25" name="TextBox 24"/>
          <p:cNvSpPr txBox="1"/>
          <p:nvPr/>
        </p:nvSpPr>
        <p:spPr>
          <a:xfrm>
            <a:off x="4800601" y="5024735"/>
            <a:ext cx="3962399" cy="1569660"/>
          </a:xfrm>
          <a:prstGeom prst="rect">
            <a:avLst/>
          </a:prstGeom>
          <a:noFill/>
        </p:spPr>
        <p:txBody>
          <a:bodyPr wrap="square">
            <a:spAutoFit/>
          </a:bodyPr>
          <a:lstStyle/>
          <a:p>
            <a:pPr algn="ctr">
              <a:defRPr/>
            </a:pPr>
            <a:r>
              <a:rPr lang="en-US" sz="2400" dirty="0">
                <a:solidFill>
                  <a:srgbClr val="00B050"/>
                </a:solidFill>
              </a:rPr>
              <a:t>GRADUAL change in distance moving </a:t>
            </a:r>
            <a:r>
              <a:rPr lang="en-US" sz="2400" dirty="0" smtClean="0">
                <a:solidFill>
                  <a:srgbClr val="00B050"/>
                </a:solidFill>
              </a:rPr>
              <a:t>toward / returning</a:t>
            </a:r>
            <a:r>
              <a:rPr lang="en-US" sz="2400" dirty="0">
                <a:solidFill>
                  <a:srgbClr val="00B050"/>
                </a:solidFill>
              </a:rPr>
              <a:t/>
            </a:r>
            <a:br>
              <a:rPr lang="en-US" sz="2400" dirty="0">
                <a:solidFill>
                  <a:srgbClr val="00B050"/>
                </a:solidFill>
              </a:rPr>
            </a:br>
            <a:r>
              <a:rPr lang="en-US" sz="2400" dirty="0">
                <a:solidFill>
                  <a:srgbClr val="00B050"/>
                </a:solidFill>
              </a:rPr>
              <a:t>with an increasing/decreasing rate of speed </a:t>
            </a:r>
          </a:p>
        </p:txBody>
      </p:sp>
      <p:sp>
        <p:nvSpPr>
          <p:cNvPr id="3" name="Arc 2"/>
          <p:cNvSpPr/>
          <p:nvPr/>
        </p:nvSpPr>
        <p:spPr>
          <a:xfrm>
            <a:off x="-587828" y="2037993"/>
            <a:ext cx="3509697" cy="1751860"/>
          </a:xfrm>
          <a:prstGeom prst="arc">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3911073" y="2037994"/>
            <a:ext cx="3509697" cy="1751860"/>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1" name="Arc 20"/>
          <p:cNvSpPr/>
          <p:nvPr/>
        </p:nvSpPr>
        <p:spPr>
          <a:xfrm rot="10800000">
            <a:off x="1164772" y="1752600"/>
            <a:ext cx="2413527" cy="1751860"/>
          </a:xfrm>
          <a:prstGeom prst="arc">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10800000">
            <a:off x="5663673" y="1752601"/>
            <a:ext cx="2413527" cy="1751860"/>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8" name="TextBox 27"/>
          <p:cNvSpPr txBox="1"/>
          <p:nvPr/>
        </p:nvSpPr>
        <p:spPr>
          <a:xfrm>
            <a:off x="1828800" y="2514600"/>
            <a:ext cx="609600" cy="369332"/>
          </a:xfrm>
          <a:prstGeom prst="rect">
            <a:avLst/>
          </a:prstGeom>
          <a:noFill/>
        </p:spPr>
        <p:txBody>
          <a:bodyPr wrap="square" rtlCol="0">
            <a:spAutoFit/>
          </a:bodyPr>
          <a:lstStyle/>
          <a:p>
            <a:r>
              <a:rPr lang="en-US" dirty="0" smtClean="0"/>
              <a:t>-or-</a:t>
            </a:r>
            <a:endParaRPr lang="en-US" dirty="0"/>
          </a:p>
        </p:txBody>
      </p:sp>
      <p:sp>
        <p:nvSpPr>
          <p:cNvPr id="29" name="TextBox 28"/>
          <p:cNvSpPr txBox="1"/>
          <p:nvPr/>
        </p:nvSpPr>
        <p:spPr>
          <a:xfrm>
            <a:off x="6400800" y="2515382"/>
            <a:ext cx="609600" cy="369332"/>
          </a:xfrm>
          <a:prstGeom prst="rect">
            <a:avLst/>
          </a:prstGeom>
          <a:noFill/>
        </p:spPr>
        <p:txBody>
          <a:bodyPr wrap="square" rtlCol="0">
            <a:spAutoFit/>
          </a:bodyPr>
          <a:lstStyle/>
          <a:p>
            <a:r>
              <a:rPr lang="en-US" dirty="0" smtClean="0"/>
              <a:t>-or-</a:t>
            </a:r>
            <a:endParaRPr lang="en-US" dirty="0"/>
          </a:p>
        </p:txBody>
      </p:sp>
    </p:spTree>
    <p:extLst>
      <p:ext uri="{BB962C8B-B14F-4D97-AF65-F5344CB8AC3E}">
        <p14:creationId xmlns:p14="http://schemas.microsoft.com/office/powerpoint/2010/main" val="28386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additive="base">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additive="base">
                                        <p:cTn id="6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animBg="1"/>
      <p:bldP spid="26" grpId="0" animBg="1"/>
      <p:bldP spid="21" grpId="0" animBg="1"/>
      <p:bldP spid="27" grpId="0" animBg="1"/>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829" y="76200"/>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pic>
        <p:nvPicPr>
          <p:cNvPr id="2050" name="Picture 2" descr="http://www.scs.sk.ca/cyber/elem/learningcommunity/math/curr_content/math10/Diverse/IMAGES/IDENT_GRAPHS.GIF"/>
          <p:cNvPicPr>
            <a:picLocks noChangeAspect="1" noChangeArrowheads="1"/>
          </p:cNvPicPr>
          <p:nvPr/>
        </p:nvPicPr>
        <p:blipFill rotWithShape="1">
          <a:blip r:embed="rId2">
            <a:extLst>
              <a:ext uri="{28A0092B-C50C-407E-A947-70E740481C1C}">
                <a14:useLocalDpi xmlns:a14="http://schemas.microsoft.com/office/drawing/2010/main" val="0"/>
              </a:ext>
            </a:extLst>
          </a:blip>
          <a:srcRect b="39833"/>
          <a:stretch/>
        </p:blipFill>
        <p:spPr bwMode="auto">
          <a:xfrm>
            <a:off x="704029" y="537865"/>
            <a:ext cx="7373171" cy="615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b="1" dirty="0"/>
              <a:t>Common Core Standard</a:t>
            </a:r>
            <a:r>
              <a:rPr lang="en-US" b="1" dirty="0" smtClean="0"/>
              <a:t>:</a:t>
            </a:r>
            <a:endParaRPr lang="en-US" dirty="0"/>
          </a:p>
        </p:txBody>
      </p:sp>
      <p:sp>
        <p:nvSpPr>
          <p:cNvPr id="4" name="TextBox 3"/>
          <p:cNvSpPr txBox="1"/>
          <p:nvPr/>
        </p:nvSpPr>
        <p:spPr>
          <a:xfrm>
            <a:off x="152400" y="1219200"/>
            <a:ext cx="8839200" cy="1938992"/>
          </a:xfrm>
          <a:prstGeom prst="rect">
            <a:avLst/>
          </a:prstGeom>
          <a:noFill/>
        </p:spPr>
        <p:txBody>
          <a:bodyPr wrap="square" rtlCol="0">
            <a:spAutoFit/>
          </a:bodyPr>
          <a:lstStyle/>
          <a:p>
            <a:r>
              <a:rPr lang="en-US" sz="2400" b="1" dirty="0" smtClean="0"/>
              <a:t>8.F.5 ─ </a:t>
            </a:r>
            <a:r>
              <a:rPr lang="en-US" sz="2400" b="1" dirty="0"/>
              <a:t>Define, evaluate, and compare functions.</a:t>
            </a:r>
          </a:p>
          <a:p>
            <a:pPr algn="just"/>
            <a:r>
              <a:rPr lang="en-US" sz="2400" dirty="0"/>
              <a:t>Describe qualitatively the functional relationship between two quantities by analyzing a graph (e.g., </a:t>
            </a:r>
            <a:r>
              <a:rPr lang="en-US" sz="2400" dirty="0" smtClean="0"/>
              <a:t>where the </a:t>
            </a:r>
            <a:r>
              <a:rPr lang="en-US" sz="2400" dirty="0"/>
              <a:t>function is increasing or decreasing, linear or nonlinear). Sketch a graph that exhibits the </a:t>
            </a:r>
            <a:r>
              <a:rPr lang="en-US" sz="2400" dirty="0" smtClean="0"/>
              <a:t>qualitative features </a:t>
            </a:r>
            <a:r>
              <a:rPr lang="en-US" sz="2400" dirty="0"/>
              <a:t>of a function that has been described </a:t>
            </a:r>
            <a:r>
              <a:rPr lang="en-US" sz="2400" dirty="0" smtClean="0"/>
              <a:t>verbally.</a:t>
            </a:r>
            <a:endParaRPr lang="en-US" sz="2400" b="1" dirty="0" smtClean="0"/>
          </a:p>
        </p:txBody>
      </p:sp>
    </p:spTree>
    <p:extLst>
      <p:ext uri="{BB962C8B-B14F-4D97-AF65-F5344CB8AC3E}">
        <p14:creationId xmlns:p14="http://schemas.microsoft.com/office/powerpoint/2010/main" val="1474820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cs.sk.ca/cyber/elem/learningcommunity/math/curr_content/math10/Diverse/IMAGES/IDENT_GRAPHS.GIF"/>
          <p:cNvPicPr>
            <a:picLocks noChangeAspect="1" noChangeArrowheads="1"/>
          </p:cNvPicPr>
          <p:nvPr/>
        </p:nvPicPr>
        <p:blipFill rotWithShape="1">
          <a:blip r:embed="rId3">
            <a:extLst>
              <a:ext uri="{28A0092B-C50C-407E-A947-70E740481C1C}">
                <a14:useLocalDpi xmlns:a14="http://schemas.microsoft.com/office/drawing/2010/main" val="0"/>
              </a:ext>
            </a:extLst>
          </a:blip>
          <a:srcRect t="60226"/>
          <a:stretch/>
        </p:blipFill>
        <p:spPr bwMode="auto">
          <a:xfrm>
            <a:off x="105013" y="1676400"/>
            <a:ext cx="8863455" cy="4894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829" y="76200"/>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spTree>
    <p:extLst>
      <p:ext uri="{BB962C8B-B14F-4D97-AF65-F5344CB8AC3E}">
        <p14:creationId xmlns:p14="http://schemas.microsoft.com/office/powerpoint/2010/main" val="37116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1407381"/>
              </p:ext>
            </p:extLst>
          </p:nvPr>
        </p:nvGraphicFramePr>
        <p:xfrm>
          <a:off x="152400" y="614065"/>
          <a:ext cx="8915400" cy="1138535"/>
        </p:xfrm>
        <a:graphic>
          <a:graphicData uri="http://schemas.openxmlformats.org/drawingml/2006/table">
            <a:tbl>
              <a:tblPr/>
              <a:tblGrid>
                <a:gridCol w="8915400"/>
              </a:tblGrid>
              <a:tr h="1138535">
                <a:tc>
                  <a:txBody>
                    <a:bodyPr/>
                    <a:lstStyle/>
                    <a:p>
                      <a:pPr algn="just"/>
                      <a:r>
                        <a:rPr lang="en-US" b="0" dirty="0">
                          <a:effectLst/>
                          <a:latin typeface="verdana"/>
                        </a:rPr>
                        <a:t>Imagine filling each of the six bottles below, pouring water in at a constant rate. For each bottle, choose the correct graph, relating the height of the water to the volume of water that's been poured in.</a:t>
                      </a:r>
                    </a:p>
                  </a:txBody>
                  <a:tcPr anchor="ctr">
                    <a:lnL>
                      <a:noFill/>
                    </a:lnL>
                    <a:lnR>
                      <a:noFill/>
                    </a:lnR>
                    <a:lnT>
                      <a:noFill/>
                    </a:lnT>
                    <a:lnB>
                      <a:noFill/>
                    </a:lnB>
                    <a:solidFill>
                      <a:srgbClr val="FFFFF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48243808"/>
              </p:ext>
            </p:extLst>
          </p:nvPr>
        </p:nvGraphicFramePr>
        <p:xfrm>
          <a:off x="76200" y="6416040"/>
          <a:ext cx="8991600" cy="365760"/>
        </p:xfrm>
        <a:graphic>
          <a:graphicData uri="http://schemas.openxmlformats.org/drawingml/2006/table">
            <a:tbl>
              <a:tblPr/>
              <a:tblGrid>
                <a:gridCol w="8991600"/>
              </a:tblGrid>
              <a:tr h="0">
                <a:tc>
                  <a:txBody>
                    <a:bodyPr/>
                    <a:lstStyle/>
                    <a:p>
                      <a:pPr algn="ctr"/>
                      <a:r>
                        <a:rPr lang="en-US" b="0" dirty="0">
                          <a:effectLst/>
                          <a:latin typeface="verdana"/>
                        </a:rPr>
                        <a:t>For the remaining three graphs, sketch what the bottles should look </a:t>
                      </a:r>
                      <a:r>
                        <a:rPr lang="en-US" b="0" dirty="0" smtClean="0">
                          <a:effectLst/>
                          <a:latin typeface="verdana"/>
                        </a:rPr>
                        <a:t>like.</a:t>
                      </a:r>
                      <a:endParaRPr lang="en-US" b="0" dirty="0">
                        <a:effectLst/>
                        <a:latin typeface="verdana"/>
                      </a:endParaRPr>
                    </a:p>
                  </a:txBody>
                  <a:tcPr anchor="ctr">
                    <a:lnL>
                      <a:noFill/>
                    </a:lnL>
                    <a:lnR>
                      <a:noFill/>
                    </a:lnR>
                    <a:lnT>
                      <a:noFill/>
                    </a:lnT>
                    <a:lnB>
                      <a:noFill/>
                    </a:lnB>
                    <a:solidFill>
                      <a:srgbClr val="FFFFFF"/>
                    </a:solidFill>
                  </a:tcPr>
                </a:tc>
              </a:tr>
            </a:tbl>
          </a:graphicData>
        </a:graphic>
      </p:graphicFrame>
      <p:pic>
        <p:nvPicPr>
          <p:cNvPr id="3074" name="Picture 2" descr="fla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0" y="1463776"/>
            <a:ext cx="8927350" cy="51656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829" y="71735"/>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spTree>
    <p:extLst>
      <p:ext uri="{BB962C8B-B14F-4D97-AF65-F5344CB8AC3E}">
        <p14:creationId xmlns:p14="http://schemas.microsoft.com/office/powerpoint/2010/main" val="171394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out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37" t="12291" r="26250" b="46561"/>
          <a:stretch/>
        </p:blipFill>
        <p:spPr bwMode="auto">
          <a:xfrm>
            <a:off x="21770" y="772885"/>
            <a:ext cx="9109513" cy="532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6829" y="76200"/>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spTree>
    <p:extLst>
      <p:ext uri="{BB962C8B-B14F-4D97-AF65-F5344CB8AC3E}">
        <p14:creationId xmlns:p14="http://schemas.microsoft.com/office/powerpoint/2010/main" val="2536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37" t="54060" r="26250" b="8333"/>
          <a:stretch/>
        </p:blipFill>
        <p:spPr bwMode="auto">
          <a:xfrm>
            <a:off x="-10886" y="673364"/>
            <a:ext cx="9154886" cy="488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6829" y="76200"/>
            <a:ext cx="8686800" cy="461665"/>
          </a:xfrm>
          <a:prstGeom prst="rect">
            <a:avLst/>
          </a:prstGeom>
          <a:noFill/>
        </p:spPr>
        <p:txBody>
          <a:bodyPr wrap="square">
            <a:spAutoFit/>
          </a:bodyPr>
          <a:lstStyle/>
          <a:p>
            <a:pPr algn="just" fontAlgn="auto">
              <a:spcBef>
                <a:spcPts val="0"/>
              </a:spcBef>
              <a:spcAft>
                <a:spcPts val="0"/>
              </a:spcAft>
              <a:defRPr/>
            </a:pPr>
            <a:r>
              <a:rPr lang="en-US" sz="2400" dirty="0" smtClean="0">
                <a:latin typeface="+mn-lt"/>
                <a:cs typeface="+mn-cs"/>
              </a:rPr>
              <a:t>Qualitative representations.</a:t>
            </a:r>
            <a:endParaRPr lang="en-US" sz="2400" dirty="0">
              <a:latin typeface="+mn-lt"/>
              <a:cs typeface="+mn-cs"/>
            </a:endParaRPr>
          </a:p>
        </p:txBody>
      </p:sp>
    </p:spTree>
    <p:extLst>
      <p:ext uri="{BB962C8B-B14F-4D97-AF65-F5344CB8AC3E}">
        <p14:creationId xmlns:p14="http://schemas.microsoft.com/office/powerpoint/2010/main" val="37071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a:t>
            </a:r>
            <a:endParaRPr lang="en-US" dirty="0"/>
          </a:p>
        </p:txBody>
      </p:sp>
      <p:sp>
        <p:nvSpPr>
          <p:cNvPr id="4" name="Rectangle 3"/>
          <p:cNvSpPr/>
          <p:nvPr/>
        </p:nvSpPr>
        <p:spPr>
          <a:xfrm>
            <a:off x="457200" y="1828800"/>
            <a:ext cx="8153400" cy="461665"/>
          </a:xfrm>
          <a:prstGeom prst="rect">
            <a:avLst/>
          </a:prstGeom>
        </p:spPr>
        <p:txBody>
          <a:bodyPr wrap="square">
            <a:spAutoFit/>
          </a:bodyPr>
          <a:lstStyle/>
          <a:p>
            <a:pPr marL="342900" lvl="0" indent="-342900">
              <a:spcAft>
                <a:spcPts val="600"/>
              </a:spcAft>
              <a:buFont typeface="Arial" pitchFamily="34" charset="0"/>
              <a:buChar char="•"/>
            </a:pPr>
            <a:r>
              <a:rPr lang="en-US" sz="2400" dirty="0" smtClean="0"/>
              <a:t>To sketch and interpret qualitative graphs.</a:t>
            </a:r>
            <a:endParaRPr lang="en-US" sz="2400" dirty="0"/>
          </a:p>
        </p:txBody>
      </p:sp>
    </p:spTree>
    <p:extLst>
      <p:ext uri="{BB962C8B-B14F-4D97-AF65-F5344CB8AC3E}">
        <p14:creationId xmlns:p14="http://schemas.microsoft.com/office/powerpoint/2010/main" val="336398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90600" y="228601"/>
            <a:ext cx="67818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itchFamily="34" charset="0"/>
                <a:cs typeface="Arial" pitchFamily="34" charset="0"/>
              </a:rPr>
              <a:t>Curriculum Vocabulary</a:t>
            </a:r>
            <a:endParaRPr lang="en-US" sz="3600" b="1" dirty="0">
              <a:latin typeface="Arial" pitchFamily="34" charset="0"/>
              <a:cs typeface="Arial" pitchFamily="34" charset="0"/>
            </a:endParaRPr>
          </a:p>
        </p:txBody>
      </p:sp>
      <p:sp>
        <p:nvSpPr>
          <p:cNvPr id="41" name="Rectangle 40"/>
          <p:cNvSpPr/>
          <p:nvPr/>
        </p:nvSpPr>
        <p:spPr>
          <a:xfrm>
            <a:off x="762000" y="1103293"/>
            <a:ext cx="7162800" cy="523220"/>
          </a:xfrm>
          <a:prstGeom prst="rect">
            <a:avLst/>
          </a:prstGeom>
        </p:spPr>
        <p:txBody>
          <a:bodyPr wrap="square">
            <a:spAutoFit/>
          </a:bodyPr>
          <a:lstStyle/>
          <a:p>
            <a:r>
              <a:rPr lang="en-US" sz="2800" b="1" dirty="0"/>
              <a:t>Qualitative graph </a:t>
            </a:r>
            <a:r>
              <a:rPr lang="en-US" sz="2800" b="1" dirty="0">
                <a:solidFill>
                  <a:srgbClr val="006600"/>
                </a:solidFill>
              </a:rPr>
              <a:t>(</a:t>
            </a:r>
            <a:r>
              <a:rPr lang="en-US" sz="2800" b="1" dirty="0" err="1">
                <a:solidFill>
                  <a:srgbClr val="006600"/>
                </a:solidFill>
              </a:rPr>
              <a:t>gráfica</a:t>
            </a:r>
            <a:r>
              <a:rPr lang="en-US" sz="2800" b="1" dirty="0">
                <a:solidFill>
                  <a:srgbClr val="006600"/>
                </a:solidFill>
              </a:rPr>
              <a:t> </a:t>
            </a:r>
            <a:r>
              <a:rPr lang="en-US" sz="2800" b="1" dirty="0" err="1">
                <a:solidFill>
                  <a:srgbClr val="006600"/>
                </a:solidFill>
              </a:rPr>
              <a:t>cualitativa</a:t>
            </a:r>
            <a:r>
              <a:rPr lang="en-US" sz="2800" b="1" dirty="0">
                <a:solidFill>
                  <a:srgbClr val="006600"/>
                </a:solidFill>
              </a:rPr>
              <a:t>)</a:t>
            </a:r>
            <a:r>
              <a:rPr lang="en-US" sz="2800" b="1" dirty="0"/>
              <a:t>:</a:t>
            </a:r>
            <a:endParaRPr lang="en-US" sz="2400" b="1" dirty="0"/>
          </a:p>
        </p:txBody>
      </p:sp>
      <p:sp>
        <p:nvSpPr>
          <p:cNvPr id="13" name="Rectangle 12"/>
          <p:cNvSpPr/>
          <p:nvPr/>
        </p:nvSpPr>
        <p:spPr>
          <a:xfrm>
            <a:off x="762000" y="1676400"/>
            <a:ext cx="7772400" cy="954107"/>
          </a:xfrm>
          <a:prstGeom prst="rect">
            <a:avLst/>
          </a:prstGeom>
        </p:spPr>
        <p:txBody>
          <a:bodyPr wrap="square">
            <a:spAutoFit/>
          </a:bodyPr>
          <a:lstStyle/>
          <a:p>
            <a:r>
              <a:rPr lang="en-US" sz="2800" dirty="0">
                <a:solidFill>
                  <a:prstClr val="black"/>
                </a:solidFill>
              </a:rPr>
              <a:t>A graph that represents a function visually, not with numbers.</a:t>
            </a:r>
          </a:p>
        </p:txBody>
      </p:sp>
    </p:spTree>
    <p:extLst>
      <p:ext uri="{BB962C8B-B14F-4D97-AF65-F5344CB8AC3E}">
        <p14:creationId xmlns:p14="http://schemas.microsoft.com/office/powerpoint/2010/main" val="31893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62000" y="1981200"/>
            <a:ext cx="83820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ubtitle 2"/>
          <p:cNvSpPr>
            <a:spLocks noGrp="1"/>
          </p:cNvSpPr>
          <p:nvPr>
            <p:ph type="subTitle" idx="1"/>
          </p:nvPr>
        </p:nvSpPr>
        <p:spPr>
          <a:xfrm>
            <a:off x="0" y="1828800"/>
            <a:ext cx="9144000" cy="1447800"/>
          </a:xfrm>
        </p:spPr>
        <p:txBody>
          <a:bodyPr>
            <a:normAutofit/>
          </a:bodyPr>
          <a:lstStyle/>
          <a:p>
            <a:pPr algn="just">
              <a:spcBef>
                <a:spcPct val="0"/>
              </a:spcBef>
            </a:pPr>
            <a:r>
              <a:rPr lang="en-US" sz="2000" dirty="0" smtClean="0">
                <a:solidFill>
                  <a:schemeClr val="tx1"/>
                </a:solidFill>
                <a:latin typeface="Times New Roman" pitchFamily="18" charset="0"/>
                <a:cs typeface="Times New Roman" pitchFamily="18" charset="0"/>
              </a:rPr>
              <a:t>Each graph shows distance as a function of time. One graph shows the function when Mr. </a:t>
            </a:r>
            <a:r>
              <a:rPr lang="en-US" sz="2000" dirty="0" err="1" smtClean="0">
                <a:solidFill>
                  <a:schemeClr val="tx1"/>
                </a:solidFill>
                <a:latin typeface="Times New Roman" pitchFamily="18" charset="0"/>
                <a:cs typeface="Times New Roman" pitchFamily="18" charset="0"/>
              </a:rPr>
              <a:t>Amplo</a:t>
            </a:r>
            <a:r>
              <a:rPr lang="en-US" sz="2000" dirty="0" smtClean="0">
                <a:solidFill>
                  <a:schemeClr val="tx1"/>
                </a:solidFill>
                <a:latin typeface="Times New Roman" pitchFamily="18" charset="0"/>
                <a:cs typeface="Times New Roman" pitchFamily="18" charset="0"/>
              </a:rPr>
              <a:t> is driving in his neighborhood.  The other graphs represent Mr. </a:t>
            </a:r>
            <a:r>
              <a:rPr lang="en-US" sz="2000" dirty="0" err="1" smtClean="0">
                <a:solidFill>
                  <a:schemeClr val="tx1"/>
                </a:solidFill>
                <a:latin typeface="Times New Roman" pitchFamily="18" charset="0"/>
                <a:cs typeface="Times New Roman" pitchFamily="18" charset="0"/>
              </a:rPr>
              <a:t>Amplo</a:t>
            </a:r>
            <a:r>
              <a:rPr lang="en-US" sz="2000" dirty="0" smtClean="0">
                <a:solidFill>
                  <a:schemeClr val="tx1"/>
                </a:solidFill>
                <a:latin typeface="Times New Roman" pitchFamily="18" charset="0"/>
                <a:cs typeface="Times New Roman" pitchFamily="18" charset="0"/>
              </a:rPr>
              <a:t> driving on major city streets and highways. Which description matches each graph below?</a:t>
            </a:r>
          </a:p>
        </p:txBody>
      </p:sp>
      <p:sp>
        <p:nvSpPr>
          <p:cNvPr id="7176" name="TextBox 19"/>
          <p:cNvSpPr txBox="1">
            <a:spLocks noChangeArrowheads="1"/>
          </p:cNvSpPr>
          <p:nvPr/>
        </p:nvSpPr>
        <p:spPr bwMode="auto">
          <a:xfrm>
            <a:off x="0" y="9216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a:latin typeface="Arial" charset="0"/>
              </a:rPr>
              <a:t>You know how to interpret slope and y-intercept in graphs of linear functions. Take a look at this problem.</a:t>
            </a:r>
          </a:p>
        </p:txBody>
      </p:sp>
      <p:grpSp>
        <p:nvGrpSpPr>
          <p:cNvPr id="2" name="Group 74"/>
          <p:cNvGrpSpPr>
            <a:grpSpLocks/>
          </p:cNvGrpSpPr>
          <p:nvPr/>
        </p:nvGrpSpPr>
        <p:grpSpPr bwMode="auto">
          <a:xfrm>
            <a:off x="1066800" y="3429000"/>
            <a:ext cx="7372350" cy="2590800"/>
            <a:chOff x="1066800" y="3429000"/>
            <a:chExt cx="7372350" cy="2590800"/>
          </a:xfrm>
        </p:grpSpPr>
        <p:pic>
          <p:nvPicPr>
            <p:cNvPr id="717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3663950"/>
              <a:ext cx="20208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Box 1"/>
            <p:cNvSpPr txBox="1">
              <a:spLocks noChangeArrowheads="1"/>
            </p:cNvSpPr>
            <p:nvPr/>
          </p:nvSpPr>
          <p:spPr bwMode="auto">
            <a:xfrm>
              <a:off x="1379538" y="3903663"/>
              <a:ext cx="3794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27" name="Oval 26"/>
            <p:cNvSpPr/>
            <p:nvPr/>
          </p:nvSpPr>
          <p:spPr>
            <a:xfrm flipV="1">
              <a:off x="1946275" y="5256213"/>
              <a:ext cx="76200" cy="4603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flipV="1">
              <a:off x="6799263" y="4003675"/>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flipV="1">
              <a:off x="7356475" y="3741738"/>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flipV="1">
              <a:off x="6743700" y="5102225"/>
              <a:ext cx="76200" cy="8255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8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25" y="3690938"/>
              <a:ext cx="20193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3721100"/>
              <a:ext cx="20208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a:xfrm flipV="1">
              <a:off x="1717675" y="3779838"/>
              <a:ext cx="0" cy="1674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717675" y="5454650"/>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8" name="TextBox 16"/>
            <p:cNvSpPr txBox="1">
              <a:spLocks noChangeArrowheads="1"/>
            </p:cNvSpPr>
            <p:nvPr/>
          </p:nvSpPr>
          <p:spPr bwMode="auto">
            <a:xfrm>
              <a:off x="1889125" y="5413375"/>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cxnSp>
          <p:nvCxnSpPr>
            <p:cNvPr id="40" name="Straight Connector 39"/>
            <p:cNvCxnSpPr/>
            <p:nvPr/>
          </p:nvCxnSpPr>
          <p:spPr>
            <a:xfrm>
              <a:off x="1717675" y="4041775"/>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36850" y="4041775"/>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717675" y="4751388"/>
              <a:ext cx="1019175" cy="703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2" name="TextBox 7188"/>
            <p:cNvSpPr txBox="1">
              <a:spLocks noChangeArrowheads="1"/>
            </p:cNvSpPr>
            <p:nvPr/>
          </p:nvSpPr>
          <p:spPr bwMode="auto">
            <a:xfrm rot="-5400000">
              <a:off x="337344" y="4393406"/>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sp>
          <p:nvSpPr>
            <p:cNvPr id="7193" name="TextBox 7189"/>
            <p:cNvSpPr txBox="1">
              <a:spLocks noChangeArrowheads="1"/>
            </p:cNvSpPr>
            <p:nvPr/>
          </p:nvSpPr>
          <p:spPr bwMode="auto">
            <a:xfrm>
              <a:off x="2117725" y="5602288"/>
              <a:ext cx="1123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7194" name="TextBox 44"/>
            <p:cNvSpPr txBox="1">
              <a:spLocks noChangeArrowheads="1"/>
            </p:cNvSpPr>
            <p:nvPr/>
          </p:nvSpPr>
          <p:spPr bwMode="auto">
            <a:xfrm>
              <a:off x="1816100" y="4765675"/>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(1,30)</a:t>
              </a:r>
            </a:p>
          </p:txBody>
        </p:sp>
        <p:cxnSp>
          <p:nvCxnSpPr>
            <p:cNvPr id="46" name="Straight Arrow Connector 45"/>
            <p:cNvCxnSpPr/>
            <p:nvPr/>
          </p:nvCxnSpPr>
          <p:spPr>
            <a:xfrm flipH="1">
              <a:off x="1984375" y="5011738"/>
              <a:ext cx="98425"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6" name="TextBox 46"/>
            <p:cNvSpPr txBox="1">
              <a:spLocks noChangeArrowheads="1"/>
            </p:cNvSpPr>
            <p:nvPr/>
          </p:nvSpPr>
          <p:spPr bwMode="auto">
            <a:xfrm>
              <a:off x="3801745" y="3937000"/>
              <a:ext cx="381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7197" name="TextBox 59"/>
            <p:cNvSpPr txBox="1">
              <a:spLocks noChangeArrowheads="1"/>
            </p:cNvSpPr>
            <p:nvPr/>
          </p:nvSpPr>
          <p:spPr bwMode="auto">
            <a:xfrm>
              <a:off x="4232275" y="5407025"/>
              <a:ext cx="152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sp>
          <p:nvSpPr>
            <p:cNvPr id="7198" name="TextBox 60"/>
            <p:cNvSpPr txBox="1">
              <a:spLocks noChangeArrowheads="1"/>
            </p:cNvSpPr>
            <p:nvPr/>
          </p:nvSpPr>
          <p:spPr bwMode="auto">
            <a:xfrm>
              <a:off x="4508500" y="5597525"/>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7199" name="TextBox 61"/>
            <p:cNvSpPr txBox="1">
              <a:spLocks noChangeArrowheads="1"/>
            </p:cNvSpPr>
            <p:nvPr/>
          </p:nvSpPr>
          <p:spPr bwMode="auto">
            <a:xfrm rot="-5400000">
              <a:off x="2840832" y="4414044"/>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cxnSp>
          <p:nvCxnSpPr>
            <p:cNvPr id="51" name="Straight Arrow Connector 50"/>
            <p:cNvCxnSpPr/>
            <p:nvPr/>
          </p:nvCxnSpPr>
          <p:spPr>
            <a:xfrm flipV="1">
              <a:off x="4098925" y="3817938"/>
              <a:ext cx="19050" cy="1654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098925" y="5472113"/>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17975" y="4048125"/>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18100" y="4041775"/>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108450" y="4502150"/>
              <a:ext cx="1019175" cy="968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05" name="TextBox 7198"/>
            <p:cNvSpPr txBox="1">
              <a:spLocks noChangeArrowheads="1"/>
            </p:cNvSpPr>
            <p:nvPr/>
          </p:nvSpPr>
          <p:spPr bwMode="auto">
            <a:xfrm>
              <a:off x="1984375" y="34290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A</a:t>
              </a:r>
            </a:p>
          </p:txBody>
        </p:sp>
        <p:sp>
          <p:nvSpPr>
            <p:cNvPr id="7206" name="TextBox 73"/>
            <p:cNvSpPr txBox="1">
              <a:spLocks noChangeArrowheads="1"/>
            </p:cNvSpPr>
            <p:nvPr/>
          </p:nvSpPr>
          <p:spPr bwMode="auto">
            <a:xfrm>
              <a:off x="4457700" y="3440112"/>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B</a:t>
              </a:r>
            </a:p>
          </p:txBody>
        </p:sp>
        <p:sp>
          <p:nvSpPr>
            <p:cNvPr id="58" name="Oval 57"/>
            <p:cNvSpPr/>
            <p:nvPr/>
          </p:nvSpPr>
          <p:spPr>
            <a:xfrm flipV="1">
              <a:off x="4318000" y="5191125"/>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8" name="TextBox 74"/>
            <p:cNvSpPr txBox="1">
              <a:spLocks noChangeArrowheads="1"/>
            </p:cNvSpPr>
            <p:nvPr/>
          </p:nvSpPr>
          <p:spPr bwMode="auto">
            <a:xfrm>
              <a:off x="4194175" y="4737100"/>
              <a:ext cx="495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(1,40)</a:t>
              </a:r>
            </a:p>
          </p:txBody>
        </p:sp>
        <p:cxnSp>
          <p:nvCxnSpPr>
            <p:cNvPr id="60" name="Straight Arrow Connector 59"/>
            <p:cNvCxnSpPr/>
            <p:nvPr/>
          </p:nvCxnSpPr>
          <p:spPr>
            <a:xfrm flipH="1">
              <a:off x="4356100" y="4930775"/>
              <a:ext cx="98425"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10" name="TextBox 77"/>
            <p:cNvSpPr txBox="1">
              <a:spLocks noChangeArrowheads="1"/>
            </p:cNvSpPr>
            <p:nvPr/>
          </p:nvSpPr>
          <p:spPr bwMode="auto">
            <a:xfrm>
              <a:off x="6842760" y="349758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C </a:t>
              </a:r>
            </a:p>
          </p:txBody>
        </p:sp>
        <p:cxnSp>
          <p:nvCxnSpPr>
            <p:cNvPr id="62" name="Straight Arrow Connector 61"/>
            <p:cNvCxnSpPr/>
            <p:nvPr/>
          </p:nvCxnSpPr>
          <p:spPr>
            <a:xfrm flipV="1">
              <a:off x="6527800" y="3817938"/>
              <a:ext cx="9525" cy="1695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537325" y="5492750"/>
              <a:ext cx="18097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13" name="TextBox 1"/>
            <p:cNvSpPr txBox="1">
              <a:spLocks noChangeArrowheads="1"/>
            </p:cNvSpPr>
            <p:nvPr/>
          </p:nvSpPr>
          <p:spPr bwMode="auto">
            <a:xfrm>
              <a:off x="6227763" y="3948113"/>
              <a:ext cx="3667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7214" name="TextBox 81"/>
            <p:cNvSpPr txBox="1">
              <a:spLocks noChangeArrowheads="1"/>
            </p:cNvSpPr>
            <p:nvPr/>
          </p:nvSpPr>
          <p:spPr bwMode="auto">
            <a:xfrm>
              <a:off x="6680200" y="5494338"/>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cxnSp>
          <p:nvCxnSpPr>
            <p:cNvPr id="66" name="Straight Connector 65"/>
            <p:cNvCxnSpPr/>
            <p:nvPr/>
          </p:nvCxnSpPr>
          <p:spPr>
            <a:xfrm>
              <a:off x="6537325" y="4083050"/>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556500" y="4083050"/>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17" name="TextBox 86"/>
            <p:cNvSpPr txBox="1">
              <a:spLocks noChangeArrowheads="1"/>
            </p:cNvSpPr>
            <p:nvPr/>
          </p:nvSpPr>
          <p:spPr bwMode="auto">
            <a:xfrm>
              <a:off x="6929438" y="5649913"/>
              <a:ext cx="1036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7218" name="TextBox 87"/>
            <p:cNvSpPr txBox="1">
              <a:spLocks noChangeArrowheads="1"/>
            </p:cNvSpPr>
            <p:nvPr/>
          </p:nvSpPr>
          <p:spPr bwMode="auto">
            <a:xfrm rot="-5400000">
              <a:off x="5255419" y="4450556"/>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cxnSp>
          <p:nvCxnSpPr>
            <p:cNvPr id="70" name="Straight Arrow Connector 69"/>
            <p:cNvCxnSpPr/>
            <p:nvPr/>
          </p:nvCxnSpPr>
          <p:spPr>
            <a:xfrm flipV="1">
              <a:off x="6532563" y="4083050"/>
              <a:ext cx="1019175" cy="1409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flipV="1">
              <a:off x="6757988" y="5095875"/>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21" name="TextBox 94"/>
            <p:cNvSpPr txBox="1">
              <a:spLocks noChangeArrowheads="1"/>
            </p:cNvSpPr>
            <p:nvPr/>
          </p:nvSpPr>
          <p:spPr bwMode="auto">
            <a:xfrm>
              <a:off x="6551613" y="4659313"/>
              <a:ext cx="495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(1,60)</a:t>
              </a:r>
            </a:p>
          </p:txBody>
        </p:sp>
        <p:cxnSp>
          <p:nvCxnSpPr>
            <p:cNvPr id="73" name="Straight Arrow Connector 72"/>
            <p:cNvCxnSpPr/>
            <p:nvPr/>
          </p:nvCxnSpPr>
          <p:spPr>
            <a:xfrm flipH="1">
              <a:off x="6781800" y="4841875"/>
              <a:ext cx="11113"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custDataLst>
      <p:tags r:id="rId1"/>
    </p:custDataLst>
    <p:extLst>
      <p:ext uri="{BB962C8B-B14F-4D97-AF65-F5344CB8AC3E}">
        <p14:creationId xmlns:p14="http://schemas.microsoft.com/office/powerpoint/2010/main" val="1386341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5181600" y="185896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355725"/>
            <a:ext cx="2020888"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074738" y="1595438"/>
            <a:ext cx="3794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7" name="Oval 6"/>
          <p:cNvSpPr/>
          <p:nvPr/>
        </p:nvSpPr>
        <p:spPr>
          <a:xfrm flipV="1">
            <a:off x="1641475" y="2947988"/>
            <a:ext cx="76200" cy="4603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flipV="1">
            <a:off x="6494463" y="1695450"/>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flipV="1">
            <a:off x="7051675" y="1433513"/>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flipV="1">
            <a:off x="6438900" y="2794000"/>
            <a:ext cx="76200" cy="8255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825" y="1382713"/>
            <a:ext cx="20193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1412875"/>
            <a:ext cx="20208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V="1">
            <a:off x="1412875" y="1471613"/>
            <a:ext cx="0" cy="1674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12875" y="3146425"/>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6"/>
          <p:cNvSpPr txBox="1">
            <a:spLocks noChangeArrowheads="1"/>
          </p:cNvSpPr>
          <p:nvPr/>
        </p:nvSpPr>
        <p:spPr bwMode="auto">
          <a:xfrm>
            <a:off x="1584325" y="310515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cxnSp>
        <p:nvCxnSpPr>
          <p:cNvPr id="16" name="Straight Connector 15"/>
          <p:cNvCxnSpPr/>
          <p:nvPr/>
        </p:nvCxnSpPr>
        <p:spPr>
          <a:xfrm>
            <a:off x="1412875" y="1733550"/>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2050" y="1733550"/>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12875" y="2443163"/>
            <a:ext cx="1019175" cy="703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7188"/>
          <p:cNvSpPr txBox="1">
            <a:spLocks noChangeArrowheads="1"/>
          </p:cNvSpPr>
          <p:nvPr/>
        </p:nvSpPr>
        <p:spPr bwMode="auto">
          <a:xfrm rot="-5400000">
            <a:off x="32544" y="2085181"/>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sp>
        <p:nvSpPr>
          <p:cNvPr id="20" name="TextBox 7189"/>
          <p:cNvSpPr txBox="1">
            <a:spLocks noChangeArrowheads="1"/>
          </p:cNvSpPr>
          <p:nvPr/>
        </p:nvSpPr>
        <p:spPr bwMode="auto">
          <a:xfrm>
            <a:off x="1812925" y="3294063"/>
            <a:ext cx="1123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21" name="TextBox 57"/>
          <p:cNvSpPr txBox="1">
            <a:spLocks noChangeArrowheads="1"/>
          </p:cNvSpPr>
          <p:nvPr/>
        </p:nvSpPr>
        <p:spPr bwMode="auto">
          <a:xfrm>
            <a:off x="1511300" y="245745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(1,30)</a:t>
            </a:r>
          </a:p>
        </p:txBody>
      </p:sp>
      <p:cxnSp>
        <p:nvCxnSpPr>
          <p:cNvPr id="22" name="Straight Arrow Connector 21"/>
          <p:cNvCxnSpPr/>
          <p:nvPr/>
        </p:nvCxnSpPr>
        <p:spPr>
          <a:xfrm flipH="1">
            <a:off x="1679575" y="2703513"/>
            <a:ext cx="98425"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59"/>
          <p:cNvSpPr txBox="1">
            <a:spLocks noChangeArrowheads="1"/>
          </p:cNvSpPr>
          <p:nvPr/>
        </p:nvSpPr>
        <p:spPr bwMode="auto">
          <a:xfrm>
            <a:off x="3497263" y="1628775"/>
            <a:ext cx="381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24" name="TextBox 59"/>
          <p:cNvSpPr txBox="1">
            <a:spLocks noChangeArrowheads="1"/>
          </p:cNvSpPr>
          <p:nvPr/>
        </p:nvSpPr>
        <p:spPr bwMode="auto">
          <a:xfrm>
            <a:off x="3927475" y="3133725"/>
            <a:ext cx="152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sp>
        <p:nvSpPr>
          <p:cNvPr id="25" name="TextBox 60"/>
          <p:cNvSpPr txBox="1">
            <a:spLocks noChangeArrowheads="1"/>
          </p:cNvSpPr>
          <p:nvPr/>
        </p:nvSpPr>
        <p:spPr bwMode="auto">
          <a:xfrm>
            <a:off x="4203700" y="3300413"/>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26" name="TextBox 61"/>
          <p:cNvSpPr txBox="1">
            <a:spLocks noChangeArrowheads="1"/>
          </p:cNvSpPr>
          <p:nvPr/>
        </p:nvSpPr>
        <p:spPr bwMode="auto">
          <a:xfrm rot="-5400000">
            <a:off x="2536032" y="2105819"/>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cxnSp>
        <p:nvCxnSpPr>
          <p:cNvPr id="27" name="Straight Arrow Connector 26"/>
          <p:cNvCxnSpPr/>
          <p:nvPr/>
        </p:nvCxnSpPr>
        <p:spPr>
          <a:xfrm flipV="1">
            <a:off x="3794125" y="1509713"/>
            <a:ext cx="19050" cy="1654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794125" y="3163888"/>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3175" y="1739900"/>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13300" y="1733550"/>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03650" y="2193925"/>
            <a:ext cx="1019175" cy="968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7198"/>
          <p:cNvSpPr txBox="1">
            <a:spLocks noChangeArrowheads="1"/>
          </p:cNvSpPr>
          <p:nvPr/>
        </p:nvSpPr>
        <p:spPr bwMode="auto">
          <a:xfrm>
            <a:off x="1771650" y="11430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A</a:t>
            </a:r>
          </a:p>
        </p:txBody>
      </p:sp>
      <p:sp>
        <p:nvSpPr>
          <p:cNvPr id="33" name="TextBox 73"/>
          <p:cNvSpPr txBox="1">
            <a:spLocks noChangeArrowheads="1"/>
          </p:cNvSpPr>
          <p:nvPr/>
        </p:nvSpPr>
        <p:spPr bwMode="auto">
          <a:xfrm>
            <a:off x="4213225" y="116205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B</a:t>
            </a:r>
          </a:p>
        </p:txBody>
      </p:sp>
      <p:sp>
        <p:nvSpPr>
          <p:cNvPr id="34" name="Oval 33"/>
          <p:cNvSpPr/>
          <p:nvPr/>
        </p:nvSpPr>
        <p:spPr>
          <a:xfrm flipV="1">
            <a:off x="4013200" y="2882900"/>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TextBox 74"/>
          <p:cNvSpPr txBox="1">
            <a:spLocks noChangeArrowheads="1"/>
          </p:cNvSpPr>
          <p:nvPr/>
        </p:nvSpPr>
        <p:spPr bwMode="auto">
          <a:xfrm>
            <a:off x="3889375" y="2428875"/>
            <a:ext cx="495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(1,40)</a:t>
            </a:r>
          </a:p>
        </p:txBody>
      </p:sp>
      <p:cxnSp>
        <p:nvCxnSpPr>
          <p:cNvPr id="36" name="Straight Arrow Connector 35"/>
          <p:cNvCxnSpPr/>
          <p:nvPr/>
        </p:nvCxnSpPr>
        <p:spPr>
          <a:xfrm flipH="1">
            <a:off x="4051300" y="2622550"/>
            <a:ext cx="98425"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77"/>
          <p:cNvSpPr txBox="1">
            <a:spLocks noChangeArrowheads="1"/>
          </p:cNvSpPr>
          <p:nvPr/>
        </p:nvSpPr>
        <p:spPr bwMode="auto">
          <a:xfrm>
            <a:off x="6602413" y="1196975"/>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Graph C </a:t>
            </a:r>
          </a:p>
        </p:txBody>
      </p:sp>
      <p:cxnSp>
        <p:nvCxnSpPr>
          <p:cNvPr id="38" name="Straight Arrow Connector 37"/>
          <p:cNvCxnSpPr/>
          <p:nvPr/>
        </p:nvCxnSpPr>
        <p:spPr>
          <a:xfrm flipV="1">
            <a:off x="6223000" y="1509713"/>
            <a:ext cx="9525" cy="1695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232525" y="3184525"/>
            <a:ext cx="18097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1"/>
          <p:cNvSpPr txBox="1">
            <a:spLocks noChangeArrowheads="1"/>
          </p:cNvSpPr>
          <p:nvPr/>
        </p:nvSpPr>
        <p:spPr bwMode="auto">
          <a:xfrm>
            <a:off x="5922963" y="1639888"/>
            <a:ext cx="3667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800" b="1"/>
              <a:t>240</a:t>
            </a:r>
          </a:p>
          <a:p>
            <a:pPr algn="r" eaLnBrk="1" hangingPunct="1"/>
            <a:endParaRPr lang="en-US" altLang="en-US" sz="800" b="1"/>
          </a:p>
          <a:p>
            <a:pPr algn="r" eaLnBrk="1" hangingPunct="1"/>
            <a:r>
              <a:rPr lang="en-US" altLang="en-US" sz="800" b="1"/>
              <a:t>200</a:t>
            </a:r>
          </a:p>
          <a:p>
            <a:pPr algn="r" eaLnBrk="1" hangingPunct="1"/>
            <a:endParaRPr lang="en-US" altLang="en-US" sz="800" b="1"/>
          </a:p>
          <a:p>
            <a:pPr algn="r" eaLnBrk="1" hangingPunct="1"/>
            <a:r>
              <a:rPr lang="en-US" altLang="en-US" sz="800" b="1"/>
              <a:t>160</a:t>
            </a:r>
          </a:p>
          <a:p>
            <a:pPr algn="r" eaLnBrk="1" hangingPunct="1"/>
            <a:endParaRPr lang="en-US" altLang="en-US" sz="800" b="1"/>
          </a:p>
          <a:p>
            <a:pPr algn="r" eaLnBrk="1" hangingPunct="1"/>
            <a:r>
              <a:rPr lang="en-US" altLang="en-US" sz="800" b="1"/>
              <a:t>120</a:t>
            </a:r>
          </a:p>
          <a:p>
            <a:pPr algn="r" eaLnBrk="1" hangingPunct="1"/>
            <a:endParaRPr lang="en-US" altLang="en-US" sz="800" b="1"/>
          </a:p>
          <a:p>
            <a:pPr algn="r" eaLnBrk="1" hangingPunct="1"/>
            <a:r>
              <a:rPr lang="en-US" altLang="en-US" sz="800" b="1"/>
              <a:t>80</a:t>
            </a:r>
          </a:p>
          <a:p>
            <a:pPr algn="r" eaLnBrk="1" hangingPunct="1"/>
            <a:endParaRPr lang="en-US" altLang="en-US" sz="800" b="1"/>
          </a:p>
          <a:p>
            <a:pPr algn="r" eaLnBrk="1" hangingPunct="1"/>
            <a:r>
              <a:rPr lang="en-US" altLang="en-US" sz="800" b="1"/>
              <a:t>40</a:t>
            </a:r>
          </a:p>
          <a:p>
            <a:pPr algn="r" eaLnBrk="1" hangingPunct="1"/>
            <a:endParaRPr lang="en-US" altLang="en-US" sz="800" b="1"/>
          </a:p>
          <a:p>
            <a:pPr algn="r" eaLnBrk="1" hangingPunct="1"/>
            <a:endParaRPr lang="en-US" altLang="en-US" sz="800" b="1"/>
          </a:p>
        </p:txBody>
      </p:sp>
      <p:sp>
        <p:nvSpPr>
          <p:cNvPr id="41" name="TextBox 81"/>
          <p:cNvSpPr txBox="1">
            <a:spLocks noChangeArrowheads="1"/>
          </p:cNvSpPr>
          <p:nvPr/>
        </p:nvSpPr>
        <p:spPr bwMode="auto">
          <a:xfrm>
            <a:off x="6375400" y="3163888"/>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800" b="1"/>
              <a:t>1         2          3        4</a:t>
            </a:r>
          </a:p>
        </p:txBody>
      </p:sp>
      <p:cxnSp>
        <p:nvCxnSpPr>
          <p:cNvPr id="42" name="Straight Connector 41"/>
          <p:cNvCxnSpPr/>
          <p:nvPr/>
        </p:nvCxnSpPr>
        <p:spPr>
          <a:xfrm>
            <a:off x="6232525" y="1774825"/>
            <a:ext cx="10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51700" y="1774825"/>
            <a:ext cx="0"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86"/>
          <p:cNvSpPr txBox="1">
            <a:spLocks noChangeArrowheads="1"/>
          </p:cNvSpPr>
          <p:nvPr/>
        </p:nvSpPr>
        <p:spPr bwMode="auto">
          <a:xfrm>
            <a:off x="6624638" y="3341688"/>
            <a:ext cx="1036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Time (h)</a:t>
            </a:r>
          </a:p>
        </p:txBody>
      </p:sp>
      <p:sp>
        <p:nvSpPr>
          <p:cNvPr id="45" name="TextBox 87"/>
          <p:cNvSpPr txBox="1">
            <a:spLocks noChangeArrowheads="1"/>
          </p:cNvSpPr>
          <p:nvPr/>
        </p:nvSpPr>
        <p:spPr bwMode="auto">
          <a:xfrm rot="-5400000">
            <a:off x="4950619" y="2142331"/>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Distance (Miles)</a:t>
            </a:r>
          </a:p>
        </p:txBody>
      </p:sp>
      <p:cxnSp>
        <p:nvCxnSpPr>
          <p:cNvPr id="46" name="Straight Arrow Connector 45"/>
          <p:cNvCxnSpPr/>
          <p:nvPr/>
        </p:nvCxnSpPr>
        <p:spPr>
          <a:xfrm flipV="1">
            <a:off x="6227763" y="1774825"/>
            <a:ext cx="1019175" cy="1409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flipV="1">
            <a:off x="6453188" y="2787650"/>
            <a:ext cx="76200" cy="76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TextBox 94"/>
          <p:cNvSpPr txBox="1">
            <a:spLocks noChangeArrowheads="1"/>
          </p:cNvSpPr>
          <p:nvPr/>
        </p:nvSpPr>
        <p:spPr bwMode="auto">
          <a:xfrm>
            <a:off x="6246813" y="2351088"/>
            <a:ext cx="495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b="1"/>
              <a:t>(1,60)</a:t>
            </a:r>
          </a:p>
        </p:txBody>
      </p:sp>
      <p:cxnSp>
        <p:nvCxnSpPr>
          <p:cNvPr id="49" name="Straight Arrow Connector 48"/>
          <p:cNvCxnSpPr/>
          <p:nvPr/>
        </p:nvCxnSpPr>
        <p:spPr>
          <a:xfrm flipH="1">
            <a:off x="6477000" y="2533650"/>
            <a:ext cx="11113" cy="24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Subtitle 2"/>
          <p:cNvSpPr txBox="1">
            <a:spLocks/>
          </p:cNvSpPr>
          <p:nvPr/>
        </p:nvSpPr>
        <p:spPr bwMode="auto">
          <a:xfrm>
            <a:off x="228600" y="3810000"/>
            <a:ext cx="86804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What is the slope of each graph? Graph A:___ Graph B:___ Graph C:___</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What does the slope mean in each of the graphs? </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Which graph has the least steep slope? What is the car’s speed? </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Which graph has the next steepest slope? What is the car’s speed? </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Which graph has the steepest slope? What is the car’s speed? </a:t>
            </a:r>
          </a:p>
          <a:p>
            <a:pPr eaLnBrk="1" hangingPunct="1">
              <a:lnSpc>
                <a:spcPct val="150000"/>
              </a:lnSpc>
              <a:spcBef>
                <a:spcPct val="20000"/>
              </a:spcBef>
              <a:buFont typeface="Wingdings" pitchFamily="2" charset="2"/>
              <a:buChar char="q"/>
            </a:pPr>
            <a:r>
              <a:rPr lang="en-US" b="1" dirty="0">
                <a:solidFill>
                  <a:schemeClr val="tx2">
                    <a:lumMod val="75000"/>
                  </a:schemeClr>
                </a:solidFill>
                <a:latin typeface="Arial" charset="0"/>
              </a:rPr>
              <a:t>Use this information to match each graph to a type of road in the problem. </a:t>
            </a:r>
          </a:p>
        </p:txBody>
      </p:sp>
      <p:sp>
        <p:nvSpPr>
          <p:cNvPr id="51"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extLst>
      <p:ext uri="{BB962C8B-B14F-4D97-AF65-F5344CB8AC3E}">
        <p14:creationId xmlns:p14="http://schemas.microsoft.com/office/powerpoint/2010/main" val="27579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anim calcmode="lin" valueType="num">
                                      <p:cBhvr additive="base">
                                        <p:cTn id="13"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 calcmode="lin" valueType="num">
                                      <p:cBhvr additive="base">
                                        <p:cTn id="19"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xEl>
                                              <p:pRg st="3" end="3"/>
                                            </p:txEl>
                                          </p:spTgt>
                                        </p:tgtEl>
                                        <p:attrNameLst>
                                          <p:attrName>style.visibility</p:attrName>
                                        </p:attrNameLst>
                                      </p:cBhvr>
                                      <p:to>
                                        <p:strVal val="visible"/>
                                      </p:to>
                                    </p:set>
                                    <p:anim calcmode="lin" valueType="num">
                                      <p:cBhvr additive="base">
                                        <p:cTn id="25"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xEl>
                                              <p:pRg st="4" end="4"/>
                                            </p:txEl>
                                          </p:spTgt>
                                        </p:tgtEl>
                                        <p:attrNameLst>
                                          <p:attrName>style.visibility</p:attrName>
                                        </p:attrNameLst>
                                      </p:cBhvr>
                                      <p:to>
                                        <p:strVal val="visible"/>
                                      </p:to>
                                    </p:set>
                                    <p:anim calcmode="lin" valueType="num">
                                      <p:cBhvr additive="base">
                                        <p:cTn id="31"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
                                            <p:txEl>
                                              <p:pRg st="5" end="5"/>
                                            </p:txEl>
                                          </p:spTgt>
                                        </p:tgtEl>
                                        <p:attrNameLst>
                                          <p:attrName>style.visibility</p:attrName>
                                        </p:attrNameLst>
                                      </p:cBhvr>
                                      <p:to>
                                        <p:strVal val="visible"/>
                                      </p:to>
                                    </p:set>
                                    <p:anim calcmode="lin" valueType="num">
                                      <p:cBhvr additive="base">
                                        <p:cTn id="37"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
        <p:nvSpPr>
          <p:cNvPr id="52" name="TextBox 2"/>
          <p:cNvSpPr txBox="1">
            <a:spLocks noChangeArrowheads="1"/>
          </p:cNvSpPr>
          <p:nvPr/>
        </p:nvSpPr>
        <p:spPr bwMode="auto">
          <a:xfrm>
            <a:off x="152400" y="889367"/>
            <a:ext cx="381000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Aft>
                <a:spcPts val="600"/>
              </a:spcAft>
            </a:pPr>
            <a:r>
              <a:rPr lang="en-US" sz="2100" dirty="0"/>
              <a:t>The graph to the right represents Mr. </a:t>
            </a:r>
            <a:r>
              <a:rPr lang="en-US" sz="2100" dirty="0" err="1" smtClean="0"/>
              <a:t>Amplo’s</a:t>
            </a:r>
            <a:r>
              <a:rPr lang="en-US" sz="2100" dirty="0" smtClean="0"/>
              <a:t> drive </a:t>
            </a:r>
            <a:r>
              <a:rPr lang="en-US" sz="2100" dirty="0"/>
              <a:t>to work.</a:t>
            </a:r>
          </a:p>
          <a:p>
            <a:pPr algn="just" eaLnBrk="1" hangingPunct="1">
              <a:spcAft>
                <a:spcPts val="600"/>
              </a:spcAft>
            </a:pPr>
            <a:r>
              <a:rPr lang="en-US" sz="2100" dirty="0"/>
              <a:t>This is called a </a:t>
            </a:r>
            <a:r>
              <a:rPr lang="en-US" sz="2100" b="1" dirty="0"/>
              <a:t>qualitative graph </a:t>
            </a:r>
            <a:r>
              <a:rPr lang="en-US" sz="2100" dirty="0"/>
              <a:t>because it describes a  function visually, not with exact numbers.  The sections labeled A, B, and C have the same slope as the graphs with the corresponding letters on the previous page.  Qualitative graphs can have sections with horizontal segments.  In this case the horizontal segments mean that there is no change or movement.</a:t>
            </a:r>
          </a:p>
          <a:p>
            <a:pPr algn="just" eaLnBrk="1" hangingPunct="1">
              <a:spcAft>
                <a:spcPts val="600"/>
              </a:spcAft>
            </a:pPr>
            <a:r>
              <a:rPr lang="en-US" sz="2100" dirty="0"/>
              <a:t>This might mean that Mr. </a:t>
            </a:r>
            <a:r>
              <a:rPr lang="en-US" sz="2100" dirty="0" err="1" smtClean="0"/>
              <a:t>Amplo</a:t>
            </a:r>
            <a:r>
              <a:rPr lang="en-US" sz="2100" dirty="0" smtClean="0"/>
              <a:t> stopped </a:t>
            </a:r>
            <a:r>
              <a:rPr lang="en-US" sz="2100" dirty="0"/>
              <a:t>somewhere along the way</a:t>
            </a:r>
            <a:r>
              <a:rPr lang="en-US" sz="2100" dirty="0" smtClean="0"/>
              <a:t>.</a:t>
            </a:r>
            <a:endParaRPr lang="en-US" sz="2100" dirty="0"/>
          </a:p>
        </p:txBody>
      </p:sp>
      <p:pic>
        <p:nvPicPr>
          <p:cNvPr id="54" name="Picture 18" descr="14 x 14 blan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3057" y="1132951"/>
            <a:ext cx="4384454" cy="410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19"/>
          <p:cNvSpPr txBox="1">
            <a:spLocks noChangeArrowheads="1"/>
          </p:cNvSpPr>
          <p:nvPr/>
        </p:nvSpPr>
        <p:spPr bwMode="auto">
          <a:xfrm rot="16200000">
            <a:off x="3783356" y="3142416"/>
            <a:ext cx="1777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Distance (Miles)</a:t>
            </a:r>
          </a:p>
        </p:txBody>
      </p:sp>
      <p:sp>
        <p:nvSpPr>
          <p:cNvPr id="56" name="TextBox 20"/>
          <p:cNvSpPr txBox="1">
            <a:spLocks noChangeArrowheads="1"/>
          </p:cNvSpPr>
          <p:nvPr/>
        </p:nvSpPr>
        <p:spPr bwMode="auto">
          <a:xfrm>
            <a:off x="5432336" y="4967297"/>
            <a:ext cx="2787467" cy="47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Time (h)</a:t>
            </a:r>
          </a:p>
        </p:txBody>
      </p:sp>
      <p:cxnSp>
        <p:nvCxnSpPr>
          <p:cNvPr id="57" name="Straight Connector 56"/>
          <p:cNvCxnSpPr/>
          <p:nvPr/>
        </p:nvCxnSpPr>
        <p:spPr bwMode="auto">
          <a:xfrm>
            <a:off x="4892062" y="1406220"/>
            <a:ext cx="0" cy="35750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4902110" y="4972878"/>
            <a:ext cx="3774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flipH="1">
            <a:off x="4876800" y="4414539"/>
            <a:ext cx="581024" cy="576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flipH="1">
            <a:off x="5457825" y="4414539"/>
            <a:ext cx="232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flipH="1">
            <a:off x="5689831" y="3723571"/>
            <a:ext cx="813031" cy="690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flipH="1">
            <a:off x="6502862" y="3723571"/>
            <a:ext cx="266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flipH="1">
            <a:off x="6769165" y="2916422"/>
            <a:ext cx="780751" cy="807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1"/>
          <p:cNvSpPr txBox="1">
            <a:spLocks noChangeArrowheads="1"/>
          </p:cNvSpPr>
          <p:nvPr/>
        </p:nvSpPr>
        <p:spPr bwMode="auto">
          <a:xfrm>
            <a:off x="4953000" y="4419600"/>
            <a:ext cx="479096" cy="5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t>A</a:t>
            </a:r>
          </a:p>
        </p:txBody>
      </p:sp>
      <p:sp>
        <p:nvSpPr>
          <p:cNvPr id="65" name="TextBox 2"/>
          <p:cNvSpPr txBox="1">
            <a:spLocks noChangeArrowheads="1"/>
          </p:cNvSpPr>
          <p:nvPr/>
        </p:nvSpPr>
        <p:spPr bwMode="auto">
          <a:xfrm>
            <a:off x="5801950" y="3886200"/>
            <a:ext cx="522650" cy="5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t>B</a:t>
            </a:r>
          </a:p>
        </p:txBody>
      </p:sp>
      <p:sp>
        <p:nvSpPr>
          <p:cNvPr id="66" name="TextBox 4"/>
          <p:cNvSpPr txBox="1">
            <a:spLocks noChangeArrowheads="1"/>
          </p:cNvSpPr>
          <p:nvPr/>
        </p:nvSpPr>
        <p:spPr bwMode="auto">
          <a:xfrm>
            <a:off x="6928336" y="3031609"/>
            <a:ext cx="452479" cy="5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t>C</a:t>
            </a:r>
          </a:p>
        </p:txBody>
      </p:sp>
    </p:spTree>
    <p:extLst>
      <p:ext uri="{BB962C8B-B14F-4D97-AF65-F5344CB8AC3E}">
        <p14:creationId xmlns:p14="http://schemas.microsoft.com/office/powerpoint/2010/main" val="3471359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0" y="762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
        <p:nvSpPr>
          <p:cNvPr id="17" name="TextBox 16"/>
          <p:cNvSpPr txBox="1"/>
          <p:nvPr/>
        </p:nvSpPr>
        <p:spPr>
          <a:xfrm>
            <a:off x="152400" y="914400"/>
            <a:ext cx="4267200" cy="5863144"/>
          </a:xfrm>
          <a:prstGeom prst="rect">
            <a:avLst/>
          </a:prstGeom>
          <a:noFill/>
        </p:spPr>
        <p:txBody>
          <a:bodyPr wrap="square">
            <a:spAutoFit/>
          </a:bodyPr>
          <a:lstStyle/>
          <a:p>
            <a:pPr algn="just">
              <a:spcAft>
                <a:spcPts val="600"/>
              </a:spcAft>
              <a:defRPr/>
            </a:pPr>
            <a:r>
              <a:rPr lang="en-US" sz="2000" dirty="0"/>
              <a:t>Qualitative graphs can also have curved lines to indicate that the slope, or rate of change, is not constant.  The graph to the right shows the number of students who are in the school cafeteria between 11:00 </a:t>
            </a:r>
            <a:r>
              <a:rPr lang="en-US" sz="2000" cap="small" dirty="0"/>
              <a:t>am</a:t>
            </a:r>
            <a:r>
              <a:rPr lang="en-US" sz="2000" dirty="0"/>
              <a:t> and 1:00 </a:t>
            </a:r>
            <a:r>
              <a:rPr lang="en-US" sz="2000" cap="small" dirty="0"/>
              <a:t>pm</a:t>
            </a:r>
            <a:r>
              <a:rPr lang="en-US" sz="2000" dirty="0"/>
              <a:t> one school day.</a:t>
            </a:r>
          </a:p>
          <a:p>
            <a:pPr algn="just">
              <a:spcAft>
                <a:spcPts val="600"/>
              </a:spcAft>
              <a:defRPr/>
            </a:pPr>
            <a:r>
              <a:rPr lang="en-US" sz="2000" dirty="0"/>
              <a:t>Students go in and out of the cafeteria without following any pattern. The rate is not constant, so this is not a linear situation. The graph shows the following:</a:t>
            </a:r>
          </a:p>
          <a:p>
            <a:pPr marL="285750" indent="-285750" algn="just">
              <a:spcAft>
                <a:spcPts val="600"/>
              </a:spcAft>
              <a:buFont typeface="Wingdings" panose="05000000000000000000" pitchFamily="2" charset="2"/>
              <a:buChar char="q"/>
              <a:defRPr/>
            </a:pPr>
            <a:r>
              <a:rPr lang="en-US" sz="2000" dirty="0"/>
              <a:t>The number of students in the cafeteria builds  gradually until about 12:00.</a:t>
            </a:r>
          </a:p>
          <a:p>
            <a:pPr marL="285750" indent="-285750" algn="just">
              <a:spcAft>
                <a:spcPts val="600"/>
              </a:spcAft>
              <a:buFont typeface="Wingdings" panose="05000000000000000000" pitchFamily="2" charset="2"/>
              <a:buChar char="q"/>
              <a:defRPr/>
            </a:pPr>
            <a:r>
              <a:rPr lang="en-US" sz="2000" dirty="0"/>
              <a:t>Between about 12:00 and 1:00 the number of students in the cafeteria decreases gradually. </a:t>
            </a:r>
          </a:p>
        </p:txBody>
      </p:sp>
      <p:grpSp>
        <p:nvGrpSpPr>
          <p:cNvPr id="19" name="Group 30"/>
          <p:cNvGrpSpPr>
            <a:grpSpLocks/>
          </p:cNvGrpSpPr>
          <p:nvPr/>
        </p:nvGrpSpPr>
        <p:grpSpPr bwMode="auto">
          <a:xfrm>
            <a:off x="4876800" y="1600200"/>
            <a:ext cx="4038600" cy="3733800"/>
            <a:chOff x="5418872" y="2057400"/>
            <a:chExt cx="3420328" cy="3078163"/>
          </a:xfrm>
        </p:grpSpPr>
        <p:grpSp>
          <p:nvGrpSpPr>
            <p:cNvPr id="21" name="Group 28"/>
            <p:cNvGrpSpPr>
              <a:grpSpLocks/>
            </p:cNvGrpSpPr>
            <p:nvPr/>
          </p:nvGrpSpPr>
          <p:grpSpPr bwMode="auto">
            <a:xfrm>
              <a:off x="5418872" y="2057400"/>
              <a:ext cx="3420328" cy="3078163"/>
              <a:chOff x="5418872" y="2057400"/>
              <a:chExt cx="3420328" cy="3078163"/>
            </a:xfrm>
          </p:grpSpPr>
          <p:pic>
            <p:nvPicPr>
              <p:cNvPr id="24" name="Picture 18" descr="14 x 14 blan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2650" y="2057400"/>
                <a:ext cx="28765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0"/>
              <p:cNvSpPr txBox="1">
                <a:spLocks noChangeArrowheads="1"/>
              </p:cNvSpPr>
              <p:nvPr/>
            </p:nvSpPr>
            <p:spPr bwMode="auto">
              <a:xfrm rot="-5400000">
                <a:off x="4555332" y="3113027"/>
                <a:ext cx="2330450" cy="60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Number of Students </a:t>
                </a:r>
              </a:p>
              <a:p>
                <a:pPr algn="ctr" eaLnBrk="1" hangingPunct="1">
                  <a:lnSpc>
                    <a:spcPts val="1800"/>
                  </a:lnSpc>
                </a:pPr>
                <a:r>
                  <a:rPr lang="en-US"/>
                  <a:t>in Cafeteria</a:t>
                </a:r>
              </a:p>
            </p:txBody>
          </p:sp>
          <p:cxnSp>
            <p:nvCxnSpPr>
              <p:cNvPr id="26" name="Straight Arrow Connector 25"/>
              <p:cNvCxnSpPr/>
              <p:nvPr/>
            </p:nvCxnSpPr>
            <p:spPr>
              <a:xfrm>
                <a:off x="6121983" y="2249488"/>
                <a:ext cx="0" cy="252253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5" idx="1"/>
              </p:cNvCxnSpPr>
              <p:nvPr/>
            </p:nvCxnSpPr>
            <p:spPr>
              <a:xfrm flipH="1" flipV="1">
                <a:off x="5720432" y="4579938"/>
                <a:ext cx="311876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1"/>
              <p:cNvSpPr txBox="1">
                <a:spLocks noChangeArrowheads="1"/>
              </p:cNvSpPr>
              <p:nvPr/>
            </p:nvSpPr>
            <p:spPr bwMode="auto">
              <a:xfrm>
                <a:off x="6464300" y="4767263"/>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Time </a:t>
                </a:r>
              </a:p>
            </p:txBody>
          </p:sp>
          <p:sp>
            <p:nvSpPr>
              <p:cNvPr id="29" name="TextBox 22"/>
              <p:cNvSpPr txBox="1">
                <a:spLocks noChangeArrowheads="1"/>
              </p:cNvSpPr>
              <p:nvPr/>
            </p:nvSpPr>
            <p:spPr bwMode="auto">
              <a:xfrm>
                <a:off x="6064250" y="4714875"/>
                <a:ext cx="800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900" b="1"/>
                  <a:t>11:00</a:t>
                </a:r>
              </a:p>
            </p:txBody>
          </p:sp>
          <p:sp>
            <p:nvSpPr>
              <p:cNvPr id="30" name="TextBox 28"/>
              <p:cNvSpPr txBox="1">
                <a:spLocks noChangeArrowheads="1"/>
              </p:cNvSpPr>
              <p:nvPr/>
            </p:nvSpPr>
            <p:spPr bwMode="auto">
              <a:xfrm>
                <a:off x="7540625" y="4676775"/>
                <a:ext cx="800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900" b="1"/>
                  <a:t>1:00</a:t>
                </a:r>
              </a:p>
            </p:txBody>
          </p:sp>
        </p:grpSp>
        <p:cxnSp>
          <p:nvCxnSpPr>
            <p:cNvPr id="22" name="Straight Connector 21"/>
            <p:cNvCxnSpPr/>
            <p:nvPr/>
          </p:nvCxnSpPr>
          <p:spPr>
            <a:xfrm>
              <a:off x="6477507" y="4495800"/>
              <a:ext cx="0" cy="217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24996" y="4495800"/>
              <a:ext cx="0" cy="217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Freeform 19"/>
          <p:cNvSpPr/>
          <p:nvPr/>
        </p:nvSpPr>
        <p:spPr bwMode="auto">
          <a:xfrm>
            <a:off x="6117430" y="3773881"/>
            <a:ext cx="1737024" cy="407112"/>
          </a:xfrm>
          <a:custGeom>
            <a:avLst/>
            <a:gdLst>
              <a:gd name="connsiteX0" fmla="*/ 0 w 1655445"/>
              <a:gd name="connsiteY0" fmla="*/ 274320 h 430530"/>
              <a:gd name="connsiteX1" fmla="*/ 342900 w 1655445"/>
              <a:gd name="connsiteY1" fmla="*/ 297180 h 430530"/>
              <a:gd name="connsiteX2" fmla="*/ 880110 w 1655445"/>
              <a:gd name="connsiteY2" fmla="*/ 11430 h 430530"/>
              <a:gd name="connsiteX3" fmla="*/ 1440180 w 1655445"/>
              <a:gd name="connsiteY3" fmla="*/ 365760 h 430530"/>
              <a:gd name="connsiteX4" fmla="*/ 1623060 w 1655445"/>
              <a:gd name="connsiteY4" fmla="*/ 400050 h 430530"/>
              <a:gd name="connsiteX5" fmla="*/ 1634490 w 1655445"/>
              <a:gd name="connsiteY5" fmla="*/ 400050 h 430530"/>
              <a:gd name="connsiteX0" fmla="*/ 0 w 1644850"/>
              <a:gd name="connsiteY0" fmla="*/ 264700 h 395435"/>
              <a:gd name="connsiteX1" fmla="*/ 334389 w 1644850"/>
              <a:gd name="connsiteY1" fmla="*/ 220077 h 395435"/>
              <a:gd name="connsiteX2" fmla="*/ 880110 w 1644850"/>
              <a:gd name="connsiteY2" fmla="*/ 1810 h 395435"/>
              <a:gd name="connsiteX3" fmla="*/ 1440180 w 1644850"/>
              <a:gd name="connsiteY3" fmla="*/ 356140 h 395435"/>
              <a:gd name="connsiteX4" fmla="*/ 1623060 w 1644850"/>
              <a:gd name="connsiteY4" fmla="*/ 390430 h 395435"/>
              <a:gd name="connsiteX5" fmla="*/ 1634490 w 1644850"/>
              <a:gd name="connsiteY5" fmla="*/ 390430 h 395435"/>
              <a:gd name="connsiteX0" fmla="*/ 0 w 1644850"/>
              <a:gd name="connsiteY0" fmla="*/ 265546 h 396282"/>
              <a:gd name="connsiteX1" fmla="*/ 428001 w 1644850"/>
              <a:gd name="connsiteY1" fmla="*/ 198429 h 396282"/>
              <a:gd name="connsiteX2" fmla="*/ 880110 w 1644850"/>
              <a:gd name="connsiteY2" fmla="*/ 2656 h 396282"/>
              <a:gd name="connsiteX3" fmla="*/ 1440180 w 1644850"/>
              <a:gd name="connsiteY3" fmla="*/ 356986 h 396282"/>
              <a:gd name="connsiteX4" fmla="*/ 1623060 w 1644850"/>
              <a:gd name="connsiteY4" fmla="*/ 391276 h 396282"/>
              <a:gd name="connsiteX5" fmla="*/ 1634490 w 1644850"/>
              <a:gd name="connsiteY5" fmla="*/ 391276 h 396282"/>
              <a:gd name="connsiteX0" fmla="*/ 0 w 1644850"/>
              <a:gd name="connsiteY0" fmla="*/ 321272 h 455681"/>
              <a:gd name="connsiteX1" fmla="*/ 428001 w 1644850"/>
              <a:gd name="connsiteY1" fmla="*/ 254155 h 455681"/>
              <a:gd name="connsiteX2" fmla="*/ 854579 w 1644850"/>
              <a:gd name="connsiteY2" fmla="*/ 2146 h 455681"/>
              <a:gd name="connsiteX3" fmla="*/ 1440180 w 1644850"/>
              <a:gd name="connsiteY3" fmla="*/ 412712 h 455681"/>
              <a:gd name="connsiteX4" fmla="*/ 1623060 w 1644850"/>
              <a:gd name="connsiteY4" fmla="*/ 447002 h 455681"/>
              <a:gd name="connsiteX5" fmla="*/ 1634490 w 1644850"/>
              <a:gd name="connsiteY5" fmla="*/ 447002 h 45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850" h="455681">
                <a:moveTo>
                  <a:pt x="0" y="321272"/>
                </a:moveTo>
                <a:cubicBezTo>
                  <a:pt x="98107" y="354609"/>
                  <a:pt x="285571" y="307343"/>
                  <a:pt x="428001" y="254155"/>
                </a:cubicBezTo>
                <a:cubicBezTo>
                  <a:pt x="570431" y="200967"/>
                  <a:pt x="685883" y="-24280"/>
                  <a:pt x="854579" y="2146"/>
                </a:cubicBezTo>
                <a:cubicBezTo>
                  <a:pt x="1023275" y="28572"/>
                  <a:pt x="1312100" y="338569"/>
                  <a:pt x="1440180" y="412712"/>
                </a:cubicBezTo>
                <a:cubicBezTo>
                  <a:pt x="1568260" y="486855"/>
                  <a:pt x="1590675" y="441287"/>
                  <a:pt x="1623060" y="447002"/>
                </a:cubicBezTo>
                <a:cubicBezTo>
                  <a:pt x="1655445" y="452717"/>
                  <a:pt x="1644967" y="449859"/>
                  <a:pt x="1634490" y="447002"/>
                </a:cubicBezTo>
              </a:path>
            </a:pathLst>
          </a:custGeom>
          <a:ln w="28575">
            <a:solidFill>
              <a:srgbClr val="07967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99405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187476"/>
            <a:ext cx="3505200" cy="2308324"/>
          </a:xfrm>
          <a:prstGeom prst="rect">
            <a:avLst/>
          </a:prstGeom>
          <a:noFill/>
        </p:spPr>
        <p:txBody>
          <a:bodyPr wrap="square">
            <a:spAutoFit/>
          </a:bodyPr>
          <a:lstStyle/>
          <a:p>
            <a:pPr algn="just" fontAlgn="auto">
              <a:spcBef>
                <a:spcPts val="0"/>
              </a:spcBef>
              <a:spcAft>
                <a:spcPts val="0"/>
              </a:spcAft>
              <a:defRPr/>
            </a:pPr>
            <a:r>
              <a:rPr lang="en-US" sz="2400" dirty="0">
                <a:latin typeface="+mn-lt"/>
                <a:cs typeface="+mn-cs"/>
              </a:rPr>
              <a:t>This graph represents a person tossing up a basketball and letting it bounce on the ground. Describe how the graph represents this situation.</a:t>
            </a:r>
          </a:p>
        </p:txBody>
      </p:sp>
      <p:grpSp>
        <p:nvGrpSpPr>
          <p:cNvPr id="4" name="Group 23"/>
          <p:cNvGrpSpPr>
            <a:grpSpLocks/>
          </p:cNvGrpSpPr>
          <p:nvPr/>
        </p:nvGrpSpPr>
        <p:grpSpPr bwMode="auto">
          <a:xfrm>
            <a:off x="5226050" y="2119313"/>
            <a:ext cx="3460750" cy="2744787"/>
            <a:chOff x="5226055" y="2119312"/>
            <a:chExt cx="3460745" cy="2744788"/>
          </a:xfrm>
        </p:grpSpPr>
        <p:grpSp>
          <p:nvGrpSpPr>
            <p:cNvPr id="5" name="Group 21"/>
            <p:cNvGrpSpPr>
              <a:grpSpLocks/>
            </p:cNvGrpSpPr>
            <p:nvPr/>
          </p:nvGrpSpPr>
          <p:grpSpPr bwMode="auto">
            <a:xfrm>
              <a:off x="5226055" y="2119312"/>
              <a:ext cx="3460745" cy="2744788"/>
              <a:chOff x="5226055" y="2671762"/>
              <a:chExt cx="3460745" cy="2744788"/>
            </a:xfrm>
          </p:grpSpPr>
          <p:cxnSp>
            <p:nvCxnSpPr>
              <p:cNvPr id="7" name="Straight Arrow Connector 6"/>
              <p:cNvCxnSpPr/>
              <p:nvPr/>
            </p:nvCxnSpPr>
            <p:spPr>
              <a:xfrm>
                <a:off x="5905504" y="2671762"/>
                <a:ext cx="0" cy="25225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8955" y="4895850"/>
                <a:ext cx="311784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6248400" y="5048250"/>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Time </a:t>
                </a:r>
              </a:p>
            </p:txBody>
          </p:sp>
          <p:sp>
            <p:nvSpPr>
              <p:cNvPr id="10" name="TextBox 16"/>
              <p:cNvSpPr txBox="1">
                <a:spLocks noChangeArrowheads="1"/>
              </p:cNvSpPr>
              <p:nvPr/>
            </p:nvSpPr>
            <p:spPr bwMode="auto">
              <a:xfrm rot="-5400000">
                <a:off x="4339432" y="3558385"/>
                <a:ext cx="2330450" cy="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a:t>Ball’s distance from the ground</a:t>
                </a:r>
              </a:p>
            </p:txBody>
          </p:sp>
        </p:grpSp>
        <p:sp>
          <p:nvSpPr>
            <p:cNvPr id="6" name="Freeform 5"/>
            <p:cNvSpPr/>
            <p:nvPr/>
          </p:nvSpPr>
          <p:spPr>
            <a:xfrm>
              <a:off x="5932492" y="3303587"/>
              <a:ext cx="2274884" cy="1077912"/>
            </a:xfrm>
            <a:custGeom>
              <a:avLst/>
              <a:gdLst>
                <a:gd name="connsiteX0" fmla="*/ 0 w 2274570"/>
                <a:gd name="connsiteY0" fmla="*/ 457200 h 1078230"/>
                <a:gd name="connsiteX1" fmla="*/ 297180 w 2274570"/>
                <a:gd name="connsiteY1" fmla="*/ 91440 h 1078230"/>
                <a:gd name="connsiteX2" fmla="*/ 582930 w 2274570"/>
                <a:gd name="connsiteY2" fmla="*/ 114300 h 1078230"/>
                <a:gd name="connsiteX3" fmla="*/ 662940 w 2274570"/>
                <a:gd name="connsiteY3" fmla="*/ 777240 h 1078230"/>
                <a:gd name="connsiteX4" fmla="*/ 800100 w 2274570"/>
                <a:gd name="connsiteY4" fmla="*/ 994410 h 1078230"/>
                <a:gd name="connsiteX5" fmla="*/ 937260 w 2274570"/>
                <a:gd name="connsiteY5" fmla="*/ 468630 h 1078230"/>
                <a:gd name="connsiteX6" fmla="*/ 1108710 w 2274570"/>
                <a:gd name="connsiteY6" fmla="*/ 240030 h 1078230"/>
                <a:gd name="connsiteX7" fmla="*/ 1291590 w 2274570"/>
                <a:gd name="connsiteY7" fmla="*/ 320040 h 1078230"/>
                <a:gd name="connsiteX8" fmla="*/ 1360170 w 2274570"/>
                <a:gd name="connsiteY8" fmla="*/ 857250 h 1078230"/>
                <a:gd name="connsiteX9" fmla="*/ 1520190 w 2274570"/>
                <a:gd name="connsiteY9" fmla="*/ 1017270 h 1078230"/>
                <a:gd name="connsiteX10" fmla="*/ 1783080 w 2274570"/>
                <a:gd name="connsiteY10" fmla="*/ 491490 h 1078230"/>
                <a:gd name="connsiteX11" fmla="*/ 2034540 w 2274570"/>
                <a:gd name="connsiteY11" fmla="*/ 1005840 h 1078230"/>
                <a:gd name="connsiteX12" fmla="*/ 2240280 w 2274570"/>
                <a:gd name="connsiteY12" fmla="*/ 880110 h 1078230"/>
                <a:gd name="connsiteX13" fmla="*/ 2240280 w 2274570"/>
                <a:gd name="connsiteY13" fmla="*/ 868680 h 107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4570" h="1078230">
                  <a:moveTo>
                    <a:pt x="0" y="457200"/>
                  </a:moveTo>
                  <a:cubicBezTo>
                    <a:pt x="100012" y="302895"/>
                    <a:pt x="200025" y="148590"/>
                    <a:pt x="297180" y="91440"/>
                  </a:cubicBezTo>
                  <a:cubicBezTo>
                    <a:pt x="394335" y="34290"/>
                    <a:pt x="521970" y="0"/>
                    <a:pt x="582930" y="114300"/>
                  </a:cubicBezTo>
                  <a:cubicBezTo>
                    <a:pt x="643890" y="228600"/>
                    <a:pt x="626745" y="630555"/>
                    <a:pt x="662940" y="777240"/>
                  </a:cubicBezTo>
                  <a:cubicBezTo>
                    <a:pt x="699135" y="923925"/>
                    <a:pt x="754380" y="1045845"/>
                    <a:pt x="800100" y="994410"/>
                  </a:cubicBezTo>
                  <a:cubicBezTo>
                    <a:pt x="845820" y="942975"/>
                    <a:pt x="885825" y="594360"/>
                    <a:pt x="937260" y="468630"/>
                  </a:cubicBezTo>
                  <a:cubicBezTo>
                    <a:pt x="988695" y="342900"/>
                    <a:pt x="1049655" y="264795"/>
                    <a:pt x="1108710" y="240030"/>
                  </a:cubicBezTo>
                  <a:cubicBezTo>
                    <a:pt x="1167765" y="215265"/>
                    <a:pt x="1249680" y="217170"/>
                    <a:pt x="1291590" y="320040"/>
                  </a:cubicBezTo>
                  <a:cubicBezTo>
                    <a:pt x="1333500" y="422910"/>
                    <a:pt x="1322070" y="741045"/>
                    <a:pt x="1360170" y="857250"/>
                  </a:cubicBezTo>
                  <a:cubicBezTo>
                    <a:pt x="1398270" y="973455"/>
                    <a:pt x="1449705" y="1078230"/>
                    <a:pt x="1520190" y="1017270"/>
                  </a:cubicBezTo>
                  <a:cubicBezTo>
                    <a:pt x="1590675" y="956310"/>
                    <a:pt x="1697355" y="493395"/>
                    <a:pt x="1783080" y="491490"/>
                  </a:cubicBezTo>
                  <a:cubicBezTo>
                    <a:pt x="1868805" y="489585"/>
                    <a:pt x="1958340" y="941070"/>
                    <a:pt x="2034540" y="1005840"/>
                  </a:cubicBezTo>
                  <a:cubicBezTo>
                    <a:pt x="2110740" y="1070610"/>
                    <a:pt x="2205990" y="902970"/>
                    <a:pt x="2240280" y="880110"/>
                  </a:cubicBezTo>
                  <a:cubicBezTo>
                    <a:pt x="2274570" y="857250"/>
                    <a:pt x="2257425" y="862965"/>
                    <a:pt x="2240280" y="868680"/>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1" name="Title 1"/>
          <p:cNvSpPr txBox="1">
            <a:spLocks/>
          </p:cNvSpPr>
          <p:nvPr/>
        </p:nvSpPr>
        <p:spPr>
          <a:xfrm>
            <a:off x="0" y="228601"/>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itchFamily="34" charset="0"/>
                <a:cs typeface="Arial" pitchFamily="34" charset="0"/>
              </a:rPr>
              <a:t>ANALYZING GRAPHS</a:t>
            </a:r>
          </a:p>
        </p:txBody>
      </p:sp>
    </p:spTree>
    <p:extLst>
      <p:ext uri="{BB962C8B-B14F-4D97-AF65-F5344CB8AC3E}">
        <p14:creationId xmlns:p14="http://schemas.microsoft.com/office/powerpoint/2010/main" val="3731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1196</Words>
  <Application>Microsoft Office PowerPoint</Application>
  <PresentationFormat>On-screen Show (4:3)</PresentationFormat>
  <Paragraphs>241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ANALYZING GRAPHS</vt:lpstr>
      <vt:lpstr>Common Core Standard:</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Proportional Relationships</dc:title>
  <dc:creator>Amplo, William (wamplo@psusd.us)</dc:creator>
  <cp:lastModifiedBy>Amplo, William (wamplo@psusd.us)</cp:lastModifiedBy>
  <cp:revision>175</cp:revision>
  <dcterms:created xsi:type="dcterms:W3CDTF">2006-08-16T00:00:00Z</dcterms:created>
  <dcterms:modified xsi:type="dcterms:W3CDTF">2014-12-02T21:53:29Z</dcterms:modified>
</cp:coreProperties>
</file>