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5" r:id="rId2"/>
    <p:sldId id="266" r:id="rId3"/>
    <p:sldId id="256" r:id="rId4"/>
    <p:sldId id="267" r:id="rId5"/>
    <p:sldId id="260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33CC33"/>
    <a:srgbClr val="0000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3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A2D66-150C-4E84-8FC3-227AFBF12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2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A5A4A-533C-4E8A-A72A-927F54ED7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1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E609D-68EF-4B23-8D13-53B3D3F92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252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25233-7896-4184-A2B8-814490E05C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57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7378F-3BF9-4D90-BFED-8DAD04802C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23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EE0B-8B53-45E2-9445-55EBFC871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50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CCAEA-2229-44EC-8F6A-37B12B1AA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13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7B79C-4C44-476B-9228-143CBE078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7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B9EA1-4639-441D-902C-70FF30E24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75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3B3C2-D07B-40D0-A7D5-CF83BFD72B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772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AC39B-430D-4E1F-B362-21003F99F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1AFDBC7-53B8-41BE-9F68-FE29CFCCD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18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smtClean="0"/>
              <a:t>Two-Step Equations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CA 5.0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>
          <a:xfrm>
            <a:off x="838200" y="1524000"/>
            <a:ext cx="7620000" cy="3733800"/>
          </a:xfrm>
          <a:noFill/>
        </p:spPr>
        <p:txBody>
          <a:bodyPr/>
          <a:lstStyle/>
          <a:p>
            <a:r>
              <a:rPr lang="en-US" sz="4800" smtClean="0"/>
              <a:t>Objective:</a:t>
            </a:r>
            <a:br>
              <a:rPr lang="en-US" sz="4800" smtClean="0"/>
            </a:br>
            <a:r>
              <a:rPr lang="en-US" sz="4800" smtClean="0"/>
              <a:t/>
            </a:r>
            <a:br>
              <a:rPr lang="en-US" sz="4800" smtClean="0"/>
            </a:br>
            <a:r>
              <a:rPr lang="en-US" sz="4800" smtClean="0"/>
              <a:t> To Solve Two-Step Variable Equations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685800" y="1244600"/>
            <a:ext cx="7848600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3600" b="1"/>
              <a:t>When solving equations think</a:t>
            </a:r>
          </a:p>
          <a:p>
            <a:pPr algn="ctr"/>
            <a:r>
              <a:rPr lang="en-US" sz="3600" b="1"/>
              <a:t>ORDER OF OPERATIONS</a:t>
            </a:r>
          </a:p>
          <a:p>
            <a:pPr algn="ctr"/>
            <a:r>
              <a:rPr lang="en-US" sz="3600" b="1"/>
              <a:t>in reverse!</a:t>
            </a:r>
          </a:p>
          <a:p>
            <a:pPr algn="ctr"/>
            <a:endParaRPr lang="en-US" sz="3600" b="1"/>
          </a:p>
          <a:p>
            <a:pPr algn="ctr"/>
            <a:r>
              <a:rPr lang="en-US" sz="3600" b="1"/>
              <a:t>Undo Addition or Subtraction first!</a:t>
            </a:r>
          </a:p>
          <a:p>
            <a:pPr algn="ctr"/>
            <a:endParaRPr lang="en-US" sz="3600" b="1"/>
          </a:p>
          <a:p>
            <a:pPr algn="ctr"/>
            <a:r>
              <a:rPr lang="en-US" sz="3600" b="1"/>
              <a:t>Then undo Multiplication or Division.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2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1219200" y="1066800"/>
          <a:ext cx="1828800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3" imgW="685800" imgH="177480" progId="Equation.3">
                  <p:embed/>
                </p:oleObj>
              </mc:Choice>
              <mc:Fallback>
                <p:oleObj name="Equation" r:id="rId3" imgW="68580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066800"/>
                        <a:ext cx="1828800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1716088" y="1600200"/>
          <a:ext cx="1420812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5" imgW="533160" imgH="177480" progId="Equation.3">
                  <p:embed/>
                </p:oleObj>
              </mc:Choice>
              <mc:Fallback>
                <p:oleObj name="Equation" r:id="rId5" imgW="53316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6088" y="1600200"/>
                        <a:ext cx="1420812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Line 7"/>
          <p:cNvSpPr>
            <a:spLocks noChangeShapeType="1"/>
          </p:cNvSpPr>
          <p:nvPr/>
        </p:nvSpPr>
        <p:spPr bwMode="auto">
          <a:xfrm flipV="1">
            <a:off x="2438400" y="1219200"/>
            <a:ext cx="9525" cy="45720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1066800" y="2133600"/>
            <a:ext cx="2044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1752600" y="2209800"/>
          <a:ext cx="1117600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7" imgW="419040" imgH="177480" progId="Equation.3">
                  <p:embed/>
                </p:oleObj>
              </mc:Choice>
              <mc:Fallback>
                <p:oleObj name="Equation" r:id="rId7" imgW="419040" imgH="177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209800"/>
                        <a:ext cx="1117600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5" name="Object 15"/>
          <p:cNvGraphicFramePr>
            <a:graphicFrameLocks noChangeAspect="1"/>
          </p:cNvGraphicFramePr>
          <p:nvPr/>
        </p:nvGraphicFramePr>
        <p:xfrm>
          <a:off x="1968500" y="4114800"/>
          <a:ext cx="947738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9" imgW="355320" imgH="177480" progId="Equation.3">
                  <p:embed/>
                </p:oleObj>
              </mc:Choice>
              <mc:Fallback>
                <p:oleObj name="Equation" r:id="rId9" imgW="355320" imgH="1774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0" y="4114800"/>
                        <a:ext cx="947738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7" name="Line 17"/>
          <p:cNvSpPr>
            <a:spLocks noChangeShapeType="1"/>
          </p:cNvSpPr>
          <p:nvPr/>
        </p:nvSpPr>
        <p:spPr bwMode="auto">
          <a:xfrm flipH="1" flipV="1">
            <a:off x="1828800" y="1066800"/>
            <a:ext cx="457200" cy="1066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5379" name="Object 19"/>
          <p:cNvGraphicFramePr>
            <a:graphicFrameLocks noChangeAspect="1"/>
          </p:cNvGraphicFramePr>
          <p:nvPr/>
        </p:nvGraphicFramePr>
        <p:xfrm>
          <a:off x="1219200" y="2743200"/>
          <a:ext cx="666750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11" imgW="291960" imgH="431640" progId="Equation.3">
                  <p:embed/>
                </p:oleObj>
              </mc:Choice>
              <mc:Fallback>
                <p:oleObj name="Equation" r:id="rId11" imgW="291960" imgH="4316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743200"/>
                        <a:ext cx="666750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1" name="Object 21"/>
          <p:cNvGraphicFramePr>
            <a:graphicFrameLocks noChangeAspect="1"/>
          </p:cNvGraphicFramePr>
          <p:nvPr/>
        </p:nvGraphicFramePr>
        <p:xfrm>
          <a:off x="2762250" y="2747963"/>
          <a:ext cx="666750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13" imgW="291960" imgH="431640" progId="Equation.3">
                  <p:embed/>
                </p:oleObj>
              </mc:Choice>
              <mc:Fallback>
                <p:oleObj name="Equation" r:id="rId13" imgW="291960" imgH="4316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250" y="2747963"/>
                        <a:ext cx="666750" cy="985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4" name="Line 24"/>
          <p:cNvSpPr>
            <a:spLocks noChangeShapeType="1"/>
          </p:cNvSpPr>
          <p:nvPr/>
        </p:nvSpPr>
        <p:spPr bwMode="auto">
          <a:xfrm flipH="1">
            <a:off x="1371600" y="2895600"/>
            <a:ext cx="685800" cy="762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037" name="Straight Connector 12"/>
          <p:cNvCxnSpPr>
            <a:cxnSpLocks noChangeShapeType="1"/>
          </p:cNvCxnSpPr>
          <p:nvPr/>
        </p:nvCxnSpPr>
        <p:spPr bwMode="auto">
          <a:xfrm>
            <a:off x="457200" y="914400"/>
            <a:ext cx="83820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38" name="Straight Connector 14"/>
          <p:cNvCxnSpPr>
            <a:cxnSpLocks noChangeShapeType="1"/>
          </p:cNvCxnSpPr>
          <p:nvPr/>
        </p:nvCxnSpPr>
        <p:spPr bwMode="auto">
          <a:xfrm>
            <a:off x="4267200" y="152400"/>
            <a:ext cx="0" cy="60960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039" name="TextBox 15"/>
          <p:cNvSpPr txBox="1">
            <a:spLocks noChangeArrowheads="1"/>
          </p:cNvSpPr>
          <p:nvPr/>
        </p:nvSpPr>
        <p:spPr bwMode="auto">
          <a:xfrm>
            <a:off x="1676400" y="228600"/>
            <a:ext cx="518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STEPS				REASON</a:t>
            </a:r>
          </a:p>
        </p:txBody>
      </p:sp>
      <p:sp>
        <p:nvSpPr>
          <p:cNvPr id="1040" name="TextBox 16"/>
          <p:cNvSpPr txBox="1">
            <a:spLocks noChangeArrowheads="1"/>
          </p:cNvSpPr>
          <p:nvPr/>
        </p:nvSpPr>
        <p:spPr bwMode="auto">
          <a:xfrm>
            <a:off x="4495800" y="10668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Given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495800" y="1600200"/>
            <a:ext cx="426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Addition Axiom of Equality</a:t>
            </a:r>
          </a:p>
        </p:txBody>
      </p:sp>
      <p:graphicFrame>
        <p:nvGraphicFramePr>
          <p:cNvPr id="2" name="Object 9"/>
          <p:cNvGraphicFramePr>
            <a:graphicFrameLocks noChangeAspect="1"/>
          </p:cNvGraphicFramePr>
          <p:nvPr/>
        </p:nvGraphicFramePr>
        <p:xfrm>
          <a:off x="1752600" y="2878138"/>
          <a:ext cx="1117600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15" imgW="419040" imgH="177480" progId="Equation.3">
                  <p:embed/>
                </p:oleObj>
              </mc:Choice>
              <mc:Fallback>
                <p:oleObj name="Equation" r:id="rId15" imgW="419040" imgH="177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878138"/>
                        <a:ext cx="1117600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495800" y="2128838"/>
            <a:ext cx="426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Simplify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495800" y="2890838"/>
            <a:ext cx="426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Multiplication Axiom of Equality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495800" y="4110038"/>
            <a:ext cx="426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Simplify</a:t>
            </a:r>
          </a:p>
        </p:txBody>
      </p:sp>
      <p:sp>
        <p:nvSpPr>
          <p:cNvPr id="23" name="Line 8"/>
          <p:cNvSpPr>
            <a:spLocks noChangeShapeType="1"/>
          </p:cNvSpPr>
          <p:nvPr/>
        </p:nvSpPr>
        <p:spPr bwMode="auto">
          <a:xfrm>
            <a:off x="1066800" y="3810000"/>
            <a:ext cx="259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3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/>
      <p:bldP spid="15368" grpId="0" animBg="1"/>
      <p:bldP spid="15377" grpId="0" animBg="1"/>
      <p:bldP spid="15384" grpId="0" animBg="1"/>
      <p:bldP spid="18" grpId="0"/>
      <p:bldP spid="20" grpId="0"/>
      <p:bldP spid="21" grpId="0"/>
      <p:bldP spid="22" grpId="0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2"/>
          <p:cNvSpPr txBox="1">
            <a:spLocks noChangeArrowheads="1"/>
          </p:cNvSpPr>
          <p:nvPr/>
        </p:nvSpPr>
        <p:spPr bwMode="auto">
          <a:xfrm>
            <a:off x="746125" y="228600"/>
            <a:ext cx="12112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Solve.</a:t>
            </a:r>
          </a:p>
        </p:txBody>
      </p:sp>
      <p:sp>
        <p:nvSpPr>
          <p:cNvPr id="2057" name="Text Box 3"/>
          <p:cNvSpPr txBox="1">
            <a:spLocks noChangeArrowheads="1"/>
          </p:cNvSpPr>
          <p:nvPr/>
        </p:nvSpPr>
        <p:spPr bwMode="auto">
          <a:xfrm>
            <a:off x="746125" y="781050"/>
            <a:ext cx="26114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1)  5x </a:t>
            </a:r>
            <a:r>
              <a:rPr lang="en-US" sz="3200" b="1"/>
              <a:t>+</a:t>
            </a:r>
            <a:r>
              <a:rPr lang="en-US" sz="3200"/>
              <a:t> 4 </a:t>
            </a:r>
            <a:r>
              <a:rPr lang="en-US" sz="3200" b="1"/>
              <a:t>=</a:t>
            </a:r>
            <a:r>
              <a:rPr lang="en-US" sz="3200"/>
              <a:t> 39</a:t>
            </a:r>
          </a:p>
        </p:txBody>
      </p:sp>
      <p:sp>
        <p:nvSpPr>
          <p:cNvPr id="2058" name="Text Box 4"/>
          <p:cNvSpPr txBox="1">
            <a:spLocks noChangeArrowheads="1"/>
          </p:cNvSpPr>
          <p:nvPr/>
        </p:nvSpPr>
        <p:spPr bwMode="auto">
          <a:xfrm>
            <a:off x="4932363" y="774700"/>
            <a:ext cx="241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3)  7 </a:t>
            </a:r>
            <a:r>
              <a:rPr lang="en-US" sz="3200" b="1"/>
              <a:t>- </a:t>
            </a:r>
            <a:r>
              <a:rPr lang="en-US" sz="3200"/>
              <a:t> x </a:t>
            </a:r>
            <a:r>
              <a:rPr lang="en-US" sz="3200" b="1"/>
              <a:t>=</a:t>
            </a:r>
            <a:r>
              <a:rPr lang="en-US" sz="3200"/>
              <a:t> 12</a:t>
            </a:r>
          </a:p>
        </p:txBody>
      </p:sp>
      <p:sp>
        <p:nvSpPr>
          <p:cNvPr id="2059" name="Text Box 5"/>
          <p:cNvSpPr txBox="1">
            <a:spLocks noChangeArrowheads="1"/>
          </p:cNvSpPr>
          <p:nvPr/>
        </p:nvSpPr>
        <p:spPr bwMode="auto">
          <a:xfrm>
            <a:off x="749300" y="3505200"/>
            <a:ext cx="5222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2)</a:t>
            </a:r>
          </a:p>
        </p:txBody>
      </p:sp>
      <p:sp>
        <p:nvSpPr>
          <p:cNvPr id="2060" name="Text Box 6"/>
          <p:cNvSpPr txBox="1">
            <a:spLocks noChangeArrowheads="1"/>
          </p:cNvSpPr>
          <p:nvPr/>
        </p:nvSpPr>
        <p:spPr bwMode="auto">
          <a:xfrm>
            <a:off x="4927600" y="3505200"/>
            <a:ext cx="5222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4)</a:t>
            </a:r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1371600" y="3340100"/>
          <a:ext cx="1627188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PH Computer Item Generator Equation" r:id="rId3" imgW="609480" imgH="393480" progId="Equation">
                  <p:embed/>
                </p:oleObj>
              </mc:Choice>
              <mc:Fallback>
                <p:oleObj name="PH Computer Item Generator Equation" r:id="rId3" imgW="609480" imgH="393480" progId="Equation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340100"/>
                        <a:ext cx="1627188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8"/>
          <p:cNvGraphicFramePr>
            <a:graphicFrameLocks noChangeAspect="1"/>
          </p:cNvGraphicFramePr>
          <p:nvPr/>
        </p:nvGraphicFramePr>
        <p:xfrm>
          <a:off x="5475288" y="3340100"/>
          <a:ext cx="1763712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PH Computer Item Generator Equation" r:id="rId5" imgW="660240" imgH="393480" progId="Equation">
                  <p:embed/>
                </p:oleObj>
              </mc:Choice>
              <mc:Fallback>
                <p:oleObj name="PH Computer Item Generator Equation" r:id="rId5" imgW="660240" imgH="393480" progId="Equation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5288" y="3340100"/>
                        <a:ext cx="1763712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981200" y="1219200"/>
            <a:ext cx="12668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-4    -4</a:t>
            </a: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1295400" y="17526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905000" y="1752600"/>
            <a:ext cx="14319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5x </a:t>
            </a:r>
            <a:r>
              <a:rPr lang="en-US" sz="3200" b="1"/>
              <a:t>=</a:t>
            </a:r>
            <a:r>
              <a:rPr lang="en-US" sz="3200"/>
              <a:t> 35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2098675" y="2773363"/>
            <a:ext cx="10255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x </a:t>
            </a:r>
            <a:r>
              <a:rPr lang="en-US" sz="3200" b="1"/>
              <a:t>=</a:t>
            </a:r>
            <a:r>
              <a:rPr lang="en-US" sz="3200"/>
              <a:t> 7</a:t>
            </a:r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1981200" y="2819400"/>
            <a:ext cx="1295400" cy="5334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1676400" y="4191000"/>
            <a:ext cx="1358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b="1"/>
              <a:t>+</a:t>
            </a:r>
            <a:r>
              <a:rPr lang="en-US" sz="3200"/>
              <a:t>4   </a:t>
            </a:r>
            <a:r>
              <a:rPr lang="en-US" sz="3200" b="1"/>
              <a:t>+</a:t>
            </a:r>
            <a:r>
              <a:rPr lang="en-US" sz="3200"/>
              <a:t>4</a:t>
            </a:r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13716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63" name="Object 19"/>
          <p:cNvGraphicFramePr>
            <a:graphicFrameLocks noChangeAspect="1"/>
          </p:cNvGraphicFramePr>
          <p:nvPr/>
        </p:nvGraphicFramePr>
        <p:xfrm>
          <a:off x="1905000" y="4648200"/>
          <a:ext cx="1023938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PH Computer Item Generator Equation" r:id="rId7" imgW="380880" imgH="393480" progId="Equation">
                  <p:embed/>
                </p:oleObj>
              </mc:Choice>
              <mc:Fallback>
                <p:oleObj name="PH Computer Item Generator Equation" r:id="rId7" imgW="380880" imgH="393480" progId="Equation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648200"/>
                        <a:ext cx="1023938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1295400" y="4851400"/>
            <a:ext cx="657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(3)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2898775" y="4851400"/>
            <a:ext cx="657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(3)</a:t>
            </a:r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1295400" y="4953000"/>
            <a:ext cx="1066800" cy="685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1946275" y="5867400"/>
            <a:ext cx="1228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x </a:t>
            </a:r>
            <a:r>
              <a:rPr lang="en-US" sz="3200" b="1"/>
              <a:t>=</a:t>
            </a:r>
            <a:r>
              <a:rPr lang="en-US" sz="3200"/>
              <a:t> 18</a:t>
            </a:r>
          </a:p>
        </p:txBody>
      </p:sp>
      <p:sp>
        <p:nvSpPr>
          <p:cNvPr id="6168" name="Oval 24"/>
          <p:cNvSpPr>
            <a:spLocks noChangeArrowheads="1"/>
          </p:cNvSpPr>
          <p:nvPr/>
        </p:nvSpPr>
        <p:spPr bwMode="auto">
          <a:xfrm>
            <a:off x="1828800" y="5918200"/>
            <a:ext cx="1524000" cy="5334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5410200" y="1238250"/>
            <a:ext cx="1876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-7          -7</a:t>
            </a:r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5346700" y="17526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5888038" y="1752600"/>
            <a:ext cx="1262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b="1"/>
              <a:t>-</a:t>
            </a:r>
            <a:r>
              <a:rPr lang="en-US" sz="3200"/>
              <a:t> x </a:t>
            </a:r>
            <a:r>
              <a:rPr lang="en-US" sz="3200" b="1"/>
              <a:t>=</a:t>
            </a:r>
            <a:r>
              <a:rPr lang="en-US" sz="3200"/>
              <a:t> 5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5227638" y="1763713"/>
            <a:ext cx="7921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b="1">
                <a:solidFill>
                  <a:srgbClr val="990099"/>
                </a:solidFill>
              </a:rPr>
              <a:t>(-1)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6988175" y="1739900"/>
            <a:ext cx="792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b="1">
                <a:solidFill>
                  <a:srgbClr val="990099"/>
                </a:solidFill>
              </a:rPr>
              <a:t>(-1)</a:t>
            </a: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6121400" y="2449513"/>
            <a:ext cx="11604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x </a:t>
            </a:r>
            <a:r>
              <a:rPr lang="en-US" sz="3200" b="1"/>
              <a:t>=</a:t>
            </a:r>
            <a:r>
              <a:rPr lang="en-US" sz="3200"/>
              <a:t> -5</a:t>
            </a:r>
          </a:p>
        </p:txBody>
      </p:sp>
      <p:sp>
        <p:nvSpPr>
          <p:cNvPr id="6178" name="Oval 34"/>
          <p:cNvSpPr>
            <a:spLocks noChangeArrowheads="1"/>
          </p:cNvSpPr>
          <p:nvPr/>
        </p:nvSpPr>
        <p:spPr bwMode="auto">
          <a:xfrm>
            <a:off x="5867400" y="2495550"/>
            <a:ext cx="1600200" cy="5334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5410200" y="4144963"/>
            <a:ext cx="12668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-6    -6</a:t>
            </a:r>
          </a:p>
        </p:txBody>
      </p:sp>
      <p:sp>
        <p:nvSpPr>
          <p:cNvPr id="6180" name="Line 36"/>
          <p:cNvSpPr>
            <a:spLocks noChangeShapeType="1"/>
          </p:cNvSpPr>
          <p:nvPr/>
        </p:nvSpPr>
        <p:spPr bwMode="auto">
          <a:xfrm>
            <a:off x="5105400" y="47244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81" name="Object 37"/>
          <p:cNvGraphicFramePr>
            <a:graphicFrameLocks noChangeAspect="1"/>
          </p:cNvGraphicFramePr>
          <p:nvPr/>
        </p:nvGraphicFramePr>
        <p:xfrm>
          <a:off x="5638800" y="4656138"/>
          <a:ext cx="1371600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PH Computer Item Generator Equation" r:id="rId9" imgW="507960" imgH="393480" progId="Equation">
                  <p:embed/>
                </p:oleObj>
              </mc:Choice>
              <mc:Fallback>
                <p:oleObj name="PH Computer Item Generator Equation" r:id="rId9" imgW="507960" imgH="393480" progId="Equation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656138"/>
                        <a:ext cx="1371600" cy="105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4922838" y="4851400"/>
            <a:ext cx="7921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(-5)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6904038" y="4851400"/>
            <a:ext cx="7921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(-5)</a:t>
            </a: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5283200" y="5821363"/>
            <a:ext cx="1465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-35 </a:t>
            </a:r>
            <a:r>
              <a:rPr lang="en-US" sz="3200" b="1"/>
              <a:t>=</a:t>
            </a:r>
            <a:r>
              <a:rPr lang="en-US" sz="3200"/>
              <a:t>  x</a:t>
            </a:r>
          </a:p>
        </p:txBody>
      </p:sp>
      <p:sp>
        <p:nvSpPr>
          <p:cNvPr id="6185" name="Oval 41"/>
          <p:cNvSpPr>
            <a:spLocks noChangeArrowheads="1"/>
          </p:cNvSpPr>
          <p:nvPr/>
        </p:nvSpPr>
        <p:spPr bwMode="auto">
          <a:xfrm>
            <a:off x="5105400" y="5867400"/>
            <a:ext cx="1905000" cy="5334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6" name="Line 42"/>
          <p:cNvSpPr>
            <a:spLocks noChangeShapeType="1"/>
          </p:cNvSpPr>
          <p:nvPr/>
        </p:nvSpPr>
        <p:spPr bwMode="auto">
          <a:xfrm flipH="1">
            <a:off x="6553200" y="4953000"/>
            <a:ext cx="12192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87" name="Object 43"/>
          <p:cNvGraphicFramePr>
            <a:graphicFrameLocks noChangeAspect="1"/>
          </p:cNvGraphicFramePr>
          <p:nvPr/>
        </p:nvGraphicFramePr>
        <p:xfrm>
          <a:off x="1404938" y="1828800"/>
          <a:ext cx="5921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11" imgW="279360" imgH="431640" progId="Equation.3">
                  <p:embed/>
                </p:oleObj>
              </mc:Choice>
              <mc:Fallback>
                <p:oleObj name="Equation" r:id="rId11" imgW="279360" imgH="43164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4938" y="1828800"/>
                        <a:ext cx="59213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88" name="Object 44"/>
          <p:cNvGraphicFramePr>
            <a:graphicFrameLocks noChangeAspect="1"/>
          </p:cNvGraphicFramePr>
          <p:nvPr/>
        </p:nvGraphicFramePr>
        <p:xfrm>
          <a:off x="3217863" y="1828800"/>
          <a:ext cx="5921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13" imgW="279360" imgH="431640" progId="Equation.3">
                  <p:embed/>
                </p:oleObj>
              </mc:Choice>
              <mc:Fallback>
                <p:oleObj name="Equation" r:id="rId13" imgW="279360" imgH="43164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7863" y="1828800"/>
                        <a:ext cx="59213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89" name="Line 45"/>
          <p:cNvSpPr>
            <a:spLocks noChangeShapeType="1"/>
          </p:cNvSpPr>
          <p:nvPr/>
        </p:nvSpPr>
        <p:spPr bwMode="auto">
          <a:xfrm flipH="1">
            <a:off x="1600200" y="1905000"/>
            <a:ext cx="609600" cy="762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0" name="Line 46"/>
          <p:cNvSpPr>
            <a:spLocks noChangeShapeType="1"/>
          </p:cNvSpPr>
          <p:nvPr/>
        </p:nvSpPr>
        <p:spPr bwMode="auto">
          <a:xfrm>
            <a:off x="2635250" y="609600"/>
            <a:ext cx="0" cy="281940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1" name="Line 47"/>
          <p:cNvSpPr>
            <a:spLocks noChangeShapeType="1"/>
          </p:cNvSpPr>
          <p:nvPr/>
        </p:nvSpPr>
        <p:spPr bwMode="auto">
          <a:xfrm>
            <a:off x="2514600" y="3733800"/>
            <a:ext cx="0" cy="281940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2" name="Line 48"/>
          <p:cNvSpPr>
            <a:spLocks noChangeShapeType="1"/>
          </p:cNvSpPr>
          <p:nvPr/>
        </p:nvSpPr>
        <p:spPr bwMode="auto">
          <a:xfrm>
            <a:off x="6629400" y="609600"/>
            <a:ext cx="0" cy="281940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3" name="Line 49"/>
          <p:cNvSpPr>
            <a:spLocks noChangeShapeType="1"/>
          </p:cNvSpPr>
          <p:nvPr/>
        </p:nvSpPr>
        <p:spPr bwMode="auto">
          <a:xfrm>
            <a:off x="6096000" y="3657600"/>
            <a:ext cx="0" cy="281940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20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20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4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 autoUpdateAnimBg="0"/>
      <p:bldP spid="6154" grpId="0" animBg="1"/>
      <p:bldP spid="6155" grpId="0" autoUpdateAnimBg="0"/>
      <p:bldP spid="6159" grpId="0" autoUpdateAnimBg="0"/>
      <p:bldP spid="6160" grpId="0" animBg="1"/>
      <p:bldP spid="6161" grpId="0" autoUpdateAnimBg="0"/>
      <p:bldP spid="6162" grpId="0" animBg="1"/>
      <p:bldP spid="6164" grpId="0" autoUpdateAnimBg="0"/>
      <p:bldP spid="6165" grpId="0" autoUpdateAnimBg="0"/>
      <p:bldP spid="6166" grpId="0" animBg="1"/>
      <p:bldP spid="6167" grpId="0" autoUpdateAnimBg="0"/>
      <p:bldP spid="6168" grpId="0" animBg="1"/>
      <p:bldP spid="6169" grpId="0" autoUpdateAnimBg="0"/>
      <p:bldP spid="6171" grpId="0" animBg="1"/>
      <p:bldP spid="6172" grpId="0" autoUpdateAnimBg="0"/>
      <p:bldP spid="6175" grpId="0" autoUpdateAnimBg="0"/>
      <p:bldP spid="6176" grpId="0" autoUpdateAnimBg="0"/>
      <p:bldP spid="6177" grpId="0" autoUpdateAnimBg="0"/>
      <p:bldP spid="6178" grpId="0" animBg="1"/>
      <p:bldP spid="6179" grpId="0" autoUpdateAnimBg="0"/>
      <p:bldP spid="6180" grpId="0" animBg="1"/>
      <p:bldP spid="6182" grpId="0" autoUpdateAnimBg="0"/>
      <p:bldP spid="6183" grpId="0" autoUpdateAnimBg="0"/>
      <p:bldP spid="6184" grpId="0" autoUpdateAnimBg="0"/>
      <p:bldP spid="6185" grpId="0" animBg="1"/>
      <p:bldP spid="6186" grpId="0" animBg="1"/>
      <p:bldP spid="6189" grpId="0" animBg="1"/>
      <p:bldP spid="6190" grpId="0" animBg="1"/>
      <p:bldP spid="6191" grpId="0" animBg="1"/>
      <p:bldP spid="6192" grpId="0" animBg="1"/>
      <p:bldP spid="619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about those nasty fractions?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mtClean="0"/>
              <a:t>When you have an</a:t>
            </a:r>
          </a:p>
          <a:p>
            <a:pPr algn="ctr">
              <a:buFontTx/>
              <a:buNone/>
            </a:pPr>
            <a:r>
              <a:rPr lang="en-US" smtClean="0"/>
              <a:t>EQUATION</a:t>
            </a:r>
          </a:p>
          <a:p>
            <a:pPr algn="ctr">
              <a:buFontTx/>
              <a:buNone/>
            </a:pPr>
            <a:r>
              <a:rPr lang="en-US" smtClean="0"/>
              <a:t>you can eliminate fractions by multiplying EVERYTHING by the LCD!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autoRev="1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autoRev="1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2286000" y="457200"/>
            <a:ext cx="4876800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600"/>
              <a:t>(        )</a:t>
            </a: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2971800" y="730250"/>
          <a:ext cx="3200400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" imgW="685800" imgH="393480" progId="Equation.3">
                  <p:embed/>
                </p:oleObj>
              </mc:Choice>
              <mc:Fallback>
                <p:oleObj name="Equation" r:id="rId3" imgW="6858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730250"/>
                        <a:ext cx="3200400" cy="183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5214938" y="1143000"/>
            <a:ext cx="22225" cy="5257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1981200" y="4876800"/>
            <a:ext cx="502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1447800" y="1066800"/>
            <a:ext cx="10668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600"/>
              <a:t>15</a:t>
            </a:r>
          </a:p>
        </p:txBody>
      </p:sp>
      <p:graphicFrame>
        <p:nvGraphicFramePr>
          <p:cNvPr id="19473" name="Object 17"/>
          <p:cNvGraphicFramePr>
            <a:graphicFrameLocks noChangeAspect="1"/>
          </p:cNvGraphicFramePr>
          <p:nvPr/>
        </p:nvGraphicFramePr>
        <p:xfrm>
          <a:off x="3471863" y="2887663"/>
          <a:ext cx="2547937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5" imgW="545760" imgH="177480" progId="Equation.3">
                  <p:embed/>
                </p:oleObj>
              </mc:Choice>
              <mc:Fallback>
                <p:oleObj name="Equation" r:id="rId5" imgW="545760" imgH="177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1863" y="2887663"/>
                        <a:ext cx="2547937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1524000" y="1371600"/>
            <a:ext cx="914400" cy="685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2971800" y="1828800"/>
            <a:ext cx="914400" cy="685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>
            <a:off x="1524000" y="1371600"/>
            <a:ext cx="914400" cy="685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4191000" y="1828800"/>
            <a:ext cx="914400" cy="685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1752600" y="517525"/>
            <a:ext cx="838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0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>
            <a:off x="5334000" y="1828800"/>
            <a:ext cx="914400" cy="685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1752600" y="533400"/>
            <a:ext cx="838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0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>
            <a:off x="1524000" y="1371600"/>
            <a:ext cx="914400" cy="685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485" name="Object 29"/>
          <p:cNvGraphicFramePr>
            <a:graphicFrameLocks noChangeAspect="1"/>
          </p:cNvGraphicFramePr>
          <p:nvPr/>
        </p:nvGraphicFramePr>
        <p:xfrm>
          <a:off x="3913188" y="3810000"/>
          <a:ext cx="2487612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7" imgW="533160" imgH="177480" progId="Equation.3">
                  <p:embed/>
                </p:oleObj>
              </mc:Choice>
              <mc:Fallback>
                <p:oleObj name="Equation" r:id="rId7" imgW="533160" imgH="17748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3188" y="3810000"/>
                        <a:ext cx="2487612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87" name="Object 31"/>
          <p:cNvGraphicFramePr>
            <a:graphicFrameLocks noChangeAspect="1"/>
          </p:cNvGraphicFramePr>
          <p:nvPr/>
        </p:nvGraphicFramePr>
        <p:xfrm>
          <a:off x="4445000" y="5029200"/>
          <a:ext cx="1955800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9" imgW="419040" imgH="177480" progId="Equation.3">
                  <p:embed/>
                </p:oleObj>
              </mc:Choice>
              <mc:Fallback>
                <p:oleObj name="Equation" r:id="rId9" imgW="419040" imgH="17748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0" y="5029200"/>
                        <a:ext cx="1955800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0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20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20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20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30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20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animBg="1"/>
      <p:bldP spid="19463" grpId="0" animBg="1"/>
      <p:bldP spid="19472" grpId="0"/>
      <p:bldP spid="19474" grpId="0" animBg="1"/>
      <p:bldP spid="19474" grpId="1" animBg="1"/>
      <p:bldP spid="19475" grpId="0" animBg="1"/>
      <p:bldP spid="19475" grpId="1" animBg="1"/>
      <p:bldP spid="19476" grpId="0" animBg="1"/>
      <p:bldP spid="19476" grpId="1" animBg="1"/>
      <p:bldP spid="19477" grpId="0" animBg="1"/>
      <p:bldP spid="19477" grpId="1" animBg="1"/>
      <p:bldP spid="19478" grpId="0"/>
      <p:bldP spid="19478" grpId="1"/>
      <p:bldP spid="19480" grpId="0" animBg="1"/>
      <p:bldP spid="19480" grpId="1" animBg="1"/>
      <p:bldP spid="19482" grpId="0"/>
      <p:bldP spid="19482" grpId="1"/>
      <p:bldP spid="19484" grpId="0" animBg="1"/>
      <p:bldP spid="1948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47650"/>
            <a:ext cx="7772400" cy="1143000"/>
          </a:xfrm>
        </p:spPr>
        <p:txBody>
          <a:bodyPr/>
          <a:lstStyle/>
          <a:p>
            <a:r>
              <a:rPr lang="en-US" smtClean="0"/>
              <a:t>CHECK your WORK </a:t>
            </a:r>
            <a:r>
              <a:rPr lang="en-US" sz="6000" b="1" smtClean="0">
                <a:solidFill>
                  <a:srgbClr val="33CC33"/>
                </a:solidFill>
                <a:sym typeface="Wingdings" pitchFamily="2" charset="2"/>
              </a:rPr>
              <a:t></a:t>
            </a:r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4114800" y="1314450"/>
          <a:ext cx="22098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3" imgW="685800" imgH="393480" progId="Equation.3">
                  <p:embed/>
                </p:oleObj>
              </mc:Choice>
              <mc:Fallback>
                <p:oleObj name="Equation" r:id="rId3" imgW="6858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314450"/>
                        <a:ext cx="2209800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1066800" y="2914650"/>
          <a:ext cx="1955800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5" imgW="419040" imgH="177480" progId="Equation.3">
                  <p:embed/>
                </p:oleObj>
              </mc:Choice>
              <mc:Fallback>
                <p:oleObj name="Equation" r:id="rId5" imgW="419040" imgH="177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914650"/>
                        <a:ext cx="1955800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4114800" y="2686050"/>
          <a:ext cx="2209800" cy="126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7" imgW="685800" imgH="393480" progId="Equation.3">
                  <p:embed/>
                </p:oleObj>
              </mc:Choice>
              <mc:Fallback>
                <p:oleObj name="Equation" r:id="rId7" imgW="68580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686050"/>
                        <a:ext cx="2209800" cy="1268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4953000" y="5276850"/>
          <a:ext cx="1392238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9" imgW="457200" imgH="393480" progId="Equation.3">
                  <p:embed/>
                </p:oleObj>
              </mc:Choice>
              <mc:Fallback>
                <p:oleObj name="Equation" r:id="rId9" imgW="45720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276850"/>
                        <a:ext cx="1392238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6858000" y="5276850"/>
          <a:ext cx="120015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11" imgW="393480" imgH="393480" progId="Equation.3">
                  <p:embed/>
                </p:oleObj>
              </mc:Choice>
              <mc:Fallback>
                <p:oleObj name="Equation" r:id="rId11" imgW="39348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5276850"/>
                        <a:ext cx="1200150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8077200" y="5276850"/>
            <a:ext cx="9906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7200" b="1">
                <a:solidFill>
                  <a:srgbClr val="33CC33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381000" y="382905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rgbClr val="990099"/>
                </a:solidFill>
              </a:rPr>
              <a:t>USE SUBSTITUTION !</a:t>
            </a:r>
          </a:p>
        </p:txBody>
      </p:sp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3962400" y="3932238"/>
          <a:ext cx="2414588" cy="1268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13" imgW="749160" imgH="393480" progId="Equation.3">
                  <p:embed/>
                </p:oleObj>
              </mc:Choice>
              <mc:Fallback>
                <p:oleObj name="Equation" r:id="rId13" imgW="74916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932238"/>
                        <a:ext cx="2414588" cy="1268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3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/>
      <p:bldP spid="2049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150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Times New Roman</vt:lpstr>
      <vt:lpstr>Arial</vt:lpstr>
      <vt:lpstr>Calibri</vt:lpstr>
      <vt:lpstr>Wingdings</vt:lpstr>
      <vt:lpstr>Default Design</vt:lpstr>
      <vt:lpstr>Microsoft Equation 3.0</vt:lpstr>
      <vt:lpstr>PH Computer Item Generator Equation</vt:lpstr>
      <vt:lpstr>Two-Step Equations</vt:lpstr>
      <vt:lpstr>Objective:   To Solve Two-Step Variable Equations</vt:lpstr>
      <vt:lpstr>PowerPoint Presentation</vt:lpstr>
      <vt:lpstr>PowerPoint Presentation</vt:lpstr>
      <vt:lpstr>PowerPoint Presentation</vt:lpstr>
      <vt:lpstr>What about those nasty fractions?</vt:lpstr>
      <vt:lpstr>PowerPoint Presentation</vt:lpstr>
      <vt:lpstr>CHECK your WORK 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 - To solve two-step variable equations.</dc:title>
  <dc:creator>James Wenk</dc:creator>
  <cp:lastModifiedBy>Amplo, William (wamplo@psusd.us)</cp:lastModifiedBy>
  <cp:revision>40</cp:revision>
  <dcterms:created xsi:type="dcterms:W3CDTF">2001-12-19T05:16:28Z</dcterms:created>
  <dcterms:modified xsi:type="dcterms:W3CDTF">2014-10-08T18:01:44Z</dcterms:modified>
</cp:coreProperties>
</file>